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8" r:id="rId2"/>
    <p:sldId id="259" r:id="rId3"/>
    <p:sldId id="264" r:id="rId4"/>
    <p:sldId id="265" r:id="rId5"/>
    <p:sldId id="270" r:id="rId6"/>
    <p:sldId id="277" r:id="rId7"/>
    <p:sldId id="278" r:id="rId8"/>
    <p:sldId id="279" r:id="rId9"/>
    <p:sldId id="281" r:id="rId10"/>
    <p:sldId id="282" r:id="rId11"/>
    <p:sldId id="284" r:id="rId12"/>
    <p:sldId id="283" r:id="rId13"/>
    <p:sldId id="285" r:id="rId14"/>
    <p:sldId id="287" r:id="rId15"/>
    <p:sldId id="290" r:id="rId16"/>
    <p:sldId id="309" r:id="rId17"/>
    <p:sldId id="291" r:id="rId18"/>
    <p:sldId id="292" r:id="rId19"/>
    <p:sldId id="310" r:id="rId20"/>
    <p:sldId id="293" r:id="rId21"/>
    <p:sldId id="294" r:id="rId22"/>
    <p:sldId id="299" r:id="rId23"/>
    <p:sldId id="301" r:id="rId24"/>
    <p:sldId id="303" r:id="rId25"/>
    <p:sldId id="306" r:id="rId26"/>
  </p:sldIdLst>
  <p:sldSz cx="9144000" cy="6858000" type="screen4x3"/>
  <p:notesSz cx="6858000" cy="9144000"/>
  <p:defaultTextStyle>
    <a:defPPr>
      <a:defRPr lang="pt-P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  <a:srgbClr val="000066"/>
    <a:srgbClr val="800000"/>
    <a:srgbClr val="663300"/>
    <a:srgbClr val="996633"/>
    <a:srgbClr val="C000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em Estilo, Sem Grelh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62" autoAdjust="0"/>
    <p:restoredTop sz="94660"/>
  </p:normalViewPr>
  <p:slideViewPr>
    <p:cSldViewPr>
      <p:cViewPr varScale="1">
        <p:scale>
          <a:sx n="67" d="100"/>
          <a:sy n="67" d="100"/>
        </p:scale>
        <p:origin x="756" y="6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DE9B414-B998-4588-9A56-58EB511518F0}" type="datetimeFigureOut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78248B1-1389-4050-8C68-B23B513F8D30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87059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 smtClean="0"/>
          </a:p>
        </p:txBody>
      </p:sp>
      <p:sp>
        <p:nvSpPr>
          <p:cNvPr id="5124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AFB4078-F463-431E-B252-805163BD3B24}" type="slidenum">
              <a:rPr lang="pt-PT" altLang="pt-PT"/>
              <a:pPr/>
              <a:t>2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665157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2479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5022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6651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8595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38696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4436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2A3A1-E700-418A-BEBB-E12F8C0284E7}" type="slidenum">
              <a:rPr lang="pt-PT" smtClean="0"/>
              <a:pPr/>
              <a:t>17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6824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51169-FEA7-4089-8D94-9D04B777793F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FD944-63A7-4600-9593-6F54B5B1A322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BB57C-F154-4C03-8FB4-79055EFB297F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D624F-FFEA-42FF-A62C-0B918E539973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266DD-5805-4264-BA88-ABBC0A5260C3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CDB400-86FC-4024-881D-8BC8C2547F4A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996B6-6596-49E5-BE16-B72A49846CA3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A83F8-661E-4E81-81AA-763383139B24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59C8E-3217-40D7-AA99-F232C86FDB01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DC853-753C-4D91-8A23-4A8D31F90793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7C5F5-77F2-4009-ABD0-71F6BE841E3F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A7876-1699-454D-A592-48CB66696145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B464A-D32E-4590-B35D-0AA70B958FD7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38EBC-D873-41AF-B3DC-AB8613B53CFB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58A6E-E613-4E6D-88D0-1FE267912C74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920D8-50AB-4B26-8E81-8E6C697937C3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C897B-410A-4E06-A7EF-6F455F3198C6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6370E-6F4D-441F-81F2-2C7F8B11BBB8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0E44-3EC3-49E6-8BF8-2EE3C18C46EB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F83E4-D2F1-484C-95DA-4BECD86F9AF8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F9854-84D7-4E68-B0B7-715E34BF93D3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F05A5-D9F6-466B-9C96-E04CEE5F19AD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Clique para editar os estilos</a:t>
            </a:r>
          </a:p>
          <a:p>
            <a:pPr lvl="1"/>
            <a:r>
              <a:rPr lang="pt-PT" altLang="pt-PT" smtClean="0"/>
              <a:t>Segundo nível</a:t>
            </a:r>
          </a:p>
          <a:p>
            <a:pPr lvl="2"/>
            <a:r>
              <a:rPr lang="pt-PT" altLang="pt-PT" smtClean="0"/>
              <a:t>Terceiro nível</a:t>
            </a:r>
          </a:p>
          <a:p>
            <a:pPr lvl="3"/>
            <a:r>
              <a:rPr lang="pt-PT" altLang="pt-PT" smtClean="0"/>
              <a:t>Quarto nível</a:t>
            </a:r>
          </a:p>
          <a:p>
            <a:pPr lvl="4"/>
            <a:r>
              <a:rPr lang="pt-PT" alt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1C8DC2-6907-4000-8DAF-168CD6186DE9}" type="datetime1">
              <a:rPr lang="pt-PT"/>
              <a:pPr>
                <a:defRPr/>
              </a:pPr>
              <a:t>04/05/2016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PT"/>
              <a:t>IPCB / 25.novembro.2015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D936637-3C5B-4E6F-9470-A37822A6A87C}" type="slidenum">
              <a:rPr lang="pt-PT" altLang="pt-PT"/>
              <a:pPr/>
              <a:t>‹nº›</a:t>
            </a:fld>
            <a:endParaRPr lang="pt-PT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2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CaixaDeTexto 15"/>
          <p:cNvSpPr txBox="1">
            <a:spLocks noChangeArrowheads="1"/>
          </p:cNvSpPr>
          <p:nvPr/>
        </p:nvSpPr>
        <p:spPr bwMode="auto">
          <a:xfrm>
            <a:off x="4714875" y="357188"/>
            <a:ext cx="2351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altLang="pt-PT" b="1">
                <a:solidFill>
                  <a:schemeClr val="bg1"/>
                </a:solidFill>
                <a:latin typeface="Trebuchet MS" pitchFamily="34" charset="0"/>
              </a:rPr>
              <a:t>Instituto Politécnico</a:t>
            </a:r>
          </a:p>
          <a:p>
            <a:pPr eaLnBrk="1" hangingPunct="1"/>
            <a:r>
              <a:rPr lang="pt-PT" altLang="pt-PT" b="1">
                <a:solidFill>
                  <a:schemeClr val="bg1"/>
                </a:solidFill>
                <a:latin typeface="Trebuchet MS" pitchFamily="34" charset="0"/>
              </a:rPr>
              <a:t>de Castelo Branco</a:t>
            </a:r>
          </a:p>
        </p:txBody>
      </p:sp>
      <p:pic>
        <p:nvPicPr>
          <p:cNvPr id="5" name="Imagem 4" descr="1. SSSimão_6090-60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6777"/>
            <a:ext cx="9144000" cy="2228487"/>
          </a:xfrm>
          <a:prstGeom prst="rect">
            <a:avLst/>
          </a:prstGeom>
        </p:spPr>
      </p:pic>
      <p:sp>
        <p:nvSpPr>
          <p:cNvPr id="6" name="CaixaDeTexto 16"/>
          <p:cNvSpPr txBox="1">
            <a:spLocks noChangeArrowheads="1"/>
          </p:cNvSpPr>
          <p:nvPr/>
        </p:nvSpPr>
        <p:spPr bwMode="auto">
          <a:xfrm>
            <a:off x="884238" y="692696"/>
            <a:ext cx="7389812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pt-PT" altLang="pt-PT" sz="2400" b="1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pt-PT" altLang="pt-PT" sz="2400" b="1" dirty="0" smtClean="0">
                <a:solidFill>
                  <a:srgbClr val="003300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III Jornadas Ibéricas de Ecologia da Paisagem</a:t>
            </a:r>
          </a:p>
          <a:p>
            <a:pPr eaLnBrk="1" hangingPunct="1">
              <a:defRPr/>
            </a:pPr>
            <a:endParaRPr lang="pt-PT" altLang="pt-PT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pt-PT" altLang="pt-PT" sz="1600" dirty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pt-PT" altLang="pt-PT" sz="1600" b="1" i="1" dirty="0" smtClean="0">
                <a:solidFill>
                  <a:srgbClr val="003300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MULTIFUNCIONALIDADE DOS ESPAÇOS FLORESTAIS USANDO A ANÁLISE ESPACIAL MULTICRITÉRIO: CASO DE ESTUDO NUMA FREGUESIA DO CENTRO INTERIOR DE PORTUGAL</a:t>
            </a:r>
          </a:p>
          <a:p>
            <a:pPr algn="just" eaLnBrk="1" hangingPunct="1">
              <a:defRPr/>
            </a:pPr>
            <a:endParaRPr lang="pt-PT" altLang="pt-PT" sz="1600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pt-PT" altLang="pt-PT" sz="1400" b="1" dirty="0" smtClean="0">
                <a:solidFill>
                  <a:srgbClr val="003300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Navalho, I.; Alegria, C.; Quinta-Nova, L.</a:t>
            </a:r>
          </a:p>
          <a:p>
            <a:pPr algn="ctr" eaLnBrk="1" hangingPunct="1">
              <a:defRPr/>
            </a:pPr>
            <a:r>
              <a:rPr lang="pt-PT" altLang="pt-PT" sz="1400" b="1" dirty="0" smtClean="0">
                <a:solidFill>
                  <a:srgbClr val="003300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Escola Superior Agrária de Castelo Branco</a:t>
            </a:r>
          </a:p>
          <a:p>
            <a:pPr algn="ctr" eaLnBrk="1" hangingPunct="1">
              <a:defRPr/>
            </a:pPr>
            <a:endParaRPr lang="pt-PT" altLang="pt-PT" sz="1400" b="1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b="1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b="1" dirty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b="1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b="1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pt-PT" altLang="pt-PT" sz="1400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pt-PT" altLang="pt-PT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pt-PT" altLang="pt-PT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pt-PT" altLang="pt-PT" dirty="0" smtClean="0">
              <a:solidFill>
                <a:srgbClr val="00330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PT" sz="2000" b="1" dirty="0">
              <a:solidFill>
                <a:srgbClr val="003300"/>
              </a:solidFill>
              <a:latin typeface="Trebuchet MS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000" b="1" dirty="0" smtClean="0">
                <a:solidFill>
                  <a:srgbClr val="003300"/>
                </a:solidFill>
                <a:latin typeface="Trebuchet MS" pitchFamily="34" charset="0"/>
                <a:cs typeface="Arial" panose="020B0604020202020204" pitchFamily="34" charset="0"/>
              </a:rPr>
              <a:t>Cáceres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000" dirty="0" smtClean="0">
                <a:solidFill>
                  <a:srgbClr val="003300"/>
                </a:solidFill>
                <a:latin typeface="Trebuchet MS" pitchFamily="34" charset="0"/>
                <a:cs typeface="Arial" panose="020B0604020202020204" pitchFamily="34" charset="0"/>
              </a:rPr>
              <a:t>5.maio.2016</a:t>
            </a:r>
            <a:endParaRPr lang="pt-PT" sz="2000" dirty="0">
              <a:solidFill>
                <a:srgbClr val="003300"/>
              </a:solidFill>
              <a:latin typeface="Trebuchet MS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259" y="123782"/>
            <a:ext cx="1109559" cy="568914"/>
          </a:xfrm>
          <a:prstGeom prst="rect">
            <a:avLst/>
          </a:prstGeom>
        </p:spPr>
      </p:pic>
      <p:pic>
        <p:nvPicPr>
          <p:cNvPr id="9" name="Picture 7" descr="http://jornadasfigueiradaindia.ipcb.pt/cerna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90" y="237035"/>
            <a:ext cx="732166" cy="47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5"/>
          <a:srcRect t="12778" b="12433"/>
          <a:stretch/>
        </p:blipFill>
        <p:spPr>
          <a:xfrm>
            <a:off x="2478128" y="308472"/>
            <a:ext cx="1157768" cy="43294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9133" y="6125591"/>
            <a:ext cx="937245" cy="55144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931" y="6125591"/>
            <a:ext cx="1144614" cy="54178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056" y="6089550"/>
            <a:ext cx="888625" cy="61386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419" y="6108461"/>
            <a:ext cx="1344100" cy="5760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  <p:sp>
        <p:nvSpPr>
          <p:cNvPr id="4" name="Título 4"/>
          <p:cNvSpPr txBox="1">
            <a:spLocks/>
          </p:cNvSpPr>
          <p:nvPr/>
        </p:nvSpPr>
        <p:spPr>
          <a:xfrm>
            <a:off x="467544" y="548680"/>
            <a:ext cx="8229600" cy="44732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Objetivos</a:t>
            </a:r>
            <a:endParaRPr kumimoji="0" lang="pt-PT" sz="2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Marcador de Posição de Conteúdo 2"/>
          <p:cNvSpPr txBox="1">
            <a:spLocks/>
          </p:cNvSpPr>
          <p:nvPr/>
        </p:nvSpPr>
        <p:spPr>
          <a:xfrm>
            <a:off x="457200" y="908720"/>
            <a:ext cx="8229600" cy="5400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t-PT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Desenvolvimento de uma metodologia de análise espacial com recurso à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 espacial multicritério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(Processo Analítico Hierárquico </a:t>
            </a:r>
            <a:r>
              <a:rPr lang="pt-PT" dirty="0" smtClean="0">
                <a:latin typeface="Arial" pitchFamily="34" charset="0"/>
                <a:cs typeface="Arial" pitchFamily="34" charset="0"/>
              </a:rPr>
              <a:t>-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AHP), tendo por base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variáveis biofísicas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condicionantes legais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que possibilitem definir a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compartimentação e organização espacial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da área a gerir, na perspetiva da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multifuncionalidade dos espaços florestais</a:t>
            </a:r>
            <a:r>
              <a:rPr kumimoji="0" lang="pt-PT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endParaRPr lang="pt-PT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PT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função de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produção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função de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proteção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função de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conservação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de habitats, fauna e da flora  e de  </a:t>
            </a:r>
            <a:r>
              <a:rPr kumimoji="0" lang="pt-PT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geomonumentos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;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função de </a:t>
            </a:r>
            <a:r>
              <a:rPr kumimoji="0" lang="pt-PT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silvopastorícia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caça e pesca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águas interiores;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t-PT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função de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recreio</a:t>
            </a:r>
            <a:r>
              <a:rPr kumimoji="0" lang="pt-PT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enquadramento e estética da </a:t>
            </a:r>
            <a:r>
              <a:rPr kumimoji="0" lang="pt-PT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paisagem</a:t>
            </a:r>
            <a:r>
              <a:rPr kumimoji="0" lang="pt-PT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pt-PT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57247"/>
            <a:ext cx="937245" cy="551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0" y="634678"/>
            <a:ext cx="9144000" cy="778098"/>
          </a:xfrm>
        </p:spPr>
        <p:txBody>
          <a:bodyPr>
            <a:normAutofit/>
          </a:bodyPr>
          <a:lstStyle/>
          <a:p>
            <a:r>
              <a:rPr lang="pt-PT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Enquadramento da área de estudo</a:t>
            </a:r>
            <a:endParaRPr lang="pt-PT" sz="2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Marcador de Posição do Texto 8"/>
          <p:cNvSpPr>
            <a:spLocks noGrp="1"/>
          </p:cNvSpPr>
          <p:nvPr>
            <p:ph sz="half" idx="1"/>
          </p:nvPr>
        </p:nvSpPr>
        <p:spPr>
          <a:xfrm>
            <a:off x="350912" y="1700808"/>
            <a:ext cx="2924944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pt-PT" sz="2100" b="1" dirty="0" smtClean="0">
                <a:latin typeface="Arial" pitchFamily="34" charset="0"/>
                <a:cs typeface="Arial" pitchFamily="34" charset="0"/>
              </a:rPr>
              <a:t>Unidade territorial: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NUT III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pt-PT" sz="2100" b="1" dirty="0" smtClean="0">
                <a:latin typeface="Arial" pitchFamily="34" charset="0"/>
                <a:cs typeface="Arial" pitchFamily="34" charset="0"/>
              </a:rPr>
              <a:t>Distrito: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Castelo Branco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pt-PT" sz="2100" b="1" dirty="0" smtClean="0">
                <a:latin typeface="Arial" pitchFamily="34" charset="0"/>
                <a:cs typeface="Arial" pitchFamily="34" charset="0"/>
              </a:rPr>
              <a:t>Concelho: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Oleiros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pt-PT" sz="2100" b="1" dirty="0" smtClean="0">
                <a:latin typeface="Arial" pitchFamily="34" charset="0"/>
                <a:cs typeface="Arial" pitchFamily="34" charset="0"/>
              </a:rPr>
              <a:t>Freguesia: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Sarnadas de São Simão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pt-PT" sz="2100" b="1" dirty="0" smtClean="0">
                <a:latin typeface="Arial" pitchFamily="34" charset="0"/>
                <a:cs typeface="Arial" pitchFamily="34" charset="0"/>
              </a:rPr>
              <a:t>Área: </a:t>
            </a:r>
            <a:r>
              <a:rPr lang="pt-PT" sz="2000" b="1" dirty="0" smtClean="0">
                <a:latin typeface="Arial" pitchFamily="34" charset="0"/>
                <a:cs typeface="Arial" pitchFamily="34" charset="0"/>
              </a:rPr>
              <a:t>3.100 </a:t>
            </a:r>
            <a:r>
              <a:rPr lang="pt-PT" sz="2000" b="1" dirty="0" err="1" smtClean="0">
                <a:latin typeface="Arial" pitchFamily="34" charset="0"/>
                <a:cs typeface="Arial" pitchFamily="34" charset="0"/>
              </a:rPr>
              <a:t>ha</a:t>
            </a:r>
            <a:endParaRPr lang="pt-PT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endParaRPr lang="pt-PT" sz="80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</a:pPr>
            <a:endParaRPr lang="pt-PT" sz="5000" b="0" dirty="0" smtClean="0">
              <a:latin typeface="Arial" pitchFamily="34" charset="0"/>
              <a:cs typeface="Arial" pitchFamily="34" charset="0"/>
            </a:endParaRPr>
          </a:p>
          <a:p>
            <a:endParaRPr lang="pt-PT" dirty="0"/>
          </a:p>
        </p:txBody>
      </p:sp>
      <p:pic>
        <p:nvPicPr>
          <p:cNvPr id="29" name="Imagem 28" descr="mapa area_cartamilit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1792" y="1777008"/>
            <a:ext cx="5491677" cy="38862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357247"/>
            <a:ext cx="937245" cy="551449"/>
          </a:xfrm>
          <a:prstGeom prst="rect">
            <a:avLst/>
          </a:prstGeom>
        </p:spPr>
      </p:pic>
      <p:sp>
        <p:nvSpPr>
          <p:cNvPr id="11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0" y="587152"/>
            <a:ext cx="9144000" cy="60960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PT" sz="8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Instrumentos de Gestão Territorial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pt-PT" sz="72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pt-PT" sz="72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Plano Regional de Ordenamento Florestal do Pinhal Interior Sul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pt-PT" sz="6400" dirty="0" smtClean="0">
                <a:latin typeface="Arial" pitchFamily="34" charset="0"/>
                <a:cs typeface="Arial" pitchFamily="34" charset="0"/>
              </a:rPr>
              <a:t>(Decreto Regulamentar n.º 8/2006, de 19 de julho)</a:t>
            </a:r>
            <a:endParaRPr lang="pt-PT" sz="6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434380"/>
              </p:ext>
            </p:extLst>
          </p:nvPr>
        </p:nvGraphicFramePr>
        <p:xfrm>
          <a:off x="914400" y="1956060"/>
          <a:ext cx="7619999" cy="981456"/>
        </p:xfrm>
        <a:graphic>
          <a:graphicData uri="http://schemas.openxmlformats.org/drawingml/2006/table">
            <a:tbl>
              <a:tblPr/>
              <a:tblGrid>
                <a:gridCol w="1352509"/>
                <a:gridCol w="2211699"/>
                <a:gridCol w="1597867"/>
                <a:gridCol w="1106282"/>
                <a:gridCol w="1351642"/>
              </a:tblGrid>
              <a:tr h="231517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Região PROF</a:t>
                      </a:r>
                      <a:endParaRPr lang="pt-PT" sz="1400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Sub-região homogénea</a:t>
                      </a:r>
                      <a:endParaRPr lang="pt-PT" sz="1400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1.ª Função</a:t>
                      </a:r>
                      <a:endParaRPr lang="pt-PT" sz="1400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2.ª Função</a:t>
                      </a:r>
                      <a:endParaRPr lang="pt-PT" sz="1400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3.ª Função</a:t>
                      </a:r>
                      <a:endParaRPr lang="pt-PT" sz="1400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911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Pinhal Interior Sul</a:t>
                      </a:r>
                      <a:endParaRPr lang="pt-PT" sz="1400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Pampilhosa e Alvéolos</a:t>
                      </a:r>
                      <a:endParaRPr lang="pt-PT" sz="1400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Silvopastorícia, caça e pesca nas águas interiores</a:t>
                      </a:r>
                      <a:endParaRPr lang="pt-PT" sz="1400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Proteção</a:t>
                      </a:r>
                      <a:endParaRPr lang="pt-PT" sz="1400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Produção</a:t>
                      </a:r>
                      <a:endParaRPr lang="pt-PT" sz="1400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Rectângulo 9"/>
          <p:cNvSpPr/>
          <p:nvPr/>
        </p:nvSpPr>
        <p:spPr>
          <a:xfrm>
            <a:off x="0" y="2742019"/>
            <a:ext cx="883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12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pt-PT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Plano Municipal de Defesa da Floresta Contra Incêndios de Oleiros</a:t>
            </a:r>
            <a:endParaRPr lang="pt-PT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76200" y="3657600"/>
            <a:ext cx="9067800" cy="273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600" dirty="0" smtClean="0">
                <a:latin typeface="Arial" pitchFamily="34" charset="0"/>
                <a:cs typeface="Arial" pitchFamily="34" charset="0"/>
              </a:rPr>
              <a:t>O PMDFCI do município de Oleiros está em fase de revisão, pelo que se aplica o Decreto-Lei    n.º 124/2006, de 28 de junho, na redação dada pelo Decreto-Lei n.º 17/2009, de 14 de janeiro.</a:t>
            </a:r>
            <a:endParaRPr lang="pt-PT" sz="16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600"/>
              </a:spcBef>
            </a:pPr>
            <a:endParaRPr lang="pt-PT" sz="105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pt-PT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Plano Diretor Municipal de Oleiros</a:t>
            </a:r>
          </a:p>
          <a:p>
            <a:pPr algn="just">
              <a:spcBef>
                <a:spcPts val="600"/>
              </a:spcBef>
            </a:pPr>
            <a:r>
              <a:rPr lang="pt-PT" sz="16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(Resolução de Conselho de Ministros n.º 79/95, de 22 de agosto)</a:t>
            </a:r>
            <a:endParaRPr lang="pt-PT" sz="16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Planta de Ordenamento</a:t>
            </a: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Carta da Reserva Ecológica Nacional</a:t>
            </a: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Carta da Reserva Agrícola Nacional </a:t>
            </a: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Planta de Condicionantes (Servidões administrativas)</a:t>
            </a:r>
            <a:endParaRPr lang="pt-PT" b="1" dirty="0" smtClean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57247"/>
            <a:ext cx="937245" cy="551449"/>
          </a:xfrm>
          <a:prstGeom prst="rect">
            <a:avLst/>
          </a:prstGeom>
        </p:spPr>
      </p:pic>
      <p:sp>
        <p:nvSpPr>
          <p:cNvPr id="11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uxograma: Processo 5"/>
          <p:cNvSpPr/>
          <p:nvPr/>
        </p:nvSpPr>
        <p:spPr>
          <a:xfrm>
            <a:off x="381000" y="983704"/>
            <a:ext cx="2057400" cy="518160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Modelos  de organização territorial em SIG</a:t>
            </a:r>
          </a:p>
          <a:p>
            <a:pPr algn="ctr"/>
            <a:r>
              <a:rPr lang="pt-P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PROF PIS</a:t>
            </a:r>
            <a:r>
              <a:rPr lang="pt-P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endParaRPr lang="pt-P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uxograma: Processo 11"/>
          <p:cNvSpPr/>
          <p:nvPr/>
        </p:nvSpPr>
        <p:spPr>
          <a:xfrm>
            <a:off x="3200400" y="1981200"/>
            <a:ext cx="5257800" cy="68580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Função de proteção</a:t>
            </a:r>
          </a:p>
          <a:p>
            <a:pPr algn="ctr"/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Avaliação das áreas sensíveis sob o ponto de vista de </a:t>
            </a:r>
          </a:p>
          <a:p>
            <a:pPr algn="ctr"/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proteção do solo e dos recursos hídricos (REN, RAN e RH)</a:t>
            </a:r>
          </a:p>
        </p:txBody>
      </p:sp>
      <p:sp>
        <p:nvSpPr>
          <p:cNvPr id="14" name="Fluxograma: Processo 13"/>
          <p:cNvSpPr/>
          <p:nvPr/>
        </p:nvSpPr>
        <p:spPr>
          <a:xfrm>
            <a:off x="3200400" y="990600"/>
            <a:ext cx="5257800" cy="53340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 Função de produção</a:t>
            </a:r>
          </a:p>
          <a:p>
            <a:pPr algn="ctr"/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Avaliação das potencialidades florestais</a:t>
            </a:r>
          </a:p>
        </p:txBody>
      </p:sp>
      <p:sp>
        <p:nvSpPr>
          <p:cNvPr id="16" name="Fluxograma: Processo 15"/>
          <p:cNvSpPr/>
          <p:nvPr/>
        </p:nvSpPr>
        <p:spPr>
          <a:xfrm>
            <a:off x="3200400" y="3048000"/>
            <a:ext cx="5257800" cy="83820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Função de conservação de habitats, </a:t>
            </a:r>
            <a:r>
              <a:rPr lang="pt-PT" sz="16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fauna e </a:t>
            </a:r>
            <a:r>
              <a:rPr lang="pt-PT" sz="16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flora </a:t>
            </a:r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pt-PT" sz="1600" b="1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geomonumentos</a:t>
            </a:r>
            <a:endParaRPr lang="pt-PT" sz="1600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Conservação de habitats classificados (</a:t>
            </a:r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Habitat 91E0* )</a:t>
            </a:r>
          </a:p>
        </p:txBody>
      </p:sp>
      <p:sp>
        <p:nvSpPr>
          <p:cNvPr id="17" name="Fluxograma: Processo 16"/>
          <p:cNvSpPr/>
          <p:nvPr/>
        </p:nvSpPr>
        <p:spPr>
          <a:xfrm>
            <a:off x="3200400" y="4191000"/>
            <a:ext cx="5257800" cy="68580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Função de silvopastorícia, caça e pesca nas águas interiores</a:t>
            </a:r>
          </a:p>
          <a:p>
            <a:pPr algn="ctr"/>
            <a:endParaRPr lang="pt-PT" sz="1600" b="1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Fluxograma: Processo 17"/>
          <p:cNvSpPr/>
          <p:nvPr/>
        </p:nvSpPr>
        <p:spPr>
          <a:xfrm>
            <a:off x="3200400" y="5257800"/>
            <a:ext cx="5257800" cy="91440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PT" sz="1600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Função de recreio, enquadramento e </a:t>
            </a:r>
            <a:endParaRPr lang="pt-PT" sz="1600" b="1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6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estética </a:t>
            </a:r>
            <a:r>
              <a:rPr lang="pt-PT" sz="16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da paisagem</a:t>
            </a:r>
          </a:p>
          <a:p>
            <a:pPr algn="ctr"/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Recreio  e conservação de paisagens</a:t>
            </a:r>
          </a:p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Conexão recta unidireccional 32"/>
          <p:cNvCxnSpPr/>
          <p:nvPr/>
        </p:nvCxnSpPr>
        <p:spPr>
          <a:xfrm>
            <a:off x="2438400" y="1295400"/>
            <a:ext cx="5334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xão recta unidireccional 48"/>
          <p:cNvCxnSpPr/>
          <p:nvPr/>
        </p:nvCxnSpPr>
        <p:spPr>
          <a:xfrm>
            <a:off x="2438400" y="2438400"/>
            <a:ext cx="5334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xão recta unidireccional 49"/>
          <p:cNvCxnSpPr/>
          <p:nvPr/>
        </p:nvCxnSpPr>
        <p:spPr>
          <a:xfrm>
            <a:off x="2438400" y="3429000"/>
            <a:ext cx="5334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xão recta unidireccional 50"/>
          <p:cNvCxnSpPr/>
          <p:nvPr/>
        </p:nvCxnSpPr>
        <p:spPr>
          <a:xfrm>
            <a:off x="2438400" y="4648200"/>
            <a:ext cx="5334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xão recta unidireccional 51"/>
          <p:cNvCxnSpPr/>
          <p:nvPr/>
        </p:nvCxnSpPr>
        <p:spPr>
          <a:xfrm>
            <a:off x="2438400" y="5715000"/>
            <a:ext cx="4572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57247"/>
            <a:ext cx="937245" cy="551449"/>
          </a:xfrm>
          <a:prstGeom prst="rect">
            <a:avLst/>
          </a:prstGeom>
        </p:spPr>
      </p:pic>
      <p:sp>
        <p:nvSpPr>
          <p:cNvPr id="19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ângulo 18"/>
          <p:cNvSpPr/>
          <p:nvPr/>
        </p:nvSpPr>
        <p:spPr>
          <a:xfrm>
            <a:off x="2545904" y="1916832"/>
            <a:ext cx="3733800" cy="1569660"/>
          </a:xfrm>
          <a:prstGeom prst="rect">
            <a:avLst/>
          </a:prstGeom>
          <a:ln w="22225">
            <a:solidFill>
              <a:srgbClr val="000066"/>
            </a:solidFill>
            <a:prstDash val="dash"/>
          </a:ln>
        </p:spPr>
        <p:txBody>
          <a:bodyPr wrap="square">
            <a:spAutoFit/>
          </a:bodyPr>
          <a:lstStyle/>
          <a:p>
            <a:pPr marL="0" lvl="1" algn="just"/>
            <a:r>
              <a:rPr lang="pt-PT" sz="1200" b="1" dirty="0" smtClean="0">
                <a:latin typeface="Arial" pitchFamily="34" charset="0"/>
                <a:cs typeface="Arial" pitchFamily="34" charset="0"/>
              </a:rPr>
              <a:t>Classificação:</a:t>
            </a:r>
          </a:p>
          <a:p>
            <a:pPr marL="0" lvl="1" algn="just"/>
            <a:r>
              <a:rPr lang="pt-PT" sz="12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Superior à referência (3)</a:t>
            </a:r>
          </a:p>
          <a:p>
            <a:pPr marL="0" lvl="1" algn="just"/>
            <a:r>
              <a:rPr lang="pt-PT" sz="1200" dirty="0" smtClean="0">
                <a:latin typeface="Arial" pitchFamily="34" charset="0"/>
                <a:cs typeface="Arial" pitchFamily="34" charset="0"/>
              </a:rPr>
              <a:t>Sem limitações ao desenvolvimento da espécie.</a:t>
            </a:r>
          </a:p>
          <a:p>
            <a:pPr marL="0" lvl="1" algn="just"/>
            <a:r>
              <a:rPr lang="pt-PT" sz="12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Referência (2) </a:t>
            </a:r>
          </a:p>
          <a:p>
            <a:pPr marL="0" lvl="1" algn="just"/>
            <a:r>
              <a:rPr lang="pt-PT" sz="1200" dirty="0" smtClean="0">
                <a:latin typeface="Arial" pitchFamily="34" charset="0"/>
                <a:cs typeface="Arial" pitchFamily="34" charset="0"/>
              </a:rPr>
              <a:t>Não origina limitações ao desenvolvimento da espécie.</a:t>
            </a:r>
          </a:p>
          <a:p>
            <a:pPr marL="0" lvl="1" algn="just"/>
            <a:r>
              <a:rPr lang="pt-PT" sz="12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Inferior à referência (1)  </a:t>
            </a:r>
          </a:p>
          <a:p>
            <a:pPr marL="0" lvl="1" algn="just"/>
            <a:r>
              <a:rPr lang="pt-PT" sz="1200" dirty="0" smtClean="0">
                <a:latin typeface="Arial" pitchFamily="34" charset="0"/>
                <a:cs typeface="Arial" pitchFamily="34" charset="0"/>
              </a:rPr>
              <a:t>Com limitações ao desenvolvimento da espécie.</a:t>
            </a:r>
          </a:p>
        </p:txBody>
      </p:sp>
      <p:sp>
        <p:nvSpPr>
          <p:cNvPr id="26" name="Rectângulo 25"/>
          <p:cNvSpPr/>
          <p:nvPr/>
        </p:nvSpPr>
        <p:spPr>
          <a:xfrm>
            <a:off x="2942928" y="3733800"/>
            <a:ext cx="30963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600" dirty="0" smtClean="0">
                <a:latin typeface="Arial" pitchFamily="34" charset="0"/>
                <a:cs typeface="Arial" pitchFamily="34" charset="0"/>
              </a:rPr>
              <a:t>(Interseção)</a:t>
            </a:r>
          </a:p>
          <a:p>
            <a:pPr algn="ctr"/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Carta de aptidão por espécie</a:t>
            </a:r>
            <a:endParaRPr lang="pt-PT" sz="1600" b="1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7504" y="2286000"/>
            <a:ext cx="1905000" cy="494928"/>
          </a:xfrm>
          <a:prstGeom prst="rect">
            <a:avLst/>
          </a:prstGeom>
          <a:noFill/>
          <a:ln w="254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4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Características-diagnóstico</a:t>
            </a:r>
          </a:p>
          <a:p>
            <a:pPr algn="ctr"/>
            <a:endParaRPr lang="pt-PT" sz="1400" dirty="0">
              <a:solidFill>
                <a:srgbClr val="006600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6736904" y="2362200"/>
            <a:ext cx="2227584" cy="533400"/>
          </a:xfrm>
          <a:prstGeom prst="rect">
            <a:avLst/>
          </a:prstGeom>
          <a:noFill/>
          <a:ln w="254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4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Zonas ecológicas</a:t>
            </a:r>
            <a:r>
              <a:rPr lang="pt-PT" sz="14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e andares altimétricos</a:t>
            </a:r>
            <a:r>
              <a:rPr lang="pt-PT" sz="14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pt-PT" dirty="0">
              <a:solidFill>
                <a:srgbClr val="006600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201488" y="1447800"/>
            <a:ext cx="8763000" cy="381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Reclassificação dos temas com base nas notas monográficas das espécies </a:t>
            </a:r>
          </a:p>
          <a:p>
            <a:pPr algn="ctr"/>
            <a:endParaRPr lang="pt-PT" b="1" dirty="0">
              <a:solidFill>
                <a:schemeClr val="tx1"/>
              </a:solidFill>
            </a:endParaRPr>
          </a:p>
        </p:txBody>
      </p:sp>
      <p:cxnSp>
        <p:nvCxnSpPr>
          <p:cNvPr id="39" name="Conexão recta unidireccional 38"/>
          <p:cNvCxnSpPr/>
          <p:nvPr/>
        </p:nvCxnSpPr>
        <p:spPr>
          <a:xfrm>
            <a:off x="7956104" y="1981200"/>
            <a:ext cx="0" cy="228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xão recta unidireccional 39"/>
          <p:cNvCxnSpPr/>
          <p:nvPr/>
        </p:nvCxnSpPr>
        <p:spPr>
          <a:xfrm>
            <a:off x="1098104" y="1981200"/>
            <a:ext cx="0" cy="228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ângulo 52"/>
          <p:cNvSpPr/>
          <p:nvPr/>
        </p:nvSpPr>
        <p:spPr>
          <a:xfrm>
            <a:off x="107504" y="3505200"/>
            <a:ext cx="2667000" cy="838200"/>
          </a:xfrm>
          <a:prstGeom prst="rect">
            <a:avLst/>
          </a:prstGeom>
          <a:noFill/>
          <a:ln w="254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 b="1" dirty="0" smtClean="0">
              <a:solidFill>
                <a:schemeClr val="tx1"/>
              </a:solidFill>
              <a:latin typeface="Arial"/>
              <a:cs typeface="Times New Roman"/>
            </a:endParaRPr>
          </a:p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algn="ctr"/>
            <a:r>
              <a:rPr lang="pt-PT" sz="1400" b="1" dirty="0" smtClean="0">
                <a:solidFill>
                  <a:srgbClr val="800000"/>
                </a:solidFill>
                <a:latin typeface="Arial" pitchFamily="34" charset="0"/>
                <a:ea typeface="Times New Roman"/>
                <a:cs typeface="Arial" pitchFamily="34" charset="0"/>
              </a:rPr>
              <a:t>Capacidade de uso do solo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Classificação das condicionantes ao uso florestal do solo por espécie</a:t>
            </a:r>
            <a:r>
              <a:rPr lang="pt-PT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em três níveis de aptidão </a:t>
            </a:r>
          </a:p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58" name="Rectângulo 57"/>
          <p:cNvSpPr/>
          <p:nvPr/>
        </p:nvSpPr>
        <p:spPr>
          <a:xfrm>
            <a:off x="6279704" y="3505200"/>
            <a:ext cx="2667000" cy="838200"/>
          </a:xfrm>
          <a:prstGeom prst="rect">
            <a:avLst/>
          </a:prstGeom>
          <a:noFill/>
          <a:ln w="254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14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Classificação fitoclimática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Classificação das zonas ecológicas por espécie em três níveis de aptidão</a:t>
            </a:r>
          </a:p>
          <a:p>
            <a:pPr algn="ctr"/>
            <a:r>
              <a:rPr lang="pt-PT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pt-PT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Rectângulo 60"/>
          <p:cNvSpPr/>
          <p:nvPr/>
        </p:nvSpPr>
        <p:spPr>
          <a:xfrm>
            <a:off x="1295400" y="6324600"/>
            <a:ext cx="6705600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latin typeface="Arial" pitchFamily="34" charset="0"/>
                <a:cs typeface="Arial" pitchFamily="34" charset="0"/>
              </a:rPr>
              <a:t>Cartas de aptidão para as 21 espécies estudadas </a:t>
            </a:r>
            <a:endParaRPr lang="pt-PT" sz="1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Conexão recta unidireccional 32"/>
          <p:cNvCxnSpPr>
            <a:stCxn id="30" idx="2"/>
            <a:endCxn id="30" idx="2"/>
          </p:cNvCxnSpPr>
          <p:nvPr/>
        </p:nvCxnSpPr>
        <p:spPr>
          <a:xfrm>
            <a:off x="7850696" y="289560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xão recta unidireccional 40"/>
          <p:cNvCxnSpPr/>
          <p:nvPr/>
        </p:nvCxnSpPr>
        <p:spPr>
          <a:xfrm>
            <a:off x="1021904" y="2819400"/>
            <a:ext cx="0" cy="609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xão recta unidireccional 41"/>
          <p:cNvCxnSpPr/>
          <p:nvPr/>
        </p:nvCxnSpPr>
        <p:spPr>
          <a:xfrm>
            <a:off x="7956104" y="2971800"/>
            <a:ext cx="0" cy="4572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Tabela 35"/>
          <p:cNvGraphicFramePr>
            <a:graphicFrameLocks noGrp="1"/>
          </p:cNvGraphicFramePr>
          <p:nvPr/>
        </p:nvGraphicFramePr>
        <p:xfrm>
          <a:off x="1524000" y="5105400"/>
          <a:ext cx="6400799" cy="1066800"/>
        </p:xfrm>
        <a:graphic>
          <a:graphicData uri="http://schemas.openxmlformats.org/drawingml/2006/table">
            <a:tbl>
              <a:tblPr/>
              <a:tblGrid>
                <a:gridCol w="1243341"/>
                <a:gridCol w="1243341"/>
                <a:gridCol w="1243341"/>
                <a:gridCol w="1335388"/>
                <a:gridCol w="1335388"/>
              </a:tblGrid>
              <a:tr h="213360">
                <a:tc rowSpan="2" gridSpan="2">
                  <a:txBody>
                    <a:bodyPr/>
                    <a:lstStyle/>
                    <a:p>
                      <a:pPr indent="21590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endParaRPr lang="pt-PT" sz="12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Capacidade de </a:t>
                      </a:r>
                      <a:r>
                        <a:rPr lang="pt-PT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uso do solo</a:t>
                      </a:r>
                      <a:endParaRPr lang="pt-PT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</a:tr>
              <a:tr h="213360">
                <a:tc gridSpan="2"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pt-PT" sz="12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pt-PT" sz="12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pt-PT" sz="12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000"/>
                    </a:solidFill>
                  </a:tcPr>
                </a:tc>
              </a:tr>
              <a:tr h="213360"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Classificação fitoclimática</a:t>
                      </a:r>
                      <a:endParaRPr lang="pt-PT" sz="12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pt-PT" sz="12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36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pt-PT" sz="12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36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pt-PT" sz="12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" name="Rectângulo 43"/>
          <p:cNvSpPr/>
          <p:nvPr/>
        </p:nvSpPr>
        <p:spPr>
          <a:xfrm>
            <a:off x="2819400" y="4800600"/>
            <a:ext cx="36231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200" dirty="0" smtClean="0">
                <a:latin typeface="Arial" pitchFamily="34" charset="0"/>
                <a:cs typeface="Arial" pitchFamily="34" charset="0"/>
              </a:rPr>
              <a:t>Segundo </a:t>
            </a:r>
            <a:r>
              <a:rPr lang="pt-PT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Ferreira </a:t>
            </a:r>
            <a:r>
              <a:rPr lang="pt-PT" sz="12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et al</a:t>
            </a:r>
            <a:r>
              <a:rPr lang="pt-PT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(2001) e Dias </a:t>
            </a:r>
            <a:r>
              <a:rPr lang="pt-PT" sz="12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et al</a:t>
            </a:r>
            <a:r>
              <a:rPr lang="pt-PT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(2008</a:t>
            </a:r>
            <a:r>
              <a:rPr lang="pt-PT" sz="1200" dirty="0" smtClean="0">
                <a:latin typeface="Arial" pitchFamily="34" charset="0"/>
                <a:cs typeface="Arial" pitchFamily="34" charset="0"/>
              </a:rPr>
              <a:t> )</a:t>
            </a:r>
            <a:endParaRPr lang="pt-PT" sz="1200" dirty="0"/>
          </a:p>
        </p:txBody>
      </p:sp>
      <p:sp>
        <p:nvSpPr>
          <p:cNvPr id="55" name="Título 1"/>
          <p:cNvSpPr txBox="1">
            <a:spLocks/>
          </p:cNvSpPr>
          <p:nvPr/>
        </p:nvSpPr>
        <p:spPr>
          <a:xfrm>
            <a:off x="0" y="404664"/>
            <a:ext cx="9144000" cy="381000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ts val="600"/>
              </a:spcBef>
              <a:defRPr/>
            </a:pPr>
            <a:r>
              <a:rPr lang="pt-PT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Determinação da aptidão florestal das espécies</a:t>
            </a:r>
          </a:p>
          <a:p>
            <a:pPr lvl="0" algn="ctr">
              <a:defRPr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Foram selecionadas </a:t>
            </a:r>
            <a:r>
              <a:rPr lang="pt-PT" sz="1600" b="1" dirty="0" smtClean="0">
                <a:latin typeface="Arial" pitchFamily="34" charset="0"/>
                <a:cs typeface="Arial" pitchFamily="34" charset="0"/>
              </a:rPr>
              <a:t>21 espécies florestais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indicadas no </a:t>
            </a:r>
            <a:r>
              <a:rPr lang="pt-PT" sz="1600" b="1" dirty="0" smtClean="0">
                <a:latin typeface="Arial" pitchFamily="34" charset="0"/>
                <a:cs typeface="Arial" pitchFamily="34" charset="0"/>
              </a:rPr>
              <a:t>PROF PIS </a:t>
            </a:r>
          </a:p>
          <a:p>
            <a:pPr lvl="0" algn="ctr">
              <a:defRPr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para a área em estudo e nas </a:t>
            </a:r>
            <a:r>
              <a:rPr lang="pt-PT" sz="1600" b="1" dirty="0" smtClean="0">
                <a:latin typeface="Arial" pitchFamily="34" charset="0"/>
                <a:cs typeface="Arial" pitchFamily="34" charset="0"/>
              </a:rPr>
              <a:t>séries de vegetação potencial.</a:t>
            </a:r>
            <a:endParaRPr kumimoji="0" lang="pt-PT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PT" sz="2000" b="1" dirty="0" smtClean="0">
              <a:solidFill>
                <a:srgbClr val="002060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2514600" y="4419600"/>
            <a:ext cx="4419600" cy="654025"/>
          </a:xfrm>
          <a:prstGeom prst="rect">
            <a:avLst/>
          </a:prstGeom>
          <a:ln w="22225">
            <a:solidFill>
              <a:schemeClr val="bg1"/>
            </a:solidFill>
            <a:prstDash val="sysDash"/>
          </a:ln>
        </p:spPr>
        <p:txBody>
          <a:bodyPr wrap="square">
            <a:spAutoFit/>
          </a:bodyPr>
          <a:lstStyle/>
          <a:p>
            <a:pPr marL="0" lvl="1" algn="ctr"/>
            <a:r>
              <a:rPr lang="pt-PT" sz="14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     Reclassificação</a:t>
            </a:r>
            <a:endParaRPr lang="pt-PT" sz="1400" b="1" dirty="0" smtClean="0">
              <a:solidFill>
                <a:srgbClr val="000066"/>
              </a:solidFill>
            </a:endParaRPr>
          </a:p>
          <a:p>
            <a:pPr marL="0" lvl="1" algn="ctr"/>
            <a:r>
              <a:rPr lang="pt-PT" sz="1200" dirty="0" smtClean="0">
                <a:latin typeface="Arial" pitchFamily="34" charset="0"/>
                <a:cs typeface="Arial" pitchFamily="34" charset="0"/>
              </a:rPr>
              <a:t>Atribuindo a classificação mais limitante</a:t>
            </a:r>
          </a:p>
          <a:p>
            <a:pPr marL="0" lvl="1"/>
            <a:r>
              <a:rPr lang="pt-PT" sz="1050" dirty="0" smtClean="0">
                <a:latin typeface="Arial" pitchFamily="34" charset="0"/>
                <a:cs typeface="Arial" pitchFamily="34" charset="0"/>
              </a:rPr>
              <a:t>      </a:t>
            </a:r>
          </a:p>
        </p:txBody>
      </p:sp>
      <p:cxnSp>
        <p:nvCxnSpPr>
          <p:cNvPr id="67" name="Conexão recta unidireccional 66"/>
          <p:cNvCxnSpPr/>
          <p:nvPr/>
        </p:nvCxnSpPr>
        <p:spPr>
          <a:xfrm flipH="1">
            <a:off x="2012504" y="2514600"/>
            <a:ext cx="4572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xão recta unidireccional 69"/>
          <p:cNvCxnSpPr/>
          <p:nvPr/>
        </p:nvCxnSpPr>
        <p:spPr>
          <a:xfrm>
            <a:off x="6355904" y="2590800"/>
            <a:ext cx="3810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xão recta unidireccional 76"/>
          <p:cNvCxnSpPr/>
          <p:nvPr/>
        </p:nvCxnSpPr>
        <p:spPr>
          <a:xfrm flipH="1">
            <a:off x="5136704" y="3886200"/>
            <a:ext cx="11430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xão recta unidireccional 83"/>
          <p:cNvCxnSpPr/>
          <p:nvPr/>
        </p:nvCxnSpPr>
        <p:spPr>
          <a:xfrm>
            <a:off x="2774504" y="3886200"/>
            <a:ext cx="10668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m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57247"/>
            <a:ext cx="937245" cy="551449"/>
          </a:xfrm>
          <a:prstGeom prst="rect">
            <a:avLst/>
          </a:prstGeom>
        </p:spPr>
      </p:pic>
      <p:sp>
        <p:nvSpPr>
          <p:cNvPr id="25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ângulo 5"/>
          <p:cNvSpPr/>
          <p:nvPr/>
        </p:nvSpPr>
        <p:spPr>
          <a:xfrm>
            <a:off x="0" y="611977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500" b="1" dirty="0" smtClean="0">
                <a:solidFill>
                  <a:srgbClr val="002060"/>
                </a:solidFill>
                <a:latin typeface="Arial" pitchFamily="34" charset="0"/>
                <a:ea typeface="Times New Roman"/>
                <a:cs typeface="Arial" pitchFamily="34" charset="0"/>
              </a:rPr>
              <a:t>Classificação das condicionantes ao uso florestal por espécies em três níveis de aptidão</a:t>
            </a:r>
          </a:p>
        </p:txBody>
      </p:sp>
      <p:pic>
        <p:nvPicPr>
          <p:cNvPr id="7" name="Imagem 6" descr="image-0001 (3).jpg"/>
          <p:cNvPicPr>
            <a:picLocks noChangeAspect="1"/>
          </p:cNvPicPr>
          <p:nvPr/>
        </p:nvPicPr>
        <p:blipFill>
          <a:blip r:embed="rId3" cstate="print"/>
          <a:srcRect l="10997" t="5555" r="13592" b="40000"/>
          <a:stretch>
            <a:fillRect/>
          </a:stretch>
        </p:blipFill>
        <p:spPr>
          <a:xfrm>
            <a:off x="4648200" y="1122040"/>
            <a:ext cx="4023008" cy="4108037"/>
          </a:xfrm>
          <a:prstGeom prst="rect">
            <a:avLst/>
          </a:prstGeom>
        </p:spPr>
      </p:pic>
      <p:pic>
        <p:nvPicPr>
          <p:cNvPr id="8" name="Imagem 7" descr="image-0001 (4).jpg"/>
          <p:cNvPicPr>
            <a:picLocks noChangeAspect="1"/>
          </p:cNvPicPr>
          <p:nvPr/>
        </p:nvPicPr>
        <p:blipFill>
          <a:blip r:embed="rId4" cstate="print"/>
          <a:srcRect l="7855" t="5555" r="10450" b="21111"/>
          <a:stretch>
            <a:fillRect/>
          </a:stretch>
        </p:blipFill>
        <p:spPr>
          <a:xfrm>
            <a:off x="467544" y="1122040"/>
            <a:ext cx="3672408" cy="4662563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4800600" y="611977"/>
            <a:ext cx="396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600" b="1" dirty="0" smtClean="0">
                <a:solidFill>
                  <a:srgbClr val="002060"/>
                </a:solidFill>
                <a:latin typeface="Arial" pitchFamily="34" charset="0"/>
                <a:ea typeface="Times New Roman"/>
                <a:cs typeface="Arial" pitchFamily="34" charset="0"/>
              </a:rPr>
              <a:t>Classificação das  zonas ecológicas por </a:t>
            </a:r>
            <a:r>
              <a:rPr lang="pt-PT" sz="1500" b="1" dirty="0" smtClean="0">
                <a:solidFill>
                  <a:srgbClr val="002060"/>
                </a:solidFill>
                <a:latin typeface="Arial" pitchFamily="34" charset="0"/>
                <a:ea typeface="Times New Roman"/>
                <a:cs typeface="Arial" pitchFamily="34" charset="0"/>
              </a:rPr>
              <a:t>espécie</a:t>
            </a:r>
            <a:r>
              <a:rPr lang="pt-PT" sz="1600" b="1" dirty="0" smtClean="0">
                <a:solidFill>
                  <a:srgbClr val="002060"/>
                </a:solidFill>
                <a:latin typeface="Arial" pitchFamily="34" charset="0"/>
                <a:ea typeface="Times New Roman"/>
                <a:cs typeface="Arial" pitchFamily="34" charset="0"/>
              </a:rPr>
              <a:t> em três níveis de aptidão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PT" sz="22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0" y="5867400"/>
            <a:ext cx="9144000" cy="5859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Carta do uso florestal potencial </a:t>
            </a:r>
            <a:r>
              <a:rPr lang="pt-P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foi elaborada com recurso à </a:t>
            </a:r>
            <a:r>
              <a:rPr lang="pt-PT" sz="1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função </a:t>
            </a:r>
            <a:r>
              <a:rPr lang="pt-PT" sz="1600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Combine</a:t>
            </a:r>
            <a:r>
              <a:rPr lang="pt-P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tendo sido consideradas as áreas com aptidão 2 (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referência</a:t>
            </a:r>
            <a:r>
              <a:rPr lang="pt-P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e 3 (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superior à referência </a:t>
            </a:r>
            <a:r>
              <a:rPr lang="pt-P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pt-PT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0" y="152400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Função de produção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128625"/>
            <a:ext cx="937245" cy="551449"/>
          </a:xfrm>
          <a:prstGeom prst="rect">
            <a:avLst/>
          </a:prstGeom>
        </p:spPr>
      </p:pic>
      <p:sp>
        <p:nvSpPr>
          <p:cNvPr id="11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arta da Reserva Ecológica Nacional_f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19600" y="1124744"/>
            <a:ext cx="4490743" cy="3177125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228600" y="4591392"/>
          <a:ext cx="6858000" cy="1645920"/>
        </p:xfrm>
        <a:graphic>
          <a:graphicData uri="http://schemas.openxmlformats.org/drawingml/2006/table">
            <a:tbl>
              <a:tblPr/>
              <a:tblGrid>
                <a:gridCol w="4692315"/>
                <a:gridCol w="2165685"/>
              </a:tblGrid>
              <a:tr h="2692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latin typeface="Arial"/>
                          <a:ea typeface="Times New Roman"/>
                          <a:cs typeface="Times New Roman"/>
                        </a:rPr>
                        <a:t>Tipologia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 smtClean="0">
                          <a:latin typeface="Arial"/>
                          <a:ea typeface="Times New Roman"/>
                          <a:cs typeface="Times New Roman"/>
                        </a:rPr>
                        <a:t>Áreas</a:t>
                      </a:r>
                      <a:r>
                        <a:rPr lang="pt-PT" sz="1200" b="1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pt-PT" sz="1200" b="1" dirty="0" smtClean="0">
                          <a:latin typeface="Arial"/>
                          <a:ea typeface="Times New Roman"/>
                          <a:cs typeface="Times New Roman"/>
                        </a:rPr>
                        <a:t>ocupadas </a:t>
                      </a:r>
                      <a:r>
                        <a:rPr lang="pt-PT" sz="1200" b="1" dirty="0">
                          <a:latin typeface="Arial"/>
                          <a:ea typeface="Times New Roman"/>
                          <a:cs typeface="Times New Roman"/>
                        </a:rPr>
                        <a:t>(%)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Áreas de instabilidade de vertentes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5,0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Áreas de elevado risco de erosão hídrica do solo</a:t>
                      </a:r>
                      <a:endParaRPr lang="pt-PT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54,8</a:t>
                      </a:r>
                      <a:endParaRPr lang="pt-PT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Áreas estratégicas de proteção e recarga de aquíferos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13,7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Cursos de água e respetivos leitos e margens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1,4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Zonas ameaçadas pelas cheias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0,3</a:t>
                      </a:r>
                      <a:endParaRPr lang="pt-PT" sz="120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84526" y="4210392"/>
            <a:ext cx="2909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Áreas de REN por tipologia:</a:t>
            </a:r>
            <a:endParaRPr lang="pt-PT" sz="1600" b="1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0" y="152400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Função de proteção</a:t>
            </a:r>
          </a:p>
          <a:p>
            <a:endParaRPr lang="pt-PT" sz="20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PT" b="1" dirty="0" smtClean="0">
                <a:latin typeface="Arial" pitchFamily="34" charset="0"/>
                <a:cs typeface="Arial" pitchFamily="34" charset="0"/>
              </a:rPr>
              <a:t>A base informativa das zonas sensíveis foi desenvolvida a partir da seguinte informação:</a:t>
            </a:r>
          </a:p>
          <a:p>
            <a:pPr>
              <a:buFont typeface="Arial" pitchFamily="34" charset="0"/>
              <a:buChar char="•"/>
            </a:pPr>
            <a:r>
              <a:rPr lang="pt-PT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Reserva Ecológica Nacional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Reserva Agrícola Nacional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Recursos Hídricos</a:t>
            </a:r>
          </a:p>
        </p:txBody>
      </p:sp>
      <p:sp>
        <p:nvSpPr>
          <p:cNvPr id="9" name="Rectângulo 8"/>
          <p:cNvSpPr/>
          <p:nvPr/>
        </p:nvSpPr>
        <p:spPr>
          <a:xfrm>
            <a:off x="0" y="2557046"/>
            <a:ext cx="4343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6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Carta da Reserva Ecológica Nacional</a:t>
            </a:r>
            <a:endParaRPr lang="pt-PT" sz="1600" dirty="0">
              <a:solidFill>
                <a:srgbClr val="006600"/>
              </a:solidFill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10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742345"/>
            <a:ext cx="9144000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pt-PT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Recursos Hídricos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elimitação das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Servidões Administrativas dos Recursos Hídricos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definidas nos termos da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Lei n.º 54/2005, de 15 de novembro.            </a:t>
            </a:r>
          </a:p>
        </p:txBody>
      </p:sp>
      <p:pic>
        <p:nvPicPr>
          <p:cNvPr id="11" name="Imagem 10" descr="servidoes_administrativasR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0" y="2057400"/>
            <a:ext cx="5791200" cy="4094313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0" y="2514600"/>
            <a:ext cx="2819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pt-PT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Carta das Servidões Administrativas </a:t>
            </a:r>
            <a:endParaRPr lang="pt-PT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0" y="50861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Função de proteção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7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0" y="797510"/>
            <a:ext cx="8915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Função de conservação de habitats, fauna e flora e </a:t>
            </a:r>
            <a:r>
              <a:rPr lang="pt-PT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geomonumentos</a:t>
            </a:r>
            <a:endParaRPr lang="pt-PT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0" y="1445582"/>
            <a:ext cx="914400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pt-PT" sz="12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Nas linhas de água principais definiu-se uma faixa com 30 m para cada lado das margens dos cursos de água (10 m a partir da linha limitadora do leito), onde ocorre um habitat prioritário - Habitat 91E0*</a:t>
            </a:r>
            <a:r>
              <a:rPr lang="pt-PT" sz="16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(Florestas aluviais de </a:t>
            </a:r>
            <a:r>
              <a:rPr lang="pt-PT" sz="1600" i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Alnus glutinosa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e </a:t>
            </a:r>
            <a:r>
              <a:rPr lang="pt-PT" sz="1600" i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Fraxinus excelsior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pt-PT" sz="1600" i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Alno-Padion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t-PT" sz="1600" i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Alnion incanae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t-PT" sz="1600" i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Salicion albae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) "</a:t>
            </a:r>
            <a:r>
              <a:rPr lang="pt-PT" sz="1600" i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bosques ripícolas ou paludosos de amieiros, salgueiros ou bidoeiros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“ - subtipo "</a:t>
            </a:r>
            <a:r>
              <a:rPr lang="pt-PT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amiais ripícolas</a:t>
            </a:r>
            <a:r>
              <a:rPr lang="pt-PT" sz="1600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“).</a:t>
            </a:r>
          </a:p>
          <a:p>
            <a:pPr algn="just">
              <a:lnSpc>
                <a:spcPct val="150000"/>
              </a:lnSpc>
            </a:pPr>
            <a:endParaRPr lang="pt-PT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35496" y="1445582"/>
            <a:ext cx="20553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600" b="1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Corredores fluviais</a:t>
            </a:r>
            <a:endParaRPr lang="pt-PT" sz="1600" b="1" dirty="0">
              <a:solidFill>
                <a:srgbClr val="003300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35496" y="4077072"/>
            <a:ext cx="89916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Função de recreio, enquadramento e estética da paisagem</a:t>
            </a:r>
          </a:p>
          <a:p>
            <a:pPr algn="just"/>
            <a:endParaRPr lang="pt-PT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Com base no reconhecimento de campo e nos estudos de caracterização elaborados no âmbito da revisão do PDM de Oleiros produziu-se a carta de recreio, na qual se identificaram alguns locais com interesse.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endParaRPr lang="pt-PT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7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0" y="47667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Metodologia de análise espacial multicritério implementada</a:t>
            </a:r>
            <a:endParaRPr lang="pt-PT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image-AHP.jpg"/>
          <p:cNvPicPr>
            <a:picLocks noChangeAspect="1"/>
          </p:cNvPicPr>
          <p:nvPr/>
        </p:nvPicPr>
        <p:blipFill>
          <a:blip r:embed="rId2" cstate="print"/>
          <a:srcRect l="9169" t="6667" r="4458" b="16667"/>
          <a:stretch>
            <a:fillRect/>
          </a:stretch>
        </p:blipFill>
        <p:spPr>
          <a:xfrm>
            <a:off x="395536" y="908720"/>
            <a:ext cx="8352928" cy="547260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3" y="65578"/>
            <a:ext cx="792088" cy="466043"/>
          </a:xfrm>
          <a:prstGeom prst="rect">
            <a:avLst/>
          </a:prstGeom>
        </p:spPr>
      </p:pic>
      <p:sp>
        <p:nvSpPr>
          <p:cNvPr id="6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59077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Modelo conceptual para avaliação da função dos espaços </a:t>
            </a:r>
            <a:r>
              <a:rPr lang="pt-PT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florestais</a:t>
            </a:r>
            <a:endParaRPr lang="pt-PT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304800" y="4248378"/>
            <a:ext cx="86868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A AHP consiste na comparação dos critérios par a par para a avaliação dos pesos e da importância relativa atribuída a cada critério. </a:t>
            </a:r>
          </a:p>
          <a:p>
            <a:pPr>
              <a:buFont typeface="Wingdings" pitchFamily="2" charset="2"/>
              <a:buChar char="q"/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O cálculo dos ponderadores foi realizado com recurso à ferramenta SIG </a:t>
            </a:r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Processo Analítico Hierárquico</a:t>
            </a:r>
            <a:r>
              <a:rPr lang="pt-PT" sz="16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desenvolvida por Marinoni (2009). </a:t>
            </a:r>
          </a:p>
          <a:p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A análise AHP foi executada apenas para as </a:t>
            </a:r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funções de produção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e </a:t>
            </a:r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de proteção</a:t>
            </a:r>
            <a:r>
              <a:rPr lang="pt-PT" sz="16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q"/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pt-PT" sz="1400" dirty="0" smtClean="0">
              <a:latin typeface="Arial" pitchFamily="34" charset="0"/>
              <a:cs typeface="Arial" pitchFamily="34" charset="0"/>
            </a:endParaRPr>
          </a:p>
          <a:p>
            <a:endParaRPr lang="pt-PT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371600" y="2952978"/>
            <a:ext cx="5943600" cy="646331"/>
          </a:xfrm>
          <a:prstGeom prst="rect">
            <a:avLst/>
          </a:prstGeom>
          <a:ln w="25400"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pt-PT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Processo Analítico Hierárquico (AHP)</a:t>
            </a:r>
          </a:p>
          <a:p>
            <a:pPr algn="ctr"/>
            <a:r>
              <a:rPr lang="pt-PT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pt-PT" sz="1600" dirty="0" err="1" smtClean="0">
                <a:latin typeface="Arial" pitchFamily="34" charset="0"/>
                <a:cs typeface="Arial" pitchFamily="34" charset="0"/>
              </a:rPr>
              <a:t>Saaty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, 1970)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hamada com seta para baixo 9"/>
          <p:cNvSpPr/>
          <p:nvPr/>
        </p:nvSpPr>
        <p:spPr>
          <a:xfrm>
            <a:off x="1752600" y="1428978"/>
            <a:ext cx="5105400" cy="1447800"/>
          </a:xfrm>
          <a:prstGeom prst="downArrow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Análise multicritério</a:t>
            </a:r>
          </a:p>
          <a:p>
            <a:pPr algn="ctr"/>
            <a:r>
              <a:rPr lang="pt-PT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para a determinação da aptidão da área  </a:t>
            </a:r>
            <a:endParaRPr lang="pt-PT" b="1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19" y="181476"/>
            <a:ext cx="729874" cy="429438"/>
          </a:xfrm>
          <a:prstGeom prst="rect">
            <a:avLst/>
          </a:prstGeom>
        </p:spPr>
      </p:pic>
      <p:sp>
        <p:nvSpPr>
          <p:cNvPr id="8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3419872" y="2005280"/>
            <a:ext cx="2454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Função de produção</a:t>
            </a:r>
            <a:endParaRPr lang="pt-PT" b="1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hamada com seta para baixo 3"/>
          <p:cNvSpPr/>
          <p:nvPr/>
        </p:nvSpPr>
        <p:spPr>
          <a:xfrm>
            <a:off x="1447800" y="1243280"/>
            <a:ext cx="6324600" cy="762000"/>
          </a:xfrm>
          <a:prstGeom prst="downArrowCallou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 err="1" smtClean="0">
              <a:solidFill>
                <a:srgbClr val="000066"/>
              </a:solidFill>
            </a:endParaRPr>
          </a:p>
          <a:p>
            <a:pPr algn="ctr"/>
            <a:r>
              <a:rPr lang="pt-PT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Processo Analítico Hierárquico (AHP)</a:t>
            </a:r>
          </a:p>
          <a:p>
            <a:pPr algn="ctr"/>
            <a:endParaRPr lang="pt-PT" dirty="0">
              <a:solidFill>
                <a:srgbClr val="000066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2400" y="2420888"/>
            <a:ext cx="87630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Reclassificação dos critérios</a:t>
            </a:r>
          </a:p>
          <a:p>
            <a:pPr algn="just"/>
            <a:r>
              <a:rPr lang="pt-PT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pt-PT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                                      </a:t>
            </a:r>
            <a:endParaRPr lang="pt-PT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pt-PT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0" y="55748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conceptual para avaliação da função dos espaços florestais</a:t>
            </a:r>
            <a:endParaRPr lang="pt-PT" sz="200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3" name="Tabela 22"/>
          <p:cNvGraphicFramePr>
            <a:graphicFrameLocks noGrp="1"/>
          </p:cNvGraphicFramePr>
          <p:nvPr/>
        </p:nvGraphicFramePr>
        <p:xfrm>
          <a:off x="152400" y="2801888"/>
          <a:ext cx="8839200" cy="269900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90601"/>
                <a:gridCol w="3962400"/>
                <a:gridCol w="2286000"/>
                <a:gridCol w="1600199"/>
              </a:tblGrid>
              <a:tr h="156676"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</a:rPr>
                        <a:t>Critérios</a:t>
                      </a:r>
                      <a:endParaRPr lang="pt-PT" sz="1400" b="1" dirty="0">
                        <a:solidFill>
                          <a:schemeClr val="bg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</a:rPr>
                        <a:t>Descrição</a:t>
                      </a:r>
                      <a:endParaRPr lang="pt-PT" sz="1400" b="1" dirty="0">
                        <a:solidFill>
                          <a:schemeClr val="bg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</a:rPr>
                        <a:t>Ponderação</a:t>
                      </a:r>
                      <a:endParaRPr lang="pt-PT" sz="1400" b="1" dirty="0">
                        <a:solidFill>
                          <a:schemeClr val="bg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156676">
                <a:tc rowSpan="10"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PT" sz="1400" b="1" kern="1200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Função</a:t>
                      </a:r>
                    </a:p>
                    <a:p>
                      <a:pPr marL="0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PT" sz="1400" b="1" kern="1200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 </a:t>
                      </a:r>
                      <a:endParaRPr lang="pt-PT" sz="1400" b="1" kern="1200" dirty="0" smtClean="0">
                        <a:solidFill>
                          <a:srgbClr val="8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PT" sz="1400" b="1" kern="1200" dirty="0" smtClean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Produção</a:t>
                      </a:r>
                      <a:endParaRPr lang="pt-PT" sz="1400" b="1" kern="1200" dirty="0">
                        <a:solidFill>
                          <a:srgbClr val="8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Aptidão das </a:t>
                      </a:r>
                      <a:r>
                        <a:rPr lang="pt-PT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espécies florestais</a:t>
                      </a:r>
                      <a:endParaRPr lang="pt-PT" sz="18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Superior à referência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3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Referência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2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83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400" dirty="0"/>
                        <a:t>Inferior à referência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1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b="1" dirty="0">
                          <a:solidFill>
                            <a:srgbClr val="000066"/>
                          </a:solidFill>
                        </a:rPr>
                        <a:t>Declives </a:t>
                      </a:r>
                      <a:endParaRPr lang="pt-PT" sz="1800" b="1" dirty="0">
                        <a:solidFill>
                          <a:srgbClr val="000066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0 &lt; d </a:t>
                      </a:r>
                      <a:r>
                        <a:rPr lang="pt-PT" sz="1400" u="sng" dirty="0"/>
                        <a:t>&lt;</a:t>
                      </a:r>
                      <a:r>
                        <a:rPr lang="pt-PT" sz="1400" dirty="0"/>
                        <a:t> 8%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3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8 &lt; d </a:t>
                      </a:r>
                      <a:r>
                        <a:rPr lang="pt-PT" sz="1400" u="sng" dirty="0"/>
                        <a:t>&lt;</a:t>
                      </a:r>
                      <a:r>
                        <a:rPr lang="pt-PT" sz="1400" dirty="0"/>
                        <a:t> 15%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2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15 &lt; d </a:t>
                      </a:r>
                      <a:r>
                        <a:rPr lang="pt-PT" sz="1400" u="sng" dirty="0"/>
                        <a:t>&lt;</a:t>
                      </a:r>
                      <a:r>
                        <a:rPr lang="pt-PT" sz="1400" dirty="0"/>
                        <a:t> 30%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2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d &gt; 30%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1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b="1" dirty="0">
                          <a:solidFill>
                            <a:srgbClr val="000066"/>
                          </a:solidFill>
                        </a:rPr>
                        <a:t>Exposição </a:t>
                      </a:r>
                      <a:r>
                        <a:rPr lang="pt-PT" sz="1800" b="1" dirty="0" smtClean="0">
                          <a:solidFill>
                            <a:srgbClr val="000066"/>
                          </a:solidFill>
                        </a:rPr>
                        <a:t>solar</a:t>
                      </a:r>
                      <a:endParaRPr lang="pt-PT" sz="1800" b="1" dirty="0">
                        <a:solidFill>
                          <a:srgbClr val="000066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0º &lt; e </a:t>
                      </a:r>
                      <a:r>
                        <a:rPr lang="pt-PT" sz="1400" u="sng" dirty="0"/>
                        <a:t>&lt;</a:t>
                      </a:r>
                      <a:r>
                        <a:rPr lang="pt-PT" sz="1400" dirty="0"/>
                        <a:t> 147º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3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147º &lt; e </a:t>
                      </a:r>
                      <a:r>
                        <a:rPr lang="pt-PT" sz="1400" u="sng" dirty="0"/>
                        <a:t>&lt;</a:t>
                      </a:r>
                      <a:r>
                        <a:rPr lang="pt-PT" sz="1400" dirty="0"/>
                        <a:t> 188º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2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7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dirty="0"/>
                        <a:t>188º &lt; e </a:t>
                      </a:r>
                      <a:r>
                        <a:rPr lang="pt-PT" sz="1400" u="sng" dirty="0"/>
                        <a:t>&lt;</a:t>
                      </a:r>
                      <a:r>
                        <a:rPr lang="pt-PT" sz="1400" dirty="0"/>
                        <a:t> 242º</a:t>
                      </a:r>
                      <a:endParaRPr lang="pt-PT" sz="1400" b="0" dirty="0"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</a:rPr>
                        <a:t>1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1894" marR="6189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179512" y="5628040"/>
            <a:ext cx="878497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t-PT" sz="14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 </a:t>
            </a:r>
            <a:r>
              <a:rPr lang="pt-PT" sz="1400" b="1" dirty="0" smtClean="0">
                <a:solidFill>
                  <a:srgbClr val="0066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– </a:t>
            </a:r>
            <a:r>
              <a:rPr kumimoji="0" lang="pt-PT" sz="14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Aptidão reduzida e/ou nula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t-PT" sz="14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 – Aptidão mediana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t-PT" sz="14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3 – Aptidão elevada.</a:t>
            </a:r>
            <a:endParaRPr kumimoji="0" lang="pt-PT" sz="14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19" y="181476"/>
            <a:ext cx="729874" cy="429438"/>
          </a:xfrm>
          <a:prstGeom prst="rect">
            <a:avLst/>
          </a:prstGeom>
        </p:spPr>
      </p:pic>
      <p:sp>
        <p:nvSpPr>
          <p:cNvPr id="9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mada com seta para baixo 2"/>
          <p:cNvSpPr/>
          <p:nvPr/>
        </p:nvSpPr>
        <p:spPr>
          <a:xfrm>
            <a:off x="1600200" y="1154832"/>
            <a:ext cx="6324600" cy="762000"/>
          </a:xfrm>
          <a:prstGeom prst="downArrowCallou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 err="1" smtClean="0">
              <a:solidFill>
                <a:schemeClr val="tx1"/>
              </a:solidFill>
            </a:endParaRPr>
          </a:p>
          <a:p>
            <a:pPr algn="ctr"/>
            <a:r>
              <a:rPr lang="pt-PT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Processo Analítico Hierárquico (AHP)</a:t>
            </a:r>
          </a:p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3562578" y="1835532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Função de proteção</a:t>
            </a:r>
            <a:endParaRPr lang="pt-PT" b="1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152400" y="2133600"/>
            <a:ext cx="8763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Reclassificação dos critérios </a:t>
            </a:r>
          </a:p>
          <a:p>
            <a:pPr algn="just"/>
            <a:r>
              <a:rPr lang="pt-PT" sz="1600" dirty="0" smtClean="0">
                <a:latin typeface="Arial" pitchFamily="34" charset="0"/>
                <a:cs typeface="Arial" pitchFamily="34" charset="0"/>
              </a:rPr>
              <a:t>Os critérios referentes às condicionantes (restrições e às servidões) do tipo booleano foram reclassificados em 0 e 1.</a:t>
            </a:r>
            <a:r>
              <a:rPr lang="pt-PT" sz="1600" b="1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endParaRPr lang="pt-PT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pt-PT" sz="1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pt-PT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                                      </a:t>
            </a:r>
            <a:endParaRPr lang="pt-PT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pt-PT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0" y="56087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conceptual para avaliação da função dos espaços florestais</a:t>
            </a:r>
          </a:p>
          <a:p>
            <a:pPr algn="just"/>
            <a:endParaRPr lang="pt-PT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/>
        </p:nvGraphicFramePr>
        <p:xfrm>
          <a:off x="228600" y="3124200"/>
          <a:ext cx="8610600" cy="2819403"/>
        </p:xfrm>
        <a:graphic>
          <a:graphicData uri="http://schemas.openxmlformats.org/drawingml/2006/table">
            <a:tbl>
              <a:tblPr/>
              <a:tblGrid>
                <a:gridCol w="1148080"/>
                <a:gridCol w="3157220"/>
                <a:gridCol w="2796455"/>
                <a:gridCol w="1508845"/>
              </a:tblGrid>
              <a:tr h="562150">
                <a:tc gridSpan="2">
                  <a:txBody>
                    <a:bodyPr/>
                    <a:lstStyle/>
                    <a:p>
                      <a:pPr indent="21590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Critérios</a:t>
                      </a:r>
                      <a:endParaRPr lang="pt-PT" sz="1400" dirty="0">
                        <a:solidFill>
                          <a:schemeClr val="bg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Descrição</a:t>
                      </a:r>
                      <a:endParaRPr lang="pt-PT" sz="1400" dirty="0">
                        <a:solidFill>
                          <a:schemeClr val="bg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Ponderação</a:t>
                      </a:r>
                      <a:endParaRPr lang="pt-PT" sz="1400" dirty="0">
                        <a:solidFill>
                          <a:schemeClr val="bg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347487">
                <a:tc rowSpan="6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Função de proteção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pt-PT" sz="1400" b="1" dirty="0">
                          <a:solidFill>
                            <a:srgbClr val="0066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Reserva Ecológica Nacional (REN)</a:t>
                      </a:r>
                      <a:endParaRPr lang="pt-PT" sz="1400" b="1" dirty="0">
                        <a:solidFill>
                          <a:srgbClr val="0066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Reserva Ecológica Nacional</a:t>
                      </a:r>
                      <a:endParaRPr lang="pt-PT" sz="1400" b="1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487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Áreas sem restrição</a:t>
                      </a:r>
                      <a:endParaRPr lang="pt-PT" sz="1400" b="1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487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pt-PT" sz="1400" b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pt-PT" sz="1400" b="1" dirty="0">
                          <a:solidFill>
                            <a:srgbClr val="6633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Reserva Agrícola Nacional (RAN)</a:t>
                      </a:r>
                      <a:endParaRPr lang="pt-PT" sz="1400" b="1" dirty="0">
                        <a:solidFill>
                          <a:srgbClr val="6633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Reserva Agrícola nacional</a:t>
                      </a:r>
                      <a:endParaRPr lang="pt-PT" sz="1400" b="1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487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Áreas sem restrição</a:t>
                      </a:r>
                      <a:endParaRPr lang="pt-PT" sz="1400" b="1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487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pt-PT" sz="1400" b="1" dirty="0">
                          <a:solidFill>
                            <a:srgbClr val="000066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Recursos Hídricos (RH)</a:t>
                      </a:r>
                      <a:endParaRPr lang="pt-PT" sz="1400" b="1" dirty="0">
                        <a:solidFill>
                          <a:srgbClr val="000066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Servidão Administrativa</a:t>
                      </a:r>
                      <a:endParaRPr lang="pt-PT" sz="1400" b="1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981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Áreas sem servidão administrativa</a:t>
                      </a:r>
                      <a:endParaRPr lang="pt-PT" sz="1400" b="1" dirty="0">
                        <a:solidFill>
                          <a:schemeClr val="tx1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PT" sz="1400" b="1" dirty="0">
                          <a:solidFill>
                            <a:srgbClr val="8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PT" sz="1400" b="1" dirty="0">
                        <a:solidFill>
                          <a:srgbClr val="80000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2553" marR="6255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609600" y="6093296"/>
            <a:ext cx="8077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4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0 – Área com condicionantes (restrição e/ou servidão); 1 – Área sem condicionantes</a:t>
            </a:r>
            <a:r>
              <a:rPr kumimoji="0" lang="pt-PT" sz="14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pt-PT" sz="14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19" y="181476"/>
            <a:ext cx="657866" cy="387070"/>
          </a:xfrm>
          <a:prstGeom prst="rect">
            <a:avLst/>
          </a:prstGeom>
        </p:spPr>
      </p:pic>
      <p:sp>
        <p:nvSpPr>
          <p:cNvPr id="9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mage-0001 (5).jpg"/>
          <p:cNvPicPr>
            <a:picLocks noChangeAspect="1"/>
          </p:cNvPicPr>
          <p:nvPr/>
        </p:nvPicPr>
        <p:blipFill>
          <a:blip r:embed="rId2" cstate="print"/>
          <a:srcRect l="2500" t="5217" r="11667" b="14645"/>
          <a:stretch>
            <a:fillRect/>
          </a:stretch>
        </p:blipFill>
        <p:spPr>
          <a:xfrm>
            <a:off x="152400" y="641411"/>
            <a:ext cx="8839200" cy="5835589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52400" y="152400"/>
            <a:ext cx="8991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cartográfico (SIG)</a:t>
            </a:r>
            <a:endParaRPr lang="pt-PT" sz="2000" b="1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5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rvalho e sobrei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8200" y="623802"/>
            <a:ext cx="4171516" cy="2949214"/>
          </a:xfrm>
          <a:prstGeom prst="rect">
            <a:avLst/>
          </a:prstGeom>
        </p:spPr>
      </p:pic>
      <p:pic>
        <p:nvPicPr>
          <p:cNvPr id="4" name="Imagem 3" descr="medronheiro e azinhei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3501008"/>
            <a:ext cx="4171516" cy="2949214"/>
          </a:xfrm>
          <a:prstGeom prst="rect">
            <a:avLst/>
          </a:prstGeom>
        </p:spPr>
      </p:pic>
      <p:pic>
        <p:nvPicPr>
          <p:cNvPr id="5" name="Imagem 4" descr="pinheiro  e eucalipt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3501008"/>
            <a:ext cx="4171516" cy="2949214"/>
          </a:xfrm>
          <a:prstGeom prst="rect">
            <a:avLst/>
          </a:prstGeom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79512" y="1331572"/>
            <a:ext cx="4495800" cy="2262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Nos cartogramas gerados para a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função de produção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das espécies </a:t>
            </a: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estudadas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 valores com classificação alta correspondem às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áreas com aptidão elevada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ou superior à referência e os valores baixos com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aptidão reduzida e/ou nula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pt-PT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0" y="181089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de organização territorial</a:t>
            </a:r>
          </a:p>
          <a:p>
            <a:endParaRPr lang="pt-PT" sz="2000" b="1" dirty="0" smtClean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  Função de produção   </a:t>
            </a:r>
            <a:endParaRPr lang="pt-PT" sz="2000" dirty="0">
              <a:solidFill>
                <a:srgbClr val="80000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10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0" y="181089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de organização territorial</a:t>
            </a:r>
          </a:p>
          <a:p>
            <a:endParaRPr lang="pt-PT" sz="2000" b="1" dirty="0" smtClean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Função de produção   </a:t>
            </a:r>
            <a:endParaRPr lang="pt-PT" sz="2000" dirty="0">
              <a:solidFill>
                <a:srgbClr val="800000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0" y="1628800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pt-PT" sz="2000" dirty="0" smtClean="0">
                <a:latin typeface="Arial" pitchFamily="34" charset="0"/>
                <a:cs typeface="Arial" pitchFamily="34" charset="0"/>
              </a:rPr>
              <a:t> Produziram-se 21 mapas </a:t>
            </a:r>
            <a:r>
              <a:rPr lang="pt-PT" sz="2000" dirty="0" err="1" smtClean="0">
                <a:latin typeface="Arial" pitchFamily="34" charset="0"/>
                <a:cs typeface="Arial" pitchFamily="34" charset="0"/>
              </a:rPr>
              <a:t>interpreta-tivos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 de aptidão potencial das espécies </a:t>
            </a:r>
            <a:endParaRPr lang="pt-PT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Imagem 12" descr="GRUPOS_1 e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609600"/>
            <a:ext cx="4171516" cy="2949214"/>
          </a:xfrm>
          <a:prstGeom prst="rect">
            <a:avLst/>
          </a:prstGeom>
        </p:spPr>
      </p:pic>
      <p:pic>
        <p:nvPicPr>
          <p:cNvPr id="14" name="Imagem 13" descr="carta_uso_florestal_potenci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12498" y="3733800"/>
            <a:ext cx="3923998" cy="2775263"/>
          </a:xfrm>
          <a:prstGeom prst="rect">
            <a:avLst/>
          </a:prstGeom>
        </p:spPr>
      </p:pic>
      <p:sp>
        <p:nvSpPr>
          <p:cNvPr id="17" name="Rectângulo 16"/>
          <p:cNvSpPr/>
          <p:nvPr/>
        </p:nvSpPr>
        <p:spPr>
          <a:xfrm>
            <a:off x="0" y="2897649"/>
            <a:ext cx="4800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pt-PT" sz="2000" dirty="0" smtClean="0">
                <a:latin typeface="Arial" pitchFamily="34" charset="0"/>
                <a:cs typeface="Arial" pitchFamily="34" charset="0"/>
              </a:rPr>
              <a:t>Da agregação das cartas </a:t>
            </a:r>
            <a:r>
              <a:rPr lang="pt-PT" sz="2000" dirty="0" err="1" smtClean="0">
                <a:latin typeface="Arial" pitchFamily="34" charset="0"/>
                <a:cs typeface="Arial" pitchFamily="34" charset="0"/>
              </a:rPr>
              <a:t>interpretati-vas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 de aptidão potencial das espécies produziu-se a carta de </a:t>
            </a:r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Uso Florestal Potencial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ectângulo 7"/>
          <p:cNvSpPr/>
          <p:nvPr/>
        </p:nvSpPr>
        <p:spPr>
          <a:xfrm>
            <a:off x="0" y="4581128"/>
            <a:ext cx="49320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pt-PT" sz="2000" dirty="0" smtClean="0">
                <a:latin typeface="Arial" pitchFamily="34" charset="0"/>
                <a:cs typeface="Arial" pitchFamily="34" charset="0"/>
              </a:rPr>
              <a:t>Verifica-se a existência de espécies que surgem em todas as manchas com aptidão florestal, como, por exemplo, o </a:t>
            </a:r>
            <a:r>
              <a:rPr lang="pt-PT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pinheiro-bravo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, o </a:t>
            </a:r>
            <a:r>
              <a:rPr lang="pt-PT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eucalipto-comum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, o </a:t>
            </a:r>
            <a:r>
              <a:rPr lang="pt-PT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carvalho-negral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, o </a:t>
            </a:r>
            <a:r>
              <a:rPr lang="pt-PT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sobreiro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 e o </a:t>
            </a:r>
            <a:r>
              <a:rPr lang="pt-PT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medronheiro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. </a:t>
            </a:r>
            <a:endParaRPr lang="pt-PT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9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servidoes_administrativasR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4864382"/>
            <a:ext cx="2819400" cy="1993618"/>
          </a:xfrm>
          <a:prstGeom prst="rect">
            <a:avLst/>
          </a:prstGeom>
          <a:scene3d>
            <a:camera prst="isometricTopUp"/>
            <a:lightRig rig="threePt" dir="t"/>
          </a:scene3d>
          <a:sp3d z="-50800"/>
        </p:spPr>
      </p:pic>
      <p:pic>
        <p:nvPicPr>
          <p:cNvPr id="6" name="Imagem 5" descr="R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" y="3429000"/>
            <a:ext cx="2971800" cy="2100580"/>
          </a:xfrm>
          <a:prstGeom prst="rect">
            <a:avLst/>
          </a:prstGeom>
          <a:scene3d>
            <a:camera prst="isometricTopUp"/>
            <a:lightRig rig="threePt" dir="t"/>
          </a:scene3d>
          <a:sp3d z="-50800"/>
        </p:spPr>
      </p:pic>
      <p:sp>
        <p:nvSpPr>
          <p:cNvPr id="4" name="Rectângulo 3"/>
          <p:cNvSpPr/>
          <p:nvPr/>
        </p:nvSpPr>
        <p:spPr>
          <a:xfrm>
            <a:off x="0" y="1268760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600" dirty="0" smtClean="0">
                <a:latin typeface="Arial" pitchFamily="34" charset="0"/>
                <a:cs typeface="Arial" pitchFamily="34" charset="0"/>
              </a:rPr>
              <a:t>Da agregação das servidões e restrições resultaram as áreas com a função de proteção.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carta da Reserva Ecológica Nacional_fin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2057400"/>
            <a:ext cx="3200400" cy="2264228"/>
          </a:xfrm>
          <a:prstGeom prst="rect">
            <a:avLst/>
          </a:prstGeom>
          <a:scene3d>
            <a:camera prst="isometricTopUp"/>
            <a:lightRig rig="threePt" dir="t"/>
          </a:scene3d>
          <a:sp3d z="19050"/>
        </p:spPr>
      </p:pic>
      <p:sp>
        <p:nvSpPr>
          <p:cNvPr id="9" name="Rectângulo 8"/>
          <p:cNvSpPr/>
          <p:nvPr/>
        </p:nvSpPr>
        <p:spPr>
          <a:xfrm>
            <a:off x="0" y="2667000"/>
            <a:ext cx="990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400" b="1" dirty="0" smtClean="0">
                <a:latin typeface="Arial" pitchFamily="34" charset="0"/>
                <a:cs typeface="Arial" pitchFamily="34" charset="0"/>
              </a:rPr>
              <a:t>REN</a:t>
            </a:r>
            <a:endParaRPr lang="pt-PT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ângulo 9"/>
          <p:cNvSpPr/>
          <p:nvPr/>
        </p:nvSpPr>
        <p:spPr>
          <a:xfrm rot="10800000" flipV="1">
            <a:off x="0" y="4892188"/>
            <a:ext cx="1066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400" b="1" dirty="0" smtClean="0">
                <a:latin typeface="Arial" pitchFamily="34" charset="0"/>
                <a:cs typeface="Arial" pitchFamily="34" charset="0"/>
              </a:rPr>
              <a:t> RAN</a:t>
            </a:r>
            <a:endParaRPr lang="pt-PT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ângulo 10"/>
          <p:cNvSpPr/>
          <p:nvPr/>
        </p:nvSpPr>
        <p:spPr>
          <a:xfrm rot="10800000" flipV="1">
            <a:off x="0" y="6245423"/>
            <a:ext cx="1905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400" b="1" dirty="0" err="1" smtClean="0">
                <a:latin typeface="Arial" pitchFamily="34" charset="0"/>
                <a:cs typeface="Arial" pitchFamily="34" charset="0"/>
              </a:rPr>
              <a:t>Rec</a:t>
            </a: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. Hídricos</a:t>
            </a:r>
            <a:endParaRPr lang="pt-PT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Imagem 11" descr="Proteçã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43400" y="2438400"/>
            <a:ext cx="4634585" cy="3276600"/>
          </a:xfrm>
          <a:prstGeom prst="rect">
            <a:avLst/>
          </a:prstGeom>
        </p:spPr>
      </p:pic>
      <p:sp>
        <p:nvSpPr>
          <p:cNvPr id="15" name="Seta entalhada para a direita 14"/>
          <p:cNvSpPr/>
          <p:nvPr/>
        </p:nvSpPr>
        <p:spPr>
          <a:xfrm>
            <a:off x="3657600" y="3886200"/>
            <a:ext cx="457200" cy="152400"/>
          </a:xfrm>
          <a:prstGeom prst="notchedRightArrow">
            <a:avLst/>
          </a:prstGeom>
          <a:solidFill>
            <a:srgbClr val="000066"/>
          </a:solidFill>
        </p:spPr>
        <p:txBody>
          <a:bodyPr wrap="square" rtlCol="0" anchor="ctr">
            <a:spAutoFit/>
          </a:bodyPr>
          <a:lstStyle/>
          <a:p>
            <a:pPr algn="just"/>
            <a:endParaRPr lang="pt-PT" sz="2000" b="1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0" y="181089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de organização territorial</a:t>
            </a:r>
          </a:p>
          <a:p>
            <a:endParaRPr lang="pt-PT" sz="2000" b="1" dirty="0" smtClean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Função de proteção   </a:t>
            </a:r>
            <a:endParaRPr lang="pt-PT" sz="2000" dirty="0">
              <a:solidFill>
                <a:srgbClr val="800000"/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14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arta_proteçã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943107"/>
            <a:ext cx="6144070" cy="4343400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548680"/>
            <a:ext cx="8915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No c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artograma</a:t>
            </a:r>
            <a:r>
              <a:rPr kumimoji="0" lang="pt-PT" sz="16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gerado, os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valores com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baixa classificação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representam as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áreas com restrição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que correspondem à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0000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função de proteção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enquanto os valores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mais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elevados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representam as </a:t>
            </a:r>
            <a:r>
              <a:rPr kumimoji="0" lang="pt-PT" sz="16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áreas sem condicionantes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pt-PT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78857"/>
            <a:ext cx="937245" cy="551449"/>
          </a:xfrm>
          <a:prstGeom prst="rect">
            <a:avLst/>
          </a:prstGeom>
        </p:spPr>
      </p:pic>
      <p:sp>
        <p:nvSpPr>
          <p:cNvPr id="5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1276886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2000" b="1" dirty="0" smtClean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Função de conservação de habitats, fauna e flora e </a:t>
            </a:r>
            <a:r>
              <a:rPr lang="pt-PT" sz="2000" b="1" dirty="0" err="1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geomonumentos</a:t>
            </a:r>
            <a:endParaRPr lang="pt-PT" sz="2000" dirty="0">
              <a:solidFill>
                <a:srgbClr val="800000"/>
              </a:solidFill>
            </a:endParaRPr>
          </a:p>
        </p:txBody>
      </p:sp>
      <p:pic>
        <p:nvPicPr>
          <p:cNvPr id="4" name="Imagem 3" descr="Conservaçã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2400" y="2417182"/>
            <a:ext cx="4893869" cy="3460090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0" y="2950582"/>
            <a:ext cx="3810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>
                <a:latin typeface="Arial" pitchFamily="34" charset="0"/>
                <a:cs typeface="Arial" pitchFamily="34" charset="0"/>
              </a:rPr>
              <a:t>Criação dos </a:t>
            </a:r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corredores fluviais 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nos cursos  de água onde ocorrem as formações com interesse para a conservação </a:t>
            </a:r>
            <a:r>
              <a:rPr lang="pt-PT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amiais ripícolas 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habitat 91E0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*).</a:t>
            </a:r>
            <a:endParaRPr lang="pt-PT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0" y="837873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2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de organização territorial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7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901169"/>
            <a:ext cx="8915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2000" b="1" dirty="0" smtClean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endParaRPr lang="pt-PT" sz="2000" b="1" dirty="0" smtClean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20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Função de recreio e estética da paisagem  </a:t>
            </a:r>
            <a:endParaRPr lang="pt-PT" sz="2000" dirty="0">
              <a:solidFill>
                <a:srgbClr val="800000"/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152400" y="2564904"/>
            <a:ext cx="36995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Pontos com interesse na área de estudo:</a:t>
            </a:r>
          </a:p>
          <a:p>
            <a:pPr marL="179388" indent="-179388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O relevo apalachiano da </a:t>
            </a:r>
            <a:r>
              <a:rPr lang="pt-PT" sz="14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Serra do Muradal</a:t>
            </a: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 com as suas cristas quartzíticas;</a:t>
            </a:r>
          </a:p>
          <a:p>
            <a:pPr marL="179388" indent="-179388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4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Monumentos religiosos</a:t>
            </a: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4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Percurso paisagístico e rodoviário</a:t>
            </a: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4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Açude e albufeira da Magueija </a:t>
            </a:r>
            <a:r>
              <a:rPr lang="pt-PT" sz="1400" b="1" dirty="0" smtClean="0">
                <a:latin typeface="Arial" pitchFamily="34" charset="0"/>
                <a:cs typeface="Arial" pitchFamily="34" charset="0"/>
              </a:rPr>
              <a:t>onde se pode praticar pesca desportiva.</a:t>
            </a:r>
            <a:endParaRPr lang="pt-PT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Recre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7369" y="2171849"/>
            <a:ext cx="5241135" cy="3705423"/>
          </a:xfrm>
          <a:prstGeom prst="rect">
            <a:avLst/>
          </a:prstGeom>
        </p:spPr>
      </p:pic>
      <p:sp>
        <p:nvSpPr>
          <p:cNvPr id="6" name="Rectângulo 5"/>
          <p:cNvSpPr/>
          <p:nvPr/>
        </p:nvSpPr>
        <p:spPr>
          <a:xfrm>
            <a:off x="0" y="724634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2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Modelo de organização territorial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7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319876"/>
            <a:ext cx="91440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t-PT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PT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Carta de aptidão da área para o carvalho-negral</a:t>
            </a:r>
          </a:p>
          <a:p>
            <a:pPr lvl="0"/>
            <a:endParaRPr lang="pt-PT" sz="2000" b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pt-PT" sz="2000" b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pt-PT" sz="2000" b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pt-PT" sz="2000" b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endParaRPr lang="pt-PT" sz="22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pt-PT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433115"/>
            <a:ext cx="9144000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Da combinação espacial das três funções (Produção, Proteção e Conservação) obteve-se a</a:t>
            </a:r>
            <a:r>
              <a:rPr lang="pt-PT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carta de aptidão das funcionalidades da área para o </a:t>
            </a:r>
            <a:r>
              <a:rPr lang="pt-PT" sz="16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Carvalho-negral</a:t>
            </a:r>
            <a:r>
              <a:rPr lang="pt-PT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na qual se verifica a existência de áreas de território com aptidão para mais que uma função. </a:t>
            </a:r>
          </a:p>
          <a:p>
            <a:pPr marL="0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pt-PT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 descr="carta_aptidã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168145"/>
            <a:ext cx="5921784" cy="4188205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152400" y="2133600"/>
            <a:ext cx="2895600" cy="1160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pt-PT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1ª Função de Produção</a:t>
            </a:r>
          </a:p>
          <a:p>
            <a:pPr lvl="0" algn="just">
              <a:lnSpc>
                <a:spcPct val="150000"/>
              </a:lnSpc>
            </a:pPr>
            <a:r>
              <a:rPr lang="pt-PT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2ª Função de Proteção</a:t>
            </a:r>
          </a:p>
          <a:p>
            <a:pPr lvl="0" algn="just">
              <a:lnSpc>
                <a:spcPct val="150000"/>
              </a:lnSpc>
            </a:pPr>
            <a:r>
              <a:rPr lang="pt-PT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3ª Função de Conservação</a:t>
            </a:r>
            <a:endParaRPr lang="pt-PT" sz="16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7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unçoes_PROFP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062608"/>
            <a:ext cx="7423001" cy="5246712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28600" y="304800"/>
            <a:ext cx="8915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PT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Carta de aptidão com as diversas funções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5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0" y="3469064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Da análise da carta de uso florestal potencial, verificou-se que das 21 espécies estudadas seis (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pinheiro-bravo, eucalipto-comum, carvalho-negral, sobreiro, azinheira </a:t>
            </a: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medronheiro</a:t>
            </a: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) apresentaram uma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média a levada aptidão na área</a:t>
            </a:r>
            <a:r>
              <a:rPr lang="pt-PT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269875" indent="-269875" algn="just"/>
            <a:endParaRPr lang="pt-PT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269875" lvl="0" indent="-269875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Uma das limitações da aplicação da AHP, quando envolve multicritérios, é a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importância relativa de cada critério (ponderação)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, tendo em conta que é um processo subjetivo com influência nos resultados finais. Assim, é fundamental o desenvolvimento de estudos que avaliem a importância a atribuir a cada critério no processo de decisão.</a:t>
            </a:r>
          </a:p>
          <a:p>
            <a:pPr marL="269875" indent="-269875" algn="just">
              <a:lnSpc>
                <a:spcPct val="150000"/>
              </a:lnSpc>
              <a:buFont typeface="Wingdings" pitchFamily="2" charset="2"/>
              <a:buChar char="q"/>
            </a:pP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0" y="209490"/>
            <a:ext cx="89154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PT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Considerações Finais</a:t>
            </a:r>
          </a:p>
        </p:txBody>
      </p:sp>
      <p:sp>
        <p:nvSpPr>
          <p:cNvPr id="6" name="Rectângulo 5"/>
          <p:cNvSpPr/>
          <p:nvPr/>
        </p:nvSpPr>
        <p:spPr>
          <a:xfrm>
            <a:off x="0" y="786184"/>
            <a:ext cx="8915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As metodologias aplicadas são válidas para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apoio à elaboração dos PGF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, uma vez que permitiram compartimentar a unidade de gestão face à sua função dominante com recurso à análise espacial multicritério pela AHP. </a:t>
            </a:r>
          </a:p>
          <a:p>
            <a:pPr marL="269875" indent="-269875" algn="just"/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marL="269875" indent="-269875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Os modelos simples de análise forneceram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indicações acerca da aptidão biofísica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do território para as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espécies florestais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 e do seu potencial, constituindo uma ferramenta importante no âmbito do planeamento florestal e na futura revisão dos PROF.</a:t>
            </a:r>
          </a:p>
          <a:p>
            <a:pPr marL="269875" indent="-269875" algn="just">
              <a:lnSpc>
                <a:spcPct val="150000"/>
              </a:lnSpc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marL="269875" indent="-269875" algn="just">
              <a:lnSpc>
                <a:spcPct val="150000"/>
              </a:lnSpc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marL="269875" indent="-269875" algn="just">
              <a:lnSpc>
                <a:spcPct val="150000"/>
              </a:lnSpc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pt-PT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  <p:sp>
        <p:nvSpPr>
          <p:cNvPr id="8" name="Marcador de Posição do Rodapé 9"/>
          <p:cNvSpPr>
            <a:spLocks noGrp="1"/>
          </p:cNvSpPr>
          <p:nvPr>
            <p:ph type="ftr" sz="quarter" idx="11"/>
          </p:nvPr>
        </p:nvSpPr>
        <p:spPr>
          <a:xfrm>
            <a:off x="2627784" y="6356350"/>
            <a:ext cx="3960440" cy="365125"/>
          </a:xfrm>
        </p:spPr>
        <p:txBody>
          <a:bodyPr/>
          <a:lstStyle/>
          <a:p>
            <a:pPr>
              <a:defRPr/>
            </a:pPr>
            <a:r>
              <a:rPr lang="pt-PT" altLang="pt-PT" dirty="0"/>
              <a:t>III Jornadas Ibéricas de Ecologia da Paisagem</a:t>
            </a:r>
          </a:p>
          <a:p>
            <a:pPr>
              <a:defRPr/>
            </a:pPr>
            <a:r>
              <a:rPr lang="pt-PT" dirty="0" smtClean="0"/>
              <a:t>5.maio.2016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0" y="804768"/>
            <a:ext cx="89915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lvl="0" indent="-269875" algn="just">
              <a:lnSpc>
                <a:spcPct val="150000"/>
              </a:lnSpc>
              <a:buFont typeface="Wingdings" pitchFamily="2" charset="2"/>
              <a:buChar char="q"/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marL="269875" indent="-269875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 Ao nível do futuro ordenamento florestal da área devem ser implementadas </a:t>
            </a:r>
            <a:r>
              <a:rPr lang="pt-PT" sz="1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soluções de compartimentação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 da vegetação que contribuam para a redução da continuidade horizontal e da eliminação de eventuais vulnerabilidades dos espaços florestais através da promoção de um coberto florestal adequado.</a:t>
            </a:r>
            <a:endParaRPr lang="pt-PT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3" name="Imagem 2" descr="PRM_2365.JPG"/>
          <p:cNvPicPr>
            <a:picLocks noChangeAspect="1"/>
          </p:cNvPicPr>
          <p:nvPr/>
        </p:nvPicPr>
        <p:blipFill>
          <a:blip r:embed="rId2" cstate="print"/>
          <a:srcRect t="25101" b="33401"/>
          <a:stretch>
            <a:fillRect/>
          </a:stretch>
        </p:blipFill>
        <p:spPr>
          <a:xfrm>
            <a:off x="0" y="2996952"/>
            <a:ext cx="9144000" cy="3861048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350100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PT" sz="36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                    Obrigado!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18" y="181475"/>
            <a:ext cx="937245" cy="551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1916</Words>
  <Application>Microsoft Office PowerPoint</Application>
  <PresentationFormat>Apresentação no Ecrã (4:3)</PresentationFormat>
  <Paragraphs>369</Paragraphs>
  <Slides>25</Slides>
  <Notes>8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32" baseType="lpstr">
      <vt:lpstr>Arial</vt:lpstr>
      <vt:lpstr>Calibri</vt:lpstr>
      <vt:lpstr>Cambria</vt:lpstr>
      <vt:lpstr>Times New Roman</vt:lpstr>
      <vt:lpstr>Trebuchet MS</vt:lpstr>
      <vt:lpstr>Wingdings</vt:lpstr>
      <vt:lpstr>Tema do Office</vt:lpstr>
      <vt:lpstr>Apresentação do PowerPoint</vt:lpstr>
      <vt:lpstr>Apresentação do PowerPoint</vt:lpstr>
      <vt:lpstr>Enquadramento da área de estudo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JNeves</dc:creator>
  <cp:lastModifiedBy>Luís Quinta-Nova</cp:lastModifiedBy>
  <cp:revision>87</cp:revision>
  <dcterms:created xsi:type="dcterms:W3CDTF">2011-09-27T15:28:51Z</dcterms:created>
  <dcterms:modified xsi:type="dcterms:W3CDTF">2016-05-04T20:50:19Z</dcterms:modified>
</cp:coreProperties>
</file>