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media/image4.jpg" ContentType="image/jpg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image19.jpg" ContentType="image/jpg"/>
  <Override PartName="/ppt/media/image22.jpg" ContentType="image/jpg"/>
  <Override PartName="/ppt/media/image23.jpg" ContentType="image/jpg"/>
  <Override PartName="/ppt/media/image24.jpg" ContentType="image/jp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82" r:id="rId3"/>
    <p:sldId id="257" r:id="rId4"/>
    <p:sldId id="261" r:id="rId5"/>
    <p:sldId id="264" r:id="rId6"/>
    <p:sldId id="265" r:id="rId7"/>
    <p:sldId id="262" r:id="rId8"/>
    <p:sldId id="263" r:id="rId9"/>
    <p:sldId id="278" r:id="rId10"/>
    <p:sldId id="267" r:id="rId11"/>
    <p:sldId id="269" r:id="rId12"/>
    <p:sldId id="271" r:id="rId13"/>
    <p:sldId id="279" r:id="rId14"/>
    <p:sldId id="280" r:id="rId15"/>
    <p:sldId id="283" r:id="rId16"/>
    <p:sldId id="276" r:id="rId17"/>
    <p:sldId id="284" r:id="rId18"/>
  </p:sldIdLst>
  <p:sldSz cx="12192000" cy="6858000"/>
  <p:notesSz cx="12192000" cy="6858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680000"/>
    <a:srgbClr val="FF6600"/>
    <a:srgbClr val="FFCC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756" y="6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D6F885-225F-45E8-9F8F-E6E7E6C310D8}" type="datetimeFigureOut">
              <a:rPr lang="pt-PT" smtClean="0"/>
              <a:t>31/03/2019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7ABE70-0F50-421B-ABA4-F46B8C9BF36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182220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7ABE70-0F50-421B-ABA4-F46B8C9BF362}" type="slidenum">
              <a:rPr lang="pt-PT" smtClean="0"/>
              <a:t>3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170590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864235" cy="5690870"/>
          </a:xfrm>
          <a:custGeom>
            <a:avLst/>
            <a:gdLst/>
            <a:ahLst/>
            <a:cxnLst/>
            <a:rect l="l" t="t" r="r" b="b"/>
            <a:pathLst>
              <a:path w="864235" h="5690870">
                <a:moveTo>
                  <a:pt x="864108" y="0"/>
                </a:moveTo>
                <a:lnTo>
                  <a:pt x="90279" y="0"/>
                </a:lnTo>
                <a:lnTo>
                  <a:pt x="0" y="889"/>
                </a:lnTo>
                <a:lnTo>
                  <a:pt x="0" y="5690616"/>
                </a:lnTo>
                <a:lnTo>
                  <a:pt x="864108" y="9271"/>
                </a:lnTo>
                <a:lnTo>
                  <a:pt x="864108" y="0"/>
                </a:lnTo>
                <a:close/>
              </a:path>
            </a:pathLst>
          </a:custGeom>
          <a:solidFill>
            <a:srgbClr val="EF7E09">
              <a:alpha val="7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9371076" y="0"/>
            <a:ext cx="1219200" cy="6858000"/>
          </a:xfrm>
          <a:custGeom>
            <a:avLst/>
            <a:gdLst/>
            <a:ahLst/>
            <a:cxnLst/>
            <a:rect l="l" t="t" r="r" b="b"/>
            <a:pathLst>
              <a:path w="1219200" h="6858000">
                <a:moveTo>
                  <a:pt x="0" y="0"/>
                </a:moveTo>
                <a:lnTo>
                  <a:pt x="1219200" y="6857999"/>
                </a:lnTo>
              </a:path>
            </a:pathLst>
          </a:custGeom>
          <a:ln w="9144">
            <a:solidFill>
              <a:srgbClr val="EF7E0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7424928" y="3681984"/>
            <a:ext cx="4763770" cy="3176905"/>
          </a:xfrm>
          <a:custGeom>
            <a:avLst/>
            <a:gdLst/>
            <a:ahLst/>
            <a:cxnLst/>
            <a:rect l="l" t="t" r="r" b="b"/>
            <a:pathLst>
              <a:path w="4763770" h="3176904">
                <a:moveTo>
                  <a:pt x="4763516" y="0"/>
                </a:moveTo>
                <a:lnTo>
                  <a:pt x="0" y="3176586"/>
                </a:lnTo>
              </a:path>
            </a:pathLst>
          </a:custGeom>
          <a:ln w="9144">
            <a:solidFill>
              <a:srgbClr val="EF7E0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9182100" y="0"/>
            <a:ext cx="3007360" cy="6858000"/>
          </a:xfrm>
          <a:custGeom>
            <a:avLst/>
            <a:gdLst/>
            <a:ahLst/>
            <a:cxnLst/>
            <a:rect l="l" t="t" r="r" b="b"/>
            <a:pathLst>
              <a:path w="3007359" h="6858000">
                <a:moveTo>
                  <a:pt x="3006851" y="0"/>
                </a:moveTo>
                <a:lnTo>
                  <a:pt x="2042483" y="0"/>
                </a:lnTo>
                <a:lnTo>
                  <a:pt x="0" y="6857996"/>
                </a:lnTo>
                <a:lnTo>
                  <a:pt x="3006851" y="6857996"/>
                </a:lnTo>
                <a:lnTo>
                  <a:pt x="3006851" y="0"/>
                </a:lnTo>
                <a:close/>
              </a:path>
            </a:pathLst>
          </a:custGeom>
          <a:solidFill>
            <a:srgbClr val="EF7E09">
              <a:alpha val="3607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9604334" y="0"/>
            <a:ext cx="2588260" cy="6858000"/>
          </a:xfrm>
          <a:custGeom>
            <a:avLst/>
            <a:gdLst/>
            <a:ahLst/>
            <a:cxnLst/>
            <a:rect l="l" t="t" r="r" b="b"/>
            <a:pathLst>
              <a:path w="2588259" h="6858000">
                <a:moveTo>
                  <a:pt x="2587664" y="0"/>
                </a:moveTo>
                <a:lnTo>
                  <a:pt x="0" y="0"/>
                </a:lnTo>
                <a:lnTo>
                  <a:pt x="1208190" y="6857996"/>
                </a:lnTo>
                <a:lnTo>
                  <a:pt x="2587664" y="6857996"/>
                </a:lnTo>
                <a:lnTo>
                  <a:pt x="2587664" y="0"/>
                </a:lnTo>
                <a:close/>
              </a:path>
            </a:pathLst>
          </a:custGeom>
          <a:solidFill>
            <a:srgbClr val="EF7E09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8932164" y="3048000"/>
            <a:ext cx="3260090" cy="3810000"/>
          </a:xfrm>
          <a:custGeom>
            <a:avLst/>
            <a:gdLst/>
            <a:ahLst/>
            <a:cxnLst/>
            <a:rect l="l" t="t" r="r" b="b"/>
            <a:pathLst>
              <a:path w="3260090" h="3810000">
                <a:moveTo>
                  <a:pt x="3259835" y="0"/>
                </a:moveTo>
                <a:lnTo>
                  <a:pt x="0" y="3809999"/>
                </a:lnTo>
                <a:lnTo>
                  <a:pt x="3259835" y="3809999"/>
                </a:lnTo>
                <a:lnTo>
                  <a:pt x="3259835" y="0"/>
                </a:lnTo>
                <a:close/>
              </a:path>
            </a:pathLst>
          </a:custGeom>
          <a:solidFill>
            <a:srgbClr val="B45F07">
              <a:alpha val="65881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9337790" y="0"/>
            <a:ext cx="2851785" cy="6858000"/>
          </a:xfrm>
          <a:custGeom>
            <a:avLst/>
            <a:gdLst/>
            <a:ahLst/>
            <a:cxnLst/>
            <a:rect l="l" t="t" r="r" b="b"/>
            <a:pathLst>
              <a:path w="2851784" h="6858000">
                <a:moveTo>
                  <a:pt x="2851161" y="0"/>
                </a:moveTo>
                <a:lnTo>
                  <a:pt x="0" y="0"/>
                </a:lnTo>
                <a:lnTo>
                  <a:pt x="2467621" y="6857996"/>
                </a:lnTo>
                <a:lnTo>
                  <a:pt x="2851161" y="6857996"/>
                </a:lnTo>
                <a:lnTo>
                  <a:pt x="2851161" y="0"/>
                </a:lnTo>
                <a:close/>
              </a:path>
            </a:pathLst>
          </a:custGeom>
          <a:solidFill>
            <a:srgbClr val="B45F07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10898124" y="0"/>
            <a:ext cx="1290955" cy="6858000"/>
          </a:xfrm>
          <a:custGeom>
            <a:avLst/>
            <a:gdLst/>
            <a:ahLst/>
            <a:cxnLst/>
            <a:rect l="l" t="t" r="r" b="b"/>
            <a:pathLst>
              <a:path w="1290954" h="6858000">
                <a:moveTo>
                  <a:pt x="1290827" y="0"/>
                </a:moveTo>
                <a:lnTo>
                  <a:pt x="1018959" y="0"/>
                </a:lnTo>
                <a:lnTo>
                  <a:pt x="0" y="6857996"/>
                </a:lnTo>
                <a:lnTo>
                  <a:pt x="1290827" y="6857996"/>
                </a:lnTo>
                <a:lnTo>
                  <a:pt x="1290827" y="0"/>
                </a:lnTo>
                <a:close/>
              </a:path>
            </a:pathLst>
          </a:custGeom>
          <a:solidFill>
            <a:srgbClr val="9F2936">
              <a:alpha val="7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10940749" y="0"/>
            <a:ext cx="1248410" cy="6858000"/>
          </a:xfrm>
          <a:custGeom>
            <a:avLst/>
            <a:gdLst/>
            <a:ahLst/>
            <a:cxnLst/>
            <a:rect l="l" t="t" r="r" b="b"/>
            <a:pathLst>
              <a:path w="1248409" h="6858000">
                <a:moveTo>
                  <a:pt x="1248203" y="0"/>
                </a:moveTo>
                <a:lnTo>
                  <a:pt x="0" y="0"/>
                </a:lnTo>
                <a:lnTo>
                  <a:pt x="1107740" y="6857996"/>
                </a:lnTo>
                <a:lnTo>
                  <a:pt x="1248203" y="6857996"/>
                </a:lnTo>
                <a:lnTo>
                  <a:pt x="1248203" y="0"/>
                </a:lnTo>
                <a:close/>
              </a:path>
            </a:pathLst>
          </a:custGeom>
          <a:solidFill>
            <a:srgbClr val="771F28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10372343" y="3590544"/>
            <a:ext cx="1816735" cy="3267710"/>
          </a:xfrm>
          <a:custGeom>
            <a:avLst/>
            <a:gdLst/>
            <a:ahLst/>
            <a:cxnLst/>
            <a:rect l="l" t="t" r="r" b="b"/>
            <a:pathLst>
              <a:path w="1816734" h="3267709">
                <a:moveTo>
                  <a:pt x="1816607" y="0"/>
                </a:moveTo>
                <a:lnTo>
                  <a:pt x="0" y="3267455"/>
                </a:lnTo>
                <a:lnTo>
                  <a:pt x="1816607" y="3267455"/>
                </a:lnTo>
                <a:lnTo>
                  <a:pt x="1816607" y="0"/>
                </a:lnTo>
                <a:close/>
              </a:path>
            </a:pathLst>
          </a:custGeom>
          <a:solidFill>
            <a:srgbClr val="B45F07">
              <a:alpha val="65881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4099559" y="5417830"/>
            <a:ext cx="894053" cy="73912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k object 27"/>
          <p:cNvSpPr/>
          <p:nvPr/>
        </p:nvSpPr>
        <p:spPr>
          <a:xfrm>
            <a:off x="1373124" y="2330195"/>
            <a:ext cx="10818876" cy="10119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k object 28"/>
          <p:cNvSpPr/>
          <p:nvPr/>
        </p:nvSpPr>
        <p:spPr>
          <a:xfrm>
            <a:off x="0" y="2878835"/>
            <a:ext cx="5789676" cy="10119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k object 29"/>
          <p:cNvSpPr/>
          <p:nvPr/>
        </p:nvSpPr>
        <p:spPr>
          <a:xfrm>
            <a:off x="5189220" y="2878835"/>
            <a:ext cx="768096" cy="101193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k object 30"/>
          <p:cNvSpPr/>
          <p:nvPr/>
        </p:nvSpPr>
        <p:spPr>
          <a:xfrm>
            <a:off x="5356859" y="2878835"/>
            <a:ext cx="6173724" cy="101193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k object 31"/>
          <p:cNvSpPr/>
          <p:nvPr/>
        </p:nvSpPr>
        <p:spPr>
          <a:xfrm>
            <a:off x="10930128" y="2878835"/>
            <a:ext cx="1237487" cy="101193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39725" y="2450033"/>
            <a:ext cx="12112548" cy="11239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7E7E7E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3/31/2019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rgbClr val="EF7E09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3/31/2019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rgbClr val="EF7E09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3/31/2019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rgbClr val="EF7E09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3/31/2019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3/31/2019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alphaModFix amt="12000"/>
            <a:lum/>
          </a:blip>
          <a:srcRect/>
          <a:stretch>
            <a:fillRect t="-19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9371076" y="0"/>
            <a:ext cx="1219200" cy="6858000"/>
          </a:xfrm>
          <a:custGeom>
            <a:avLst/>
            <a:gdLst/>
            <a:ahLst/>
            <a:cxnLst/>
            <a:rect l="l" t="t" r="r" b="b"/>
            <a:pathLst>
              <a:path w="1219200" h="6858000">
                <a:moveTo>
                  <a:pt x="0" y="0"/>
                </a:moveTo>
                <a:lnTo>
                  <a:pt x="1219200" y="6857999"/>
                </a:lnTo>
              </a:path>
            </a:pathLst>
          </a:custGeom>
          <a:ln w="9144">
            <a:solidFill>
              <a:srgbClr val="EF7E0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7424928" y="3681984"/>
            <a:ext cx="4763770" cy="3176905"/>
          </a:xfrm>
          <a:custGeom>
            <a:avLst/>
            <a:gdLst/>
            <a:ahLst/>
            <a:cxnLst/>
            <a:rect l="l" t="t" r="r" b="b"/>
            <a:pathLst>
              <a:path w="4763770" h="3176904">
                <a:moveTo>
                  <a:pt x="4763516" y="0"/>
                </a:moveTo>
                <a:lnTo>
                  <a:pt x="0" y="3176586"/>
                </a:lnTo>
              </a:path>
            </a:pathLst>
          </a:custGeom>
          <a:ln w="9144">
            <a:solidFill>
              <a:srgbClr val="EF7E0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9182100" y="0"/>
            <a:ext cx="3007360" cy="6858000"/>
          </a:xfrm>
          <a:custGeom>
            <a:avLst/>
            <a:gdLst/>
            <a:ahLst/>
            <a:cxnLst/>
            <a:rect l="l" t="t" r="r" b="b"/>
            <a:pathLst>
              <a:path w="3007359" h="6858000">
                <a:moveTo>
                  <a:pt x="3006851" y="0"/>
                </a:moveTo>
                <a:lnTo>
                  <a:pt x="2042483" y="0"/>
                </a:lnTo>
                <a:lnTo>
                  <a:pt x="0" y="6857996"/>
                </a:lnTo>
                <a:lnTo>
                  <a:pt x="3006851" y="6857996"/>
                </a:lnTo>
                <a:lnTo>
                  <a:pt x="3006851" y="0"/>
                </a:lnTo>
                <a:close/>
              </a:path>
            </a:pathLst>
          </a:custGeom>
          <a:solidFill>
            <a:srgbClr val="EF7E09">
              <a:alpha val="3607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9604334" y="0"/>
            <a:ext cx="2588260" cy="6858000"/>
          </a:xfrm>
          <a:custGeom>
            <a:avLst/>
            <a:gdLst/>
            <a:ahLst/>
            <a:cxnLst/>
            <a:rect l="l" t="t" r="r" b="b"/>
            <a:pathLst>
              <a:path w="2588259" h="6858000">
                <a:moveTo>
                  <a:pt x="2587664" y="0"/>
                </a:moveTo>
                <a:lnTo>
                  <a:pt x="0" y="0"/>
                </a:lnTo>
                <a:lnTo>
                  <a:pt x="1208190" y="6857996"/>
                </a:lnTo>
                <a:lnTo>
                  <a:pt x="2587664" y="6857996"/>
                </a:lnTo>
                <a:lnTo>
                  <a:pt x="2587664" y="0"/>
                </a:lnTo>
                <a:close/>
              </a:path>
            </a:pathLst>
          </a:custGeom>
          <a:solidFill>
            <a:srgbClr val="EF7E09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8932164" y="3048000"/>
            <a:ext cx="3260090" cy="3810000"/>
          </a:xfrm>
          <a:custGeom>
            <a:avLst/>
            <a:gdLst/>
            <a:ahLst/>
            <a:cxnLst/>
            <a:rect l="l" t="t" r="r" b="b"/>
            <a:pathLst>
              <a:path w="3260090" h="3810000">
                <a:moveTo>
                  <a:pt x="3259835" y="0"/>
                </a:moveTo>
                <a:lnTo>
                  <a:pt x="0" y="3809999"/>
                </a:lnTo>
                <a:lnTo>
                  <a:pt x="3259835" y="3809999"/>
                </a:lnTo>
                <a:lnTo>
                  <a:pt x="3259835" y="0"/>
                </a:lnTo>
                <a:close/>
              </a:path>
            </a:pathLst>
          </a:custGeom>
          <a:solidFill>
            <a:srgbClr val="B45F07">
              <a:alpha val="65881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9337790" y="0"/>
            <a:ext cx="2851785" cy="6858000"/>
          </a:xfrm>
          <a:custGeom>
            <a:avLst/>
            <a:gdLst/>
            <a:ahLst/>
            <a:cxnLst/>
            <a:rect l="l" t="t" r="r" b="b"/>
            <a:pathLst>
              <a:path w="2851784" h="6858000">
                <a:moveTo>
                  <a:pt x="2851161" y="0"/>
                </a:moveTo>
                <a:lnTo>
                  <a:pt x="0" y="0"/>
                </a:lnTo>
                <a:lnTo>
                  <a:pt x="2467621" y="6857996"/>
                </a:lnTo>
                <a:lnTo>
                  <a:pt x="2851161" y="6857996"/>
                </a:lnTo>
                <a:lnTo>
                  <a:pt x="2851161" y="0"/>
                </a:lnTo>
                <a:close/>
              </a:path>
            </a:pathLst>
          </a:custGeom>
          <a:solidFill>
            <a:srgbClr val="B45F07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10898124" y="0"/>
            <a:ext cx="1290955" cy="6858000"/>
          </a:xfrm>
          <a:custGeom>
            <a:avLst/>
            <a:gdLst/>
            <a:ahLst/>
            <a:cxnLst/>
            <a:rect l="l" t="t" r="r" b="b"/>
            <a:pathLst>
              <a:path w="1290954" h="6858000">
                <a:moveTo>
                  <a:pt x="1290827" y="0"/>
                </a:moveTo>
                <a:lnTo>
                  <a:pt x="1018959" y="0"/>
                </a:lnTo>
                <a:lnTo>
                  <a:pt x="0" y="6857996"/>
                </a:lnTo>
                <a:lnTo>
                  <a:pt x="1290827" y="6857996"/>
                </a:lnTo>
                <a:lnTo>
                  <a:pt x="1290827" y="0"/>
                </a:lnTo>
                <a:close/>
              </a:path>
            </a:pathLst>
          </a:custGeom>
          <a:solidFill>
            <a:srgbClr val="9F2936">
              <a:alpha val="7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10940749" y="0"/>
            <a:ext cx="1248410" cy="6858000"/>
          </a:xfrm>
          <a:custGeom>
            <a:avLst/>
            <a:gdLst/>
            <a:ahLst/>
            <a:cxnLst/>
            <a:rect l="l" t="t" r="r" b="b"/>
            <a:pathLst>
              <a:path w="1248409" h="6858000">
                <a:moveTo>
                  <a:pt x="1248203" y="0"/>
                </a:moveTo>
                <a:lnTo>
                  <a:pt x="0" y="0"/>
                </a:lnTo>
                <a:lnTo>
                  <a:pt x="1107740" y="6857996"/>
                </a:lnTo>
                <a:lnTo>
                  <a:pt x="1248203" y="6857996"/>
                </a:lnTo>
                <a:lnTo>
                  <a:pt x="1248203" y="0"/>
                </a:lnTo>
                <a:close/>
              </a:path>
            </a:pathLst>
          </a:custGeom>
          <a:solidFill>
            <a:srgbClr val="771F28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10372343" y="3590544"/>
            <a:ext cx="1816735" cy="3267710"/>
          </a:xfrm>
          <a:custGeom>
            <a:avLst/>
            <a:gdLst/>
            <a:ahLst/>
            <a:cxnLst/>
            <a:rect l="l" t="t" r="r" b="b"/>
            <a:pathLst>
              <a:path w="1816734" h="3267709">
                <a:moveTo>
                  <a:pt x="1816607" y="0"/>
                </a:moveTo>
                <a:lnTo>
                  <a:pt x="0" y="3267455"/>
                </a:lnTo>
                <a:lnTo>
                  <a:pt x="1816607" y="3267455"/>
                </a:lnTo>
                <a:lnTo>
                  <a:pt x="1816607" y="0"/>
                </a:lnTo>
                <a:close/>
              </a:path>
            </a:pathLst>
          </a:custGeom>
          <a:solidFill>
            <a:srgbClr val="B45F07">
              <a:alpha val="65881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0" y="4012691"/>
            <a:ext cx="448309" cy="2845435"/>
          </a:xfrm>
          <a:custGeom>
            <a:avLst/>
            <a:gdLst/>
            <a:ahLst/>
            <a:cxnLst/>
            <a:rect l="l" t="t" r="r" b="b"/>
            <a:pathLst>
              <a:path w="448309" h="2845434">
                <a:moveTo>
                  <a:pt x="0" y="0"/>
                </a:moveTo>
                <a:lnTo>
                  <a:pt x="0" y="2845307"/>
                </a:lnTo>
                <a:lnTo>
                  <a:pt x="448056" y="2845307"/>
                </a:lnTo>
                <a:lnTo>
                  <a:pt x="0" y="0"/>
                </a:lnTo>
                <a:close/>
              </a:path>
            </a:pathLst>
          </a:custGeom>
          <a:solidFill>
            <a:srgbClr val="EF7E09">
              <a:alpha val="7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9758171" y="222504"/>
            <a:ext cx="2432304" cy="77419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k object 27"/>
          <p:cNvSpPr/>
          <p:nvPr/>
        </p:nvSpPr>
        <p:spPr>
          <a:xfrm>
            <a:off x="10322052" y="6041135"/>
            <a:ext cx="1339596" cy="68884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56310" y="629158"/>
            <a:ext cx="10679379" cy="574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0" i="0">
                <a:solidFill>
                  <a:srgbClr val="EF7E09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56310" y="2188209"/>
            <a:ext cx="10679379" cy="35712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3/31/2019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png"/><Relationship Id="rId7" Type="http://schemas.openxmlformats.org/officeDocument/2006/relationships/image" Target="../media/image15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jpg"/><Relationship Id="rId9" Type="http://schemas.openxmlformats.org/officeDocument/2006/relationships/image" Target="../media/image1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11" Type="http://schemas.openxmlformats.org/officeDocument/2006/relationships/image" Target="../media/image12.jpg"/><Relationship Id="rId5" Type="http://schemas.openxmlformats.org/officeDocument/2006/relationships/image" Target="../media/image30.png"/><Relationship Id="rId10" Type="http://schemas.openxmlformats.org/officeDocument/2006/relationships/image" Target="../media/image11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7.png"/><Relationship Id="rId4" Type="http://schemas.openxmlformats.org/officeDocument/2006/relationships/image" Target="../media/image1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9.gif"/><Relationship Id="rId4" Type="http://schemas.openxmlformats.org/officeDocument/2006/relationships/image" Target="../media/image1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1.jpeg"/><Relationship Id="rId4" Type="http://schemas.openxmlformats.org/officeDocument/2006/relationships/image" Target="../media/image12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xfrm>
            <a:off x="3043237" y="2973532"/>
            <a:ext cx="9144000" cy="169700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12700" algn="ctr">
              <a:lnSpc>
                <a:spcPct val="114000"/>
              </a:lnSpc>
              <a:spcBef>
                <a:spcPts val="1800"/>
              </a:spcBef>
            </a:pPr>
            <a:r>
              <a:rPr lang="pt-PT" sz="2800" dirty="0" smtClean="0">
                <a:solidFill>
                  <a:schemeClr val="tx2">
                    <a:lumMod val="75000"/>
                  </a:schemeClr>
                </a:solidFill>
              </a:rPr>
              <a:t>Análise integrada das aptidões do solo e riscos no âmbito do planeamento e gestão em espaços </a:t>
            </a:r>
            <a:r>
              <a:rPr lang="pt-PT" sz="2800" dirty="0" smtClean="0">
                <a:solidFill>
                  <a:schemeClr val="tx2">
                    <a:lumMod val="75000"/>
                  </a:schemeClr>
                </a:solidFill>
              </a:rPr>
              <a:t>rurais</a:t>
            </a:r>
            <a:br>
              <a:rPr lang="pt-PT" sz="28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pt-PT" sz="2000" dirty="0" smtClean="0">
                <a:solidFill>
                  <a:srgbClr val="003300"/>
                </a:solidFill>
              </a:rPr>
              <a:t>Luís Quinta-Nova</a:t>
            </a:r>
            <a:br>
              <a:rPr lang="pt-PT" sz="2000" dirty="0" smtClean="0">
                <a:solidFill>
                  <a:srgbClr val="003300"/>
                </a:solidFill>
              </a:rPr>
            </a:br>
            <a:r>
              <a:rPr lang="pt-PT" sz="2000" dirty="0" smtClean="0">
                <a:solidFill>
                  <a:srgbClr val="003300"/>
                </a:solidFill>
              </a:rPr>
              <a:t>Escola Superior Agrária - IPCB</a:t>
            </a:r>
            <a:endParaRPr lang="pt-PT" sz="2000" spc="-5" dirty="0">
              <a:solidFill>
                <a:srgbClr val="003300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529" y="109065"/>
            <a:ext cx="1085851" cy="723900"/>
          </a:xfrm>
          <a:prstGeom prst="rect">
            <a:avLst/>
          </a:prstGeom>
        </p:spPr>
      </p:pic>
      <p:sp>
        <p:nvSpPr>
          <p:cNvPr id="6" name="object 8"/>
          <p:cNvSpPr>
            <a:spLocks noChangeAspect="1"/>
          </p:cNvSpPr>
          <p:nvPr/>
        </p:nvSpPr>
        <p:spPr>
          <a:xfrm>
            <a:off x="9706111" y="-20031"/>
            <a:ext cx="1911072" cy="98209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10958"/>
            <a:ext cx="2304000" cy="554704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109065"/>
            <a:ext cx="1447800" cy="7239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4370" y="155048"/>
            <a:ext cx="1066800" cy="677917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1037860"/>
            <a:ext cx="9639300" cy="1678096"/>
          </a:xfrm>
          <a:prstGeom prst="rect">
            <a:avLst/>
          </a:prstGeom>
        </p:spPr>
      </p:pic>
      <p:pic>
        <p:nvPicPr>
          <p:cNvPr id="13" name="Imagem 12" descr="1. SSSimão_6090-609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552700" y="4849813"/>
            <a:ext cx="9639300" cy="2008188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17310"/>
            <a:ext cx="2304000" cy="7936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4600" y="2971800"/>
            <a:ext cx="922020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pt-PT" sz="2400" spc="-5" dirty="0">
                <a:solidFill>
                  <a:srgbClr val="404040"/>
                </a:solidFill>
                <a:latin typeface="Trebuchet MS"/>
                <a:cs typeface="Trebuchet MS"/>
              </a:rPr>
              <a:t>Pretende-se, com este trabalho, integrar no processo de decisão os fatores de risco que influenciam mais diretamente os territórios agroflorestais, designadamente a </a:t>
            </a:r>
            <a:r>
              <a:rPr lang="pt-PT" sz="2400" spc="-5" dirty="0">
                <a:solidFill>
                  <a:srgbClr val="680000"/>
                </a:solidFill>
                <a:latin typeface="Trebuchet MS"/>
                <a:cs typeface="Trebuchet MS"/>
              </a:rPr>
              <a:t>erosão hídrica do solo</a:t>
            </a:r>
            <a:r>
              <a:rPr lang="pt-PT" sz="2400" spc="-5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lang="pt-PT" sz="2400" spc="-5" dirty="0">
                <a:solidFill>
                  <a:srgbClr val="404040"/>
                </a:solidFill>
                <a:latin typeface="Trebuchet MS"/>
                <a:cs typeface="Trebuchet MS"/>
              </a:rPr>
              <a:t>e o </a:t>
            </a:r>
            <a:r>
              <a:rPr lang="pt-PT" sz="2400" spc="-5" dirty="0">
                <a:solidFill>
                  <a:srgbClr val="680000"/>
                </a:solidFill>
                <a:latin typeface="Trebuchet MS"/>
                <a:cs typeface="Trebuchet MS"/>
              </a:rPr>
              <a:t>risco de incêndio florestal</a:t>
            </a:r>
            <a:r>
              <a:rPr lang="pt-PT" sz="2400" spc="-5" dirty="0">
                <a:solidFill>
                  <a:srgbClr val="404040"/>
                </a:solidFill>
                <a:latin typeface="Trebuchet MS"/>
                <a:cs typeface="Trebuchet MS"/>
              </a:rPr>
              <a:t>, no processo de determinação das aptidões de uso, de modo a que as propostas de zonamento e correspondente gestão sejam mais adequadas às particularidades do território.</a:t>
            </a:r>
          </a:p>
        </p:txBody>
      </p:sp>
      <p:sp>
        <p:nvSpPr>
          <p:cNvPr id="5" name="object 2"/>
          <p:cNvSpPr txBox="1">
            <a:spLocks noGrp="1"/>
          </p:cNvSpPr>
          <p:nvPr>
            <p:ph type="title"/>
          </p:nvPr>
        </p:nvSpPr>
        <p:spPr>
          <a:xfrm>
            <a:off x="2514600" y="1905000"/>
            <a:ext cx="492283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pt-PT" spc="-5" dirty="0" smtClean="0">
                <a:solidFill>
                  <a:schemeClr val="tx2">
                    <a:lumMod val="75000"/>
                  </a:schemeClr>
                </a:solidFill>
              </a:rPr>
              <a:t>Objetivos</a:t>
            </a:r>
            <a:endParaRPr spc="-5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object 8"/>
          <p:cNvSpPr>
            <a:spLocks noChangeAspect="1"/>
          </p:cNvSpPr>
          <p:nvPr/>
        </p:nvSpPr>
        <p:spPr>
          <a:xfrm>
            <a:off x="76201" y="-21771"/>
            <a:ext cx="2591962" cy="1332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10958"/>
            <a:ext cx="2304000" cy="554704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378359"/>
            <a:ext cx="6765485" cy="2067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90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8600" y="1483360"/>
            <a:ext cx="476313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>
                <a:solidFill>
                  <a:schemeClr val="tx2">
                    <a:lumMod val="75000"/>
                  </a:schemeClr>
                </a:solidFill>
              </a:rPr>
              <a:t>Localização Geográfica</a:t>
            </a:r>
          </a:p>
        </p:txBody>
      </p:sp>
      <p:sp>
        <p:nvSpPr>
          <p:cNvPr id="3" name="object 3"/>
          <p:cNvSpPr/>
          <p:nvPr/>
        </p:nvSpPr>
        <p:spPr>
          <a:xfrm>
            <a:off x="5283708" y="620416"/>
            <a:ext cx="6908292" cy="48859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52400" y="2330581"/>
            <a:ext cx="6930491" cy="3527889"/>
          </a:xfrm>
          <a:prstGeom prst="rect">
            <a:avLst/>
          </a:prstGeom>
        </p:spPr>
        <p:txBody>
          <a:bodyPr vert="horz" wrap="square" lIns="0" tIns="138430" rIns="0" bIns="0" rtlCol="0">
            <a:spAutoFit/>
          </a:bodyPr>
          <a:lstStyle/>
          <a:p>
            <a:pPr marL="101600">
              <a:lnSpc>
                <a:spcPct val="100000"/>
              </a:lnSpc>
              <a:spcBef>
                <a:spcPts val="1090"/>
              </a:spcBef>
            </a:pPr>
            <a:r>
              <a:rPr sz="2800" spc="-10" dirty="0">
                <a:solidFill>
                  <a:srgbClr val="404040"/>
                </a:solidFill>
                <a:latin typeface="Trebuchet MS"/>
                <a:cs typeface="Trebuchet MS"/>
              </a:rPr>
              <a:t>Idanha-a-Nova</a:t>
            </a:r>
            <a:endParaRPr sz="2800" dirty="0">
              <a:latin typeface="Trebuchet MS"/>
              <a:cs typeface="Trebuchet MS"/>
            </a:endParaRPr>
          </a:p>
          <a:p>
            <a:pPr marL="101600">
              <a:lnSpc>
                <a:spcPct val="100000"/>
              </a:lnSpc>
              <a:spcBef>
                <a:spcPts val="745"/>
              </a:spcBef>
              <a:tabLst>
                <a:tab pos="443865" algn="l"/>
              </a:tabLst>
            </a:pPr>
            <a:r>
              <a:rPr sz="1600" spc="-10" dirty="0">
                <a:solidFill>
                  <a:srgbClr val="EF7E09"/>
                </a:solidFill>
                <a:latin typeface="Wingdings 3"/>
                <a:cs typeface="Wingdings 3"/>
              </a:rPr>
              <a:t></a:t>
            </a:r>
            <a:r>
              <a:rPr sz="1600" spc="-10" dirty="0">
                <a:solidFill>
                  <a:srgbClr val="EF7E09"/>
                </a:solidFill>
                <a:latin typeface="Times New Roman"/>
                <a:cs typeface="Times New Roman"/>
              </a:rPr>
              <a:t>	</a:t>
            </a:r>
            <a:r>
              <a:rPr sz="2000" spc="-5" dirty="0">
                <a:solidFill>
                  <a:srgbClr val="404040"/>
                </a:solidFill>
                <a:latin typeface="Trebuchet MS"/>
                <a:cs typeface="Trebuchet MS"/>
              </a:rPr>
              <a:t>Distrito de </a:t>
            </a:r>
            <a:r>
              <a:rPr sz="2000" b="1" spc="-5" dirty="0">
                <a:solidFill>
                  <a:srgbClr val="404040"/>
                </a:solidFill>
                <a:latin typeface="Trebuchet MS"/>
                <a:cs typeface="Trebuchet MS"/>
              </a:rPr>
              <a:t>Castelo</a:t>
            </a:r>
            <a:r>
              <a:rPr sz="2000" b="1" spc="-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b="1" spc="-15" dirty="0">
                <a:solidFill>
                  <a:srgbClr val="404040"/>
                </a:solidFill>
                <a:latin typeface="Trebuchet MS"/>
                <a:cs typeface="Trebuchet MS"/>
              </a:rPr>
              <a:t>Branco</a:t>
            </a:r>
            <a:endParaRPr sz="2000" dirty="0">
              <a:latin typeface="Trebuchet MS"/>
              <a:cs typeface="Trebuchet MS"/>
            </a:endParaRPr>
          </a:p>
          <a:p>
            <a:pPr marL="444500" marR="2367915" indent="-342900">
              <a:lnSpc>
                <a:spcPct val="100000"/>
              </a:lnSpc>
              <a:spcBef>
                <a:spcPts val="994"/>
              </a:spcBef>
              <a:tabLst>
                <a:tab pos="443865" algn="l"/>
              </a:tabLst>
            </a:pPr>
            <a:r>
              <a:rPr sz="1600" spc="-10" dirty="0">
                <a:solidFill>
                  <a:srgbClr val="EF7E09"/>
                </a:solidFill>
                <a:latin typeface="Wingdings 3"/>
                <a:cs typeface="Wingdings 3"/>
              </a:rPr>
              <a:t></a:t>
            </a:r>
            <a:r>
              <a:rPr sz="1600" spc="-10" dirty="0">
                <a:solidFill>
                  <a:srgbClr val="EF7E09"/>
                </a:solidFill>
                <a:latin typeface="Times New Roman"/>
                <a:cs typeface="Times New Roman"/>
              </a:rPr>
              <a:t>	</a:t>
            </a:r>
            <a:r>
              <a:rPr sz="2000" spc="-5" dirty="0">
                <a:solidFill>
                  <a:srgbClr val="404040"/>
                </a:solidFill>
                <a:latin typeface="Trebuchet MS"/>
                <a:cs typeface="Trebuchet MS"/>
              </a:rPr>
              <a:t>Área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de </a:t>
            </a:r>
            <a:r>
              <a:rPr sz="2000" spc="-5" dirty="0">
                <a:solidFill>
                  <a:srgbClr val="404040"/>
                </a:solidFill>
                <a:latin typeface="Trebuchet MS"/>
                <a:cs typeface="Trebuchet MS"/>
              </a:rPr>
              <a:t>1412,7 </a:t>
            </a:r>
            <a:r>
              <a:rPr sz="2000" dirty="0" smtClean="0">
                <a:solidFill>
                  <a:srgbClr val="404040"/>
                </a:solidFill>
                <a:latin typeface="Trebuchet MS"/>
                <a:cs typeface="Trebuchet MS"/>
              </a:rPr>
              <a:t>km</a:t>
            </a:r>
            <a:r>
              <a:rPr sz="2000" baseline="25462" dirty="0" smtClean="0">
                <a:solidFill>
                  <a:srgbClr val="404040"/>
                </a:solidFill>
                <a:latin typeface="Trebuchet MS"/>
                <a:cs typeface="Trebuchet MS"/>
              </a:rPr>
              <a:t>2</a:t>
            </a:r>
            <a:endParaRPr sz="2000" dirty="0">
              <a:latin typeface="Trebuchet MS"/>
              <a:cs typeface="Trebuchet MS"/>
            </a:endParaRPr>
          </a:p>
          <a:p>
            <a:pPr marL="101600">
              <a:lnSpc>
                <a:spcPct val="100000"/>
              </a:lnSpc>
              <a:spcBef>
                <a:spcPts val="1000"/>
              </a:spcBef>
              <a:tabLst>
                <a:tab pos="443865" algn="l"/>
              </a:tabLst>
            </a:pPr>
            <a:r>
              <a:rPr sz="1600" spc="-10" dirty="0">
                <a:solidFill>
                  <a:srgbClr val="EF7E09"/>
                </a:solidFill>
                <a:latin typeface="Wingdings 3"/>
                <a:cs typeface="Wingdings 3"/>
              </a:rPr>
              <a:t></a:t>
            </a:r>
            <a:r>
              <a:rPr sz="1600" spc="-10" dirty="0">
                <a:solidFill>
                  <a:srgbClr val="EF7E09"/>
                </a:solidFill>
                <a:latin typeface="Times New Roman"/>
                <a:cs typeface="Times New Roman"/>
              </a:rPr>
              <a:t>	</a:t>
            </a:r>
            <a:r>
              <a:rPr lang="pt-PT" sz="2000" spc="-5" dirty="0">
                <a:solidFill>
                  <a:srgbClr val="404040"/>
                </a:solidFill>
                <a:latin typeface="Trebuchet MS"/>
                <a:cs typeface="Times New Roman"/>
              </a:rPr>
              <a:t>I</a:t>
            </a:r>
            <a:r>
              <a:rPr sz="2000" spc="-5" dirty="0" err="1" smtClean="0">
                <a:solidFill>
                  <a:srgbClr val="404040"/>
                </a:solidFill>
                <a:latin typeface="Trebuchet MS"/>
                <a:cs typeface="Trebuchet MS"/>
              </a:rPr>
              <a:t>ntegra</a:t>
            </a:r>
            <a:r>
              <a:rPr sz="2000" spc="-5" dirty="0" smtClean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17</a:t>
            </a:r>
            <a:r>
              <a:rPr sz="2000" spc="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Trebuchet MS"/>
                <a:cs typeface="Trebuchet MS"/>
              </a:rPr>
              <a:t>freguesias</a:t>
            </a:r>
            <a:endParaRPr sz="2000" dirty="0">
              <a:latin typeface="Trebuchet MS"/>
              <a:cs typeface="Trebuchet MS"/>
            </a:endParaRPr>
          </a:p>
          <a:p>
            <a:pPr marL="444500" marR="2414905" indent="-342900">
              <a:lnSpc>
                <a:spcPct val="100000"/>
              </a:lnSpc>
              <a:spcBef>
                <a:spcPts val="1010"/>
              </a:spcBef>
              <a:tabLst>
                <a:tab pos="443865" algn="l"/>
              </a:tabLst>
            </a:pPr>
            <a:r>
              <a:rPr sz="1600" spc="-10" dirty="0">
                <a:solidFill>
                  <a:srgbClr val="EF7E09"/>
                </a:solidFill>
                <a:latin typeface="Wingdings 3"/>
                <a:cs typeface="Wingdings 3"/>
              </a:rPr>
              <a:t></a:t>
            </a:r>
            <a:r>
              <a:rPr sz="1600" spc="-10" dirty="0">
                <a:solidFill>
                  <a:srgbClr val="EF7E09"/>
                </a:solidFill>
                <a:latin typeface="Times New Roman"/>
                <a:cs typeface="Times New Roman"/>
              </a:rPr>
              <a:t>	</a:t>
            </a:r>
            <a:r>
              <a:rPr sz="2000" spc="-5" dirty="0">
                <a:solidFill>
                  <a:srgbClr val="404040"/>
                </a:solidFill>
                <a:latin typeface="Trebuchet MS"/>
                <a:cs typeface="Trebuchet MS"/>
              </a:rPr>
              <a:t>Domínio bioclimático mesotérmico  </a:t>
            </a:r>
            <a:r>
              <a:rPr sz="2000" spc="-35" dirty="0">
                <a:solidFill>
                  <a:srgbClr val="404040"/>
                </a:solidFill>
                <a:latin typeface="Trebuchet MS"/>
                <a:cs typeface="Trebuchet MS"/>
              </a:rPr>
              <a:t>inferior, </a:t>
            </a:r>
            <a:r>
              <a:rPr sz="2000" spc="-5" dirty="0">
                <a:solidFill>
                  <a:srgbClr val="404040"/>
                </a:solidFill>
                <a:latin typeface="Trebuchet MS"/>
                <a:cs typeface="Trebuchet MS"/>
              </a:rPr>
              <a:t>seco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a </a:t>
            </a:r>
            <a:r>
              <a:rPr sz="2000" spc="-5" dirty="0">
                <a:solidFill>
                  <a:srgbClr val="404040"/>
                </a:solidFill>
                <a:latin typeface="Trebuchet MS"/>
                <a:cs typeface="Trebuchet MS"/>
              </a:rPr>
              <a:t>sub-húmido, com  moderada eficácia térmica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e  </a:t>
            </a:r>
            <a:r>
              <a:rPr sz="2000" spc="-5" dirty="0">
                <a:solidFill>
                  <a:srgbClr val="404040"/>
                </a:solidFill>
                <a:latin typeface="Trebuchet MS"/>
                <a:cs typeface="Trebuchet MS"/>
              </a:rPr>
              <a:t>grande défice de água no </a:t>
            </a:r>
            <a:r>
              <a:rPr lang="pt-PT" sz="2000" spc="-30" dirty="0" err="1">
                <a:solidFill>
                  <a:srgbClr val="404040"/>
                </a:solidFill>
                <a:latin typeface="Trebuchet MS"/>
                <a:cs typeface="Trebuchet MS"/>
              </a:rPr>
              <a:t>v</a:t>
            </a:r>
            <a:r>
              <a:rPr sz="2000" spc="-30" dirty="0" err="1" smtClean="0">
                <a:solidFill>
                  <a:srgbClr val="404040"/>
                </a:solidFill>
                <a:latin typeface="Trebuchet MS"/>
                <a:cs typeface="Trebuchet MS"/>
              </a:rPr>
              <a:t>erão</a:t>
            </a:r>
            <a:endParaRPr sz="2000" dirty="0" smtClean="0">
              <a:latin typeface="Trebuchet MS"/>
              <a:cs typeface="Trebuchet MS"/>
            </a:endParaRPr>
          </a:p>
          <a:p>
            <a:pPr marR="17780" algn="r">
              <a:lnSpc>
                <a:spcPct val="100000"/>
              </a:lnSpc>
              <a:spcBef>
                <a:spcPts val="395"/>
              </a:spcBef>
            </a:pPr>
            <a:r>
              <a:rPr sz="1800" spc="-5" dirty="0" smtClean="0">
                <a:latin typeface="Trebuchet MS"/>
                <a:cs typeface="Trebuchet MS"/>
              </a:rPr>
              <a:t>Fonte: </a:t>
            </a:r>
            <a:r>
              <a:rPr sz="1800" spc="-75" dirty="0" smtClean="0">
                <a:latin typeface="Trebuchet MS"/>
                <a:cs typeface="Trebuchet MS"/>
              </a:rPr>
              <a:t>CAOP,</a:t>
            </a:r>
            <a:r>
              <a:rPr sz="1800" spc="-65" dirty="0" smtClean="0">
                <a:latin typeface="Trebuchet MS"/>
                <a:cs typeface="Trebuchet MS"/>
              </a:rPr>
              <a:t> </a:t>
            </a:r>
            <a:r>
              <a:rPr sz="1800" spc="-5" dirty="0" smtClean="0">
                <a:latin typeface="Trebuchet MS"/>
                <a:cs typeface="Trebuchet MS"/>
              </a:rPr>
              <a:t>201</a:t>
            </a:r>
            <a:r>
              <a:rPr lang="pt-PT" sz="1800" spc="-5" dirty="0" smtClean="0">
                <a:latin typeface="Trebuchet MS"/>
                <a:cs typeface="Trebuchet MS"/>
              </a:rPr>
              <a:t>8</a:t>
            </a:r>
            <a:endParaRPr sz="1800" dirty="0">
              <a:latin typeface="Trebuchet MS"/>
              <a:cs typeface="Trebuchet MS"/>
            </a:endParaRPr>
          </a:p>
        </p:txBody>
      </p:sp>
      <p:sp>
        <p:nvSpPr>
          <p:cNvPr id="5" name="object 8"/>
          <p:cNvSpPr>
            <a:spLocks noChangeAspect="1"/>
          </p:cNvSpPr>
          <p:nvPr/>
        </p:nvSpPr>
        <p:spPr>
          <a:xfrm>
            <a:off x="76201" y="-21771"/>
            <a:ext cx="2591962" cy="1332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object 35"/>
          <p:cNvSpPr txBox="1">
            <a:spLocks noGrp="1"/>
          </p:cNvSpPr>
          <p:nvPr>
            <p:ph type="title"/>
          </p:nvPr>
        </p:nvSpPr>
        <p:spPr>
          <a:xfrm>
            <a:off x="2591563" y="123129"/>
            <a:ext cx="8239759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pt-PT" sz="3200" b="1" spc="-5" dirty="0" smtClean="0">
                <a:solidFill>
                  <a:schemeClr val="tx2">
                    <a:lumMod val="75000"/>
                  </a:schemeClr>
                </a:solidFill>
              </a:rPr>
              <a:t>Determinação das Potencialidades do solo</a:t>
            </a:r>
            <a:endParaRPr sz="3200" b="1" spc="-5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7" name="object 8"/>
          <p:cNvSpPr>
            <a:spLocks noChangeAspect="1"/>
          </p:cNvSpPr>
          <p:nvPr/>
        </p:nvSpPr>
        <p:spPr>
          <a:xfrm>
            <a:off x="76201" y="-21771"/>
            <a:ext cx="2591962" cy="1332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8" name="Imagem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10958"/>
            <a:ext cx="2304000" cy="5547042"/>
          </a:xfrm>
          <a:prstGeom prst="rect">
            <a:avLst/>
          </a:prstGeom>
        </p:spPr>
      </p:pic>
      <p:sp>
        <p:nvSpPr>
          <p:cNvPr id="73" name="Retângulo 72"/>
          <p:cNvSpPr/>
          <p:nvPr/>
        </p:nvSpPr>
        <p:spPr>
          <a:xfrm>
            <a:off x="2668163" y="685800"/>
            <a:ext cx="89154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PT" sz="1900" spc="-5" dirty="0">
                <a:latin typeface="Trebuchet MS"/>
                <a:cs typeface="Trebuchet MS"/>
              </a:rPr>
              <a:t>A aptidão </a:t>
            </a:r>
            <a:r>
              <a:rPr lang="pt-PT" sz="1900" spc="-5" dirty="0" smtClean="0">
                <a:latin typeface="Trebuchet MS"/>
                <a:cs typeface="Trebuchet MS"/>
              </a:rPr>
              <a:t>do </a:t>
            </a:r>
            <a:r>
              <a:rPr lang="pt-PT" sz="1900" spc="-5" dirty="0">
                <a:latin typeface="Trebuchet MS"/>
                <a:cs typeface="Trebuchet MS"/>
              </a:rPr>
              <a:t>território para um </a:t>
            </a:r>
            <a:r>
              <a:rPr lang="pt-PT" sz="1900" spc="-5" dirty="0" smtClean="0">
                <a:latin typeface="Trebuchet MS"/>
                <a:cs typeface="Trebuchet MS"/>
              </a:rPr>
              <a:t>determinado uso agrícola ou florestal </a:t>
            </a:r>
            <a:r>
              <a:rPr lang="pt-PT" sz="1900" spc="-5" dirty="0">
                <a:latin typeface="Trebuchet MS"/>
                <a:cs typeface="Trebuchet MS"/>
              </a:rPr>
              <a:t>resulta da conjunção de </a:t>
            </a:r>
            <a:r>
              <a:rPr lang="pt-PT" sz="1900" spc="-5" dirty="0" smtClean="0">
                <a:latin typeface="Trebuchet MS"/>
                <a:cs typeface="Trebuchet MS"/>
              </a:rPr>
              <a:t>fatores </a:t>
            </a:r>
            <a:r>
              <a:rPr lang="pt-PT" sz="1900" spc="-5" dirty="0">
                <a:latin typeface="Trebuchet MS"/>
                <a:cs typeface="Trebuchet MS"/>
              </a:rPr>
              <a:t>relacionados com a capacidade </a:t>
            </a:r>
            <a:r>
              <a:rPr lang="pt-PT" sz="1900" spc="-5" dirty="0" smtClean="0">
                <a:latin typeface="Trebuchet MS"/>
                <a:cs typeface="Trebuchet MS"/>
              </a:rPr>
              <a:t>intrínseca </a:t>
            </a:r>
            <a:r>
              <a:rPr lang="pt-PT" sz="1900" spc="-5" dirty="0">
                <a:latin typeface="Trebuchet MS"/>
                <a:cs typeface="Trebuchet MS"/>
              </a:rPr>
              <a:t>desse território no que respeita </a:t>
            </a:r>
            <a:r>
              <a:rPr lang="pt-PT" sz="1900" spc="-5" dirty="0" smtClean="0">
                <a:latin typeface="Trebuchet MS"/>
                <a:cs typeface="Trebuchet MS"/>
              </a:rPr>
              <a:t>aos </a:t>
            </a:r>
            <a:r>
              <a:rPr lang="pt-PT" sz="1900" spc="-5" dirty="0">
                <a:latin typeface="Trebuchet MS"/>
                <a:cs typeface="Trebuchet MS"/>
              </a:rPr>
              <a:t>fatores </a:t>
            </a:r>
            <a:r>
              <a:rPr lang="pt-PT" sz="1900" spc="-5" dirty="0" smtClean="0">
                <a:latin typeface="Trebuchet MS"/>
                <a:cs typeface="Trebuchet MS"/>
              </a:rPr>
              <a:t>ambientais, com </a:t>
            </a:r>
            <a:r>
              <a:rPr lang="pt-PT" sz="1900" spc="-5" dirty="0">
                <a:latin typeface="Trebuchet MS"/>
                <a:cs typeface="Trebuchet MS"/>
              </a:rPr>
              <a:t>as </a:t>
            </a:r>
            <a:r>
              <a:rPr lang="pt-PT" sz="1900" spc="-5" dirty="0" smtClean="0">
                <a:latin typeface="Trebuchet MS"/>
                <a:cs typeface="Trebuchet MS"/>
              </a:rPr>
              <a:t>potencialidades </a:t>
            </a:r>
            <a:r>
              <a:rPr lang="pt-PT" sz="1900" spc="-5" dirty="0">
                <a:latin typeface="Trebuchet MS"/>
                <a:cs typeface="Trebuchet MS"/>
              </a:rPr>
              <a:t>que advêm da </a:t>
            </a:r>
            <a:r>
              <a:rPr lang="pt-PT" sz="1900" spc="-5" dirty="0" smtClean="0">
                <a:latin typeface="Trebuchet MS"/>
                <a:cs typeface="Trebuchet MS"/>
              </a:rPr>
              <a:t>transformação </a:t>
            </a:r>
            <a:r>
              <a:rPr lang="pt-PT" sz="1900" spc="-5" dirty="0">
                <a:latin typeface="Trebuchet MS"/>
                <a:cs typeface="Trebuchet MS"/>
              </a:rPr>
              <a:t>do território pelo homem</a:t>
            </a:r>
            <a:r>
              <a:rPr lang="pt-PT" sz="1900" spc="-5" dirty="0" smtClean="0">
                <a:latin typeface="Trebuchet MS"/>
                <a:cs typeface="Trebuchet MS"/>
              </a:rPr>
              <a:t>.</a:t>
            </a:r>
          </a:p>
          <a:p>
            <a:pPr algn="just">
              <a:spcBef>
                <a:spcPts val="1200"/>
              </a:spcBef>
            </a:pPr>
            <a:r>
              <a:rPr lang="pt-PT" sz="1900" spc="-5" dirty="0" smtClean="0">
                <a:latin typeface="Trebuchet MS"/>
                <a:cs typeface="Trebuchet MS"/>
              </a:rPr>
              <a:t>Juntamente </a:t>
            </a:r>
            <a:r>
              <a:rPr lang="pt-PT" sz="1900" spc="-5" dirty="0">
                <a:latin typeface="Trebuchet MS"/>
                <a:cs typeface="Trebuchet MS"/>
              </a:rPr>
              <a:t>com a determinação das potencialidades de uso, há a necessidade de integrar os fatores de risco que influenciam mais diretamente a utilização agroflorestal, designadamente a erosão hídrica do solo e o risco de incêndio florestal.</a:t>
            </a:r>
          </a:p>
        </p:txBody>
      </p:sp>
      <p:sp>
        <p:nvSpPr>
          <p:cNvPr id="74" name="object 2"/>
          <p:cNvSpPr/>
          <p:nvPr/>
        </p:nvSpPr>
        <p:spPr>
          <a:xfrm>
            <a:off x="4361942" y="5362955"/>
            <a:ext cx="1645920" cy="601980"/>
          </a:xfrm>
          <a:custGeom>
            <a:avLst/>
            <a:gdLst/>
            <a:ahLst/>
            <a:cxnLst/>
            <a:rect l="l" t="t" r="r" b="b"/>
            <a:pathLst>
              <a:path w="1645920" h="601979">
                <a:moveTo>
                  <a:pt x="0" y="0"/>
                </a:moveTo>
                <a:lnTo>
                  <a:pt x="1645920" y="0"/>
                </a:lnTo>
                <a:lnTo>
                  <a:pt x="1645920" y="488822"/>
                </a:lnTo>
                <a:lnTo>
                  <a:pt x="1579209" y="489244"/>
                </a:lnTo>
                <a:lnTo>
                  <a:pt x="1516097" y="490466"/>
                </a:lnTo>
                <a:lnTo>
                  <a:pt x="1456372" y="492427"/>
                </a:lnTo>
                <a:lnTo>
                  <a:pt x="1399822" y="495067"/>
                </a:lnTo>
                <a:lnTo>
                  <a:pt x="1346235" y="498323"/>
                </a:lnTo>
                <a:lnTo>
                  <a:pt x="1295400" y="502133"/>
                </a:lnTo>
                <a:lnTo>
                  <a:pt x="1247104" y="506438"/>
                </a:lnTo>
                <a:lnTo>
                  <a:pt x="1201137" y="511174"/>
                </a:lnTo>
                <a:lnTo>
                  <a:pt x="1157287" y="516280"/>
                </a:lnTo>
                <a:lnTo>
                  <a:pt x="1115342" y="521696"/>
                </a:lnTo>
                <a:lnTo>
                  <a:pt x="1075090" y="527358"/>
                </a:lnTo>
                <a:lnTo>
                  <a:pt x="1036319" y="533207"/>
                </a:lnTo>
                <a:lnTo>
                  <a:pt x="962377" y="545215"/>
                </a:lnTo>
                <a:lnTo>
                  <a:pt x="891822" y="557228"/>
                </a:lnTo>
                <a:lnTo>
                  <a:pt x="857285" y="563082"/>
                </a:lnTo>
                <a:lnTo>
                  <a:pt x="788634" y="574179"/>
                </a:lnTo>
                <a:lnTo>
                  <a:pt x="719137" y="584051"/>
                </a:lnTo>
                <a:lnTo>
                  <a:pt x="647100" y="592205"/>
                </a:lnTo>
                <a:lnTo>
                  <a:pt x="570829" y="598149"/>
                </a:lnTo>
                <a:lnTo>
                  <a:pt x="530577" y="600138"/>
                </a:lnTo>
                <a:lnTo>
                  <a:pt x="488632" y="601390"/>
                </a:lnTo>
                <a:lnTo>
                  <a:pt x="444782" y="601844"/>
                </a:lnTo>
                <a:lnTo>
                  <a:pt x="398815" y="601437"/>
                </a:lnTo>
                <a:lnTo>
                  <a:pt x="350519" y="600109"/>
                </a:lnTo>
                <a:lnTo>
                  <a:pt x="299684" y="597798"/>
                </a:lnTo>
                <a:lnTo>
                  <a:pt x="246097" y="594442"/>
                </a:lnTo>
                <a:lnTo>
                  <a:pt x="189547" y="589980"/>
                </a:lnTo>
                <a:lnTo>
                  <a:pt x="129822" y="584350"/>
                </a:lnTo>
                <a:lnTo>
                  <a:pt x="66710" y="577491"/>
                </a:lnTo>
                <a:lnTo>
                  <a:pt x="0" y="56934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9144">
            <a:solidFill>
              <a:srgbClr val="A4A4A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3"/>
          <p:cNvSpPr txBox="1"/>
          <p:nvPr/>
        </p:nvSpPr>
        <p:spPr>
          <a:xfrm>
            <a:off x="4366514" y="5345430"/>
            <a:ext cx="1637030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sz="1600" b="1" spc="-15" dirty="0">
                <a:latin typeface="Trebuchet MS"/>
                <a:cs typeface="Trebuchet MS"/>
              </a:rPr>
              <a:t>Potencialidade </a:t>
            </a:r>
            <a:r>
              <a:rPr sz="1600" b="1" spc="-10" dirty="0">
                <a:latin typeface="Trebuchet MS"/>
                <a:cs typeface="Trebuchet MS"/>
              </a:rPr>
              <a:t>do </a:t>
            </a:r>
            <a:r>
              <a:rPr sz="1600" b="1" spc="-5" dirty="0" smtClean="0">
                <a:latin typeface="Trebuchet MS"/>
                <a:cs typeface="Trebuchet MS"/>
              </a:rPr>
              <a:t>Solo</a:t>
            </a:r>
            <a:endParaRPr sz="1600" b="1" dirty="0">
              <a:latin typeface="Trebuchet MS"/>
              <a:cs typeface="Trebuchet MS"/>
            </a:endParaRPr>
          </a:p>
        </p:txBody>
      </p:sp>
      <p:sp>
        <p:nvSpPr>
          <p:cNvPr id="76" name="object 4"/>
          <p:cNvSpPr/>
          <p:nvPr/>
        </p:nvSpPr>
        <p:spPr>
          <a:xfrm>
            <a:off x="3816350" y="4632960"/>
            <a:ext cx="1979930" cy="631796"/>
          </a:xfrm>
          <a:custGeom>
            <a:avLst/>
            <a:gdLst/>
            <a:ahLst/>
            <a:cxnLst/>
            <a:rect l="l" t="t" r="r" b="b"/>
            <a:pathLst>
              <a:path w="1979929" h="370839">
                <a:moveTo>
                  <a:pt x="0" y="370331"/>
                </a:moveTo>
                <a:lnTo>
                  <a:pt x="1979676" y="370331"/>
                </a:lnTo>
                <a:lnTo>
                  <a:pt x="1979676" y="0"/>
                </a:lnTo>
                <a:lnTo>
                  <a:pt x="0" y="0"/>
                </a:lnTo>
                <a:lnTo>
                  <a:pt x="0" y="370331"/>
                </a:lnTo>
                <a:close/>
              </a:path>
            </a:pathLst>
          </a:custGeom>
          <a:solidFill>
            <a:srgbClr val="EDEBE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5"/>
          <p:cNvSpPr txBox="1"/>
          <p:nvPr/>
        </p:nvSpPr>
        <p:spPr>
          <a:xfrm>
            <a:off x="3816350" y="4632960"/>
            <a:ext cx="1979930" cy="550151"/>
          </a:xfrm>
          <a:prstGeom prst="rect">
            <a:avLst/>
          </a:prstGeom>
          <a:ln w="9144">
            <a:solidFill>
              <a:srgbClr val="938953"/>
            </a:solidFill>
          </a:ln>
        </p:spPr>
        <p:txBody>
          <a:bodyPr vert="horz" wrap="square" lIns="0" tIns="57150" rIns="0" bIns="0" rtlCol="0">
            <a:spAutoFit/>
          </a:bodyPr>
          <a:lstStyle/>
          <a:p>
            <a:pPr marL="206375">
              <a:lnSpc>
                <a:spcPct val="100000"/>
              </a:lnSpc>
            </a:pPr>
            <a:r>
              <a:rPr sz="1600" b="1" spc="-5" dirty="0" err="1">
                <a:latin typeface="Trebuchet MS"/>
                <a:cs typeface="Trebuchet MS"/>
              </a:rPr>
              <a:t>Análise</a:t>
            </a:r>
            <a:r>
              <a:rPr sz="1600" b="1" spc="-5" dirty="0">
                <a:latin typeface="Trebuchet MS"/>
                <a:cs typeface="Trebuchet MS"/>
              </a:rPr>
              <a:t> </a:t>
            </a:r>
            <a:r>
              <a:rPr sz="1600" b="1" spc="-5" dirty="0" err="1" smtClean="0">
                <a:latin typeface="Trebuchet MS"/>
                <a:cs typeface="Trebuchet MS"/>
              </a:rPr>
              <a:t>espacial</a:t>
            </a:r>
            <a:endParaRPr lang="pt-PT" sz="1600" b="1" spc="-5" dirty="0" smtClean="0">
              <a:latin typeface="Trebuchet MS"/>
              <a:cs typeface="Trebuchet MS"/>
            </a:endParaRPr>
          </a:p>
          <a:p>
            <a:pPr marL="206375">
              <a:lnSpc>
                <a:spcPct val="100000"/>
              </a:lnSpc>
            </a:pPr>
            <a:r>
              <a:rPr lang="pt-PT" sz="1600" b="1" spc="-5" dirty="0" smtClean="0">
                <a:latin typeface="Trebuchet MS"/>
                <a:cs typeface="Trebuchet MS"/>
              </a:rPr>
              <a:t>(reclassificação)</a:t>
            </a:r>
            <a:endParaRPr sz="1600" dirty="0">
              <a:latin typeface="Trebuchet MS"/>
              <a:cs typeface="Trebuchet MS"/>
            </a:endParaRPr>
          </a:p>
        </p:txBody>
      </p:sp>
      <p:sp>
        <p:nvSpPr>
          <p:cNvPr id="79" name="object 7"/>
          <p:cNvSpPr/>
          <p:nvPr/>
        </p:nvSpPr>
        <p:spPr>
          <a:xfrm>
            <a:off x="9500870" y="4187953"/>
            <a:ext cx="1243583" cy="50596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9"/>
          <p:cNvSpPr/>
          <p:nvPr/>
        </p:nvSpPr>
        <p:spPr>
          <a:xfrm>
            <a:off x="9162542" y="4128516"/>
            <a:ext cx="1920239" cy="413770"/>
          </a:xfrm>
          <a:custGeom>
            <a:avLst/>
            <a:gdLst/>
            <a:ahLst/>
            <a:cxnLst/>
            <a:rect l="l" t="t" r="r" b="b"/>
            <a:pathLst>
              <a:path w="1920240" h="632460">
                <a:moveTo>
                  <a:pt x="0" y="0"/>
                </a:moveTo>
                <a:lnTo>
                  <a:pt x="1920239" y="0"/>
                </a:lnTo>
                <a:lnTo>
                  <a:pt x="1920239" y="513334"/>
                </a:lnTo>
                <a:lnTo>
                  <a:pt x="1853266" y="513659"/>
                </a:lnTo>
                <a:lnTo>
                  <a:pt x="1789404" y="514610"/>
                </a:lnTo>
                <a:lnTo>
                  <a:pt x="1728495" y="516144"/>
                </a:lnTo>
                <a:lnTo>
                  <a:pt x="1670386" y="518222"/>
                </a:lnTo>
                <a:lnTo>
                  <a:pt x="1614921" y="520802"/>
                </a:lnTo>
                <a:lnTo>
                  <a:pt x="1561944" y="523843"/>
                </a:lnTo>
                <a:lnTo>
                  <a:pt x="1511299" y="527306"/>
                </a:lnTo>
                <a:lnTo>
                  <a:pt x="1462832" y="531150"/>
                </a:lnTo>
                <a:lnTo>
                  <a:pt x="1416386" y="535333"/>
                </a:lnTo>
                <a:lnTo>
                  <a:pt x="1371807" y="539816"/>
                </a:lnTo>
                <a:lnTo>
                  <a:pt x="1328938" y="544557"/>
                </a:lnTo>
                <a:lnTo>
                  <a:pt x="1287624" y="549516"/>
                </a:lnTo>
                <a:lnTo>
                  <a:pt x="1247710" y="554651"/>
                </a:lnTo>
                <a:lnTo>
                  <a:pt x="1209039" y="559924"/>
                </a:lnTo>
                <a:lnTo>
                  <a:pt x="1134809" y="570715"/>
                </a:lnTo>
                <a:lnTo>
                  <a:pt x="1063689" y="581564"/>
                </a:lnTo>
                <a:lnTo>
                  <a:pt x="1028907" y="586908"/>
                </a:lnTo>
                <a:lnTo>
                  <a:pt x="994435" y="592145"/>
                </a:lnTo>
                <a:lnTo>
                  <a:pt x="925804" y="602132"/>
                </a:lnTo>
                <a:lnTo>
                  <a:pt x="856550" y="611201"/>
                </a:lnTo>
                <a:lnTo>
                  <a:pt x="785430" y="619026"/>
                </a:lnTo>
                <a:lnTo>
                  <a:pt x="711200" y="625282"/>
                </a:lnTo>
                <a:lnTo>
                  <a:pt x="672529" y="627719"/>
                </a:lnTo>
                <a:lnTo>
                  <a:pt x="632615" y="629642"/>
                </a:lnTo>
                <a:lnTo>
                  <a:pt x="591301" y="631010"/>
                </a:lnTo>
                <a:lnTo>
                  <a:pt x="548432" y="631782"/>
                </a:lnTo>
                <a:lnTo>
                  <a:pt x="503853" y="631918"/>
                </a:lnTo>
                <a:lnTo>
                  <a:pt x="457407" y="631377"/>
                </a:lnTo>
                <a:lnTo>
                  <a:pt x="408940" y="630118"/>
                </a:lnTo>
                <a:lnTo>
                  <a:pt x="358295" y="628100"/>
                </a:lnTo>
                <a:lnTo>
                  <a:pt x="305318" y="625283"/>
                </a:lnTo>
                <a:lnTo>
                  <a:pt x="249853" y="621627"/>
                </a:lnTo>
                <a:lnTo>
                  <a:pt x="191744" y="617090"/>
                </a:lnTo>
                <a:lnTo>
                  <a:pt x="130835" y="611631"/>
                </a:lnTo>
                <a:lnTo>
                  <a:pt x="66973" y="605211"/>
                </a:lnTo>
                <a:lnTo>
                  <a:pt x="0" y="59778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 w="12192">
            <a:solidFill>
              <a:srgbClr val="C1975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10"/>
          <p:cNvSpPr txBox="1"/>
          <p:nvPr/>
        </p:nvSpPr>
        <p:spPr>
          <a:xfrm>
            <a:off x="9162542" y="4175760"/>
            <a:ext cx="1920239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99745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solidFill>
                  <a:srgbClr val="FFFFFF"/>
                </a:solidFill>
                <a:latin typeface="Trebuchet MS"/>
                <a:cs typeface="Trebuchet MS"/>
              </a:rPr>
              <a:t>Altimetria</a:t>
            </a:r>
            <a:endParaRPr sz="1600" dirty="0">
              <a:latin typeface="Trebuchet MS"/>
              <a:cs typeface="Trebuchet MS"/>
            </a:endParaRPr>
          </a:p>
        </p:txBody>
      </p:sp>
      <p:sp>
        <p:nvSpPr>
          <p:cNvPr id="83" name="object 11"/>
          <p:cNvSpPr/>
          <p:nvPr/>
        </p:nvSpPr>
        <p:spPr>
          <a:xfrm>
            <a:off x="9171685" y="6233160"/>
            <a:ext cx="1645920" cy="451484"/>
          </a:xfrm>
          <a:custGeom>
            <a:avLst/>
            <a:gdLst/>
            <a:ahLst/>
            <a:cxnLst/>
            <a:rect l="l" t="t" r="r" b="b"/>
            <a:pathLst>
              <a:path w="1645920" h="451485">
                <a:moveTo>
                  <a:pt x="1645920" y="0"/>
                </a:moveTo>
                <a:lnTo>
                  <a:pt x="0" y="0"/>
                </a:lnTo>
                <a:lnTo>
                  <a:pt x="0" y="426974"/>
                </a:lnTo>
                <a:lnTo>
                  <a:pt x="68562" y="433249"/>
                </a:lnTo>
                <a:lnTo>
                  <a:pt x="133324" y="438502"/>
                </a:lnTo>
                <a:lnTo>
                  <a:pt x="194516" y="442782"/>
                </a:lnTo>
                <a:lnTo>
                  <a:pt x="252368" y="446139"/>
                </a:lnTo>
                <a:lnTo>
                  <a:pt x="307110" y="448625"/>
                </a:lnTo>
                <a:lnTo>
                  <a:pt x="358973" y="450288"/>
                </a:lnTo>
                <a:lnTo>
                  <a:pt x="408188" y="451180"/>
                </a:lnTo>
                <a:lnTo>
                  <a:pt x="454984" y="451350"/>
                </a:lnTo>
                <a:lnTo>
                  <a:pt x="499591" y="450849"/>
                </a:lnTo>
                <a:lnTo>
                  <a:pt x="542241" y="449726"/>
                </a:lnTo>
                <a:lnTo>
                  <a:pt x="583164" y="448033"/>
                </a:lnTo>
                <a:lnTo>
                  <a:pt x="622589" y="445819"/>
                </a:lnTo>
                <a:lnTo>
                  <a:pt x="660748" y="443134"/>
                </a:lnTo>
                <a:lnTo>
                  <a:pt x="734185" y="436554"/>
                </a:lnTo>
                <a:lnTo>
                  <a:pt x="805320" y="428694"/>
                </a:lnTo>
                <a:lnTo>
                  <a:pt x="1062755" y="396908"/>
                </a:lnTo>
                <a:lnTo>
                  <a:pt x="1146328" y="388260"/>
                </a:lnTo>
                <a:lnTo>
                  <a:pt x="1190935" y="384260"/>
                </a:lnTo>
                <a:lnTo>
                  <a:pt x="1237731" y="380542"/>
                </a:lnTo>
                <a:lnTo>
                  <a:pt x="1286946" y="377157"/>
                </a:lnTo>
                <a:lnTo>
                  <a:pt x="1338809" y="374156"/>
                </a:lnTo>
                <a:lnTo>
                  <a:pt x="1393551" y="371587"/>
                </a:lnTo>
                <a:lnTo>
                  <a:pt x="1451403" y="369502"/>
                </a:lnTo>
                <a:lnTo>
                  <a:pt x="1512595" y="367950"/>
                </a:lnTo>
                <a:lnTo>
                  <a:pt x="1577357" y="366982"/>
                </a:lnTo>
                <a:lnTo>
                  <a:pt x="1645920" y="366649"/>
                </a:lnTo>
                <a:lnTo>
                  <a:pt x="164592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12"/>
          <p:cNvSpPr/>
          <p:nvPr/>
        </p:nvSpPr>
        <p:spPr>
          <a:xfrm>
            <a:off x="9171685" y="6233160"/>
            <a:ext cx="1645920" cy="451484"/>
          </a:xfrm>
          <a:custGeom>
            <a:avLst/>
            <a:gdLst/>
            <a:ahLst/>
            <a:cxnLst/>
            <a:rect l="l" t="t" r="r" b="b"/>
            <a:pathLst>
              <a:path w="1645920" h="451485">
                <a:moveTo>
                  <a:pt x="0" y="0"/>
                </a:moveTo>
                <a:lnTo>
                  <a:pt x="1645920" y="0"/>
                </a:lnTo>
                <a:lnTo>
                  <a:pt x="1645920" y="366649"/>
                </a:lnTo>
                <a:lnTo>
                  <a:pt x="1577357" y="366982"/>
                </a:lnTo>
                <a:lnTo>
                  <a:pt x="1512595" y="367950"/>
                </a:lnTo>
                <a:lnTo>
                  <a:pt x="1451403" y="369502"/>
                </a:lnTo>
                <a:lnTo>
                  <a:pt x="1393551" y="371587"/>
                </a:lnTo>
                <a:lnTo>
                  <a:pt x="1338809" y="374156"/>
                </a:lnTo>
                <a:lnTo>
                  <a:pt x="1286946" y="377157"/>
                </a:lnTo>
                <a:lnTo>
                  <a:pt x="1237731" y="380542"/>
                </a:lnTo>
                <a:lnTo>
                  <a:pt x="1190935" y="384260"/>
                </a:lnTo>
                <a:lnTo>
                  <a:pt x="1146328" y="388260"/>
                </a:lnTo>
                <a:lnTo>
                  <a:pt x="1103678" y="392493"/>
                </a:lnTo>
                <a:lnTo>
                  <a:pt x="1062755" y="396908"/>
                </a:lnTo>
                <a:lnTo>
                  <a:pt x="1023330" y="401454"/>
                </a:lnTo>
                <a:lnTo>
                  <a:pt x="985171" y="406083"/>
                </a:lnTo>
                <a:lnTo>
                  <a:pt x="911734" y="415384"/>
                </a:lnTo>
                <a:lnTo>
                  <a:pt x="875994" y="419957"/>
                </a:lnTo>
                <a:lnTo>
                  <a:pt x="840599" y="424410"/>
                </a:lnTo>
                <a:lnTo>
                  <a:pt x="769925" y="432759"/>
                </a:lnTo>
                <a:lnTo>
                  <a:pt x="697870" y="440029"/>
                </a:lnTo>
                <a:lnTo>
                  <a:pt x="622589" y="445819"/>
                </a:lnTo>
                <a:lnTo>
                  <a:pt x="583164" y="448033"/>
                </a:lnTo>
                <a:lnTo>
                  <a:pt x="542241" y="449726"/>
                </a:lnTo>
                <a:lnTo>
                  <a:pt x="499591" y="450849"/>
                </a:lnTo>
                <a:lnTo>
                  <a:pt x="454984" y="451350"/>
                </a:lnTo>
                <a:lnTo>
                  <a:pt x="408188" y="451180"/>
                </a:lnTo>
                <a:lnTo>
                  <a:pt x="358973" y="450288"/>
                </a:lnTo>
                <a:lnTo>
                  <a:pt x="307110" y="448625"/>
                </a:lnTo>
                <a:lnTo>
                  <a:pt x="252368" y="446139"/>
                </a:lnTo>
                <a:lnTo>
                  <a:pt x="194516" y="442782"/>
                </a:lnTo>
                <a:lnTo>
                  <a:pt x="133324" y="438502"/>
                </a:lnTo>
                <a:lnTo>
                  <a:pt x="68562" y="433249"/>
                </a:lnTo>
                <a:lnTo>
                  <a:pt x="0" y="42697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144">
            <a:solidFill>
              <a:srgbClr val="A4A4A4"/>
            </a:solidFill>
          </a:ln>
        </p:spPr>
        <p:txBody>
          <a:bodyPr wrap="square" lIns="0" tIns="0" rIns="0" bIns="0" rtlCol="0"/>
          <a:lstStyle/>
          <a:p>
            <a:endParaRPr b="1" dirty="0"/>
          </a:p>
        </p:txBody>
      </p:sp>
      <p:sp>
        <p:nvSpPr>
          <p:cNvPr id="85" name="object 13"/>
          <p:cNvSpPr txBox="1"/>
          <p:nvPr/>
        </p:nvSpPr>
        <p:spPr>
          <a:xfrm>
            <a:off x="9171684" y="6276211"/>
            <a:ext cx="1641604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latin typeface="Trebuchet MS"/>
                <a:cs typeface="Trebuchet MS"/>
              </a:rPr>
              <a:t>Declives</a:t>
            </a:r>
            <a:endParaRPr sz="1600" b="1" dirty="0">
              <a:latin typeface="Trebuchet MS"/>
              <a:cs typeface="Trebuchet MS"/>
            </a:endParaRPr>
          </a:p>
        </p:txBody>
      </p:sp>
      <p:sp>
        <p:nvSpPr>
          <p:cNvPr id="86" name="object 14"/>
          <p:cNvSpPr/>
          <p:nvPr/>
        </p:nvSpPr>
        <p:spPr>
          <a:xfrm>
            <a:off x="9171685" y="5699760"/>
            <a:ext cx="1645920" cy="451484"/>
          </a:xfrm>
          <a:custGeom>
            <a:avLst/>
            <a:gdLst/>
            <a:ahLst/>
            <a:cxnLst/>
            <a:rect l="l" t="t" r="r" b="b"/>
            <a:pathLst>
              <a:path w="1645920" h="451485">
                <a:moveTo>
                  <a:pt x="1645920" y="0"/>
                </a:moveTo>
                <a:lnTo>
                  <a:pt x="0" y="0"/>
                </a:lnTo>
                <a:lnTo>
                  <a:pt x="0" y="426974"/>
                </a:lnTo>
                <a:lnTo>
                  <a:pt x="68562" y="433249"/>
                </a:lnTo>
                <a:lnTo>
                  <a:pt x="133324" y="438502"/>
                </a:lnTo>
                <a:lnTo>
                  <a:pt x="194516" y="442782"/>
                </a:lnTo>
                <a:lnTo>
                  <a:pt x="252368" y="446139"/>
                </a:lnTo>
                <a:lnTo>
                  <a:pt x="307110" y="448625"/>
                </a:lnTo>
                <a:lnTo>
                  <a:pt x="358973" y="450288"/>
                </a:lnTo>
                <a:lnTo>
                  <a:pt x="408188" y="451180"/>
                </a:lnTo>
                <a:lnTo>
                  <a:pt x="454984" y="451350"/>
                </a:lnTo>
                <a:lnTo>
                  <a:pt x="499591" y="450849"/>
                </a:lnTo>
                <a:lnTo>
                  <a:pt x="542241" y="449726"/>
                </a:lnTo>
                <a:lnTo>
                  <a:pt x="583164" y="448033"/>
                </a:lnTo>
                <a:lnTo>
                  <a:pt x="622589" y="445819"/>
                </a:lnTo>
                <a:lnTo>
                  <a:pt x="660748" y="443134"/>
                </a:lnTo>
                <a:lnTo>
                  <a:pt x="734185" y="436554"/>
                </a:lnTo>
                <a:lnTo>
                  <a:pt x="805320" y="428694"/>
                </a:lnTo>
                <a:lnTo>
                  <a:pt x="1062755" y="396908"/>
                </a:lnTo>
                <a:lnTo>
                  <a:pt x="1146328" y="388260"/>
                </a:lnTo>
                <a:lnTo>
                  <a:pt x="1190935" y="384260"/>
                </a:lnTo>
                <a:lnTo>
                  <a:pt x="1237731" y="380542"/>
                </a:lnTo>
                <a:lnTo>
                  <a:pt x="1286946" y="377157"/>
                </a:lnTo>
                <a:lnTo>
                  <a:pt x="1338809" y="374156"/>
                </a:lnTo>
                <a:lnTo>
                  <a:pt x="1393551" y="371587"/>
                </a:lnTo>
                <a:lnTo>
                  <a:pt x="1451403" y="369502"/>
                </a:lnTo>
                <a:lnTo>
                  <a:pt x="1512595" y="367950"/>
                </a:lnTo>
                <a:lnTo>
                  <a:pt x="1577357" y="366982"/>
                </a:lnTo>
                <a:lnTo>
                  <a:pt x="1645920" y="366649"/>
                </a:lnTo>
                <a:lnTo>
                  <a:pt x="164592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15"/>
          <p:cNvSpPr/>
          <p:nvPr/>
        </p:nvSpPr>
        <p:spPr>
          <a:xfrm>
            <a:off x="9171685" y="5699760"/>
            <a:ext cx="1645920" cy="451484"/>
          </a:xfrm>
          <a:custGeom>
            <a:avLst/>
            <a:gdLst/>
            <a:ahLst/>
            <a:cxnLst/>
            <a:rect l="l" t="t" r="r" b="b"/>
            <a:pathLst>
              <a:path w="1645920" h="451485">
                <a:moveTo>
                  <a:pt x="0" y="0"/>
                </a:moveTo>
                <a:lnTo>
                  <a:pt x="1645920" y="0"/>
                </a:lnTo>
                <a:lnTo>
                  <a:pt x="1645920" y="366649"/>
                </a:lnTo>
                <a:lnTo>
                  <a:pt x="1577357" y="366982"/>
                </a:lnTo>
                <a:lnTo>
                  <a:pt x="1512595" y="367950"/>
                </a:lnTo>
                <a:lnTo>
                  <a:pt x="1451403" y="369502"/>
                </a:lnTo>
                <a:lnTo>
                  <a:pt x="1393551" y="371587"/>
                </a:lnTo>
                <a:lnTo>
                  <a:pt x="1338809" y="374156"/>
                </a:lnTo>
                <a:lnTo>
                  <a:pt x="1286946" y="377157"/>
                </a:lnTo>
                <a:lnTo>
                  <a:pt x="1237731" y="380542"/>
                </a:lnTo>
                <a:lnTo>
                  <a:pt x="1190935" y="384260"/>
                </a:lnTo>
                <a:lnTo>
                  <a:pt x="1146328" y="388260"/>
                </a:lnTo>
                <a:lnTo>
                  <a:pt x="1103678" y="392493"/>
                </a:lnTo>
                <a:lnTo>
                  <a:pt x="1062755" y="396908"/>
                </a:lnTo>
                <a:lnTo>
                  <a:pt x="1023330" y="401454"/>
                </a:lnTo>
                <a:lnTo>
                  <a:pt x="985171" y="406083"/>
                </a:lnTo>
                <a:lnTo>
                  <a:pt x="911734" y="415384"/>
                </a:lnTo>
                <a:lnTo>
                  <a:pt x="875994" y="419957"/>
                </a:lnTo>
                <a:lnTo>
                  <a:pt x="840599" y="424410"/>
                </a:lnTo>
                <a:lnTo>
                  <a:pt x="769925" y="432759"/>
                </a:lnTo>
                <a:lnTo>
                  <a:pt x="697870" y="440029"/>
                </a:lnTo>
                <a:lnTo>
                  <a:pt x="622589" y="445819"/>
                </a:lnTo>
                <a:lnTo>
                  <a:pt x="583164" y="448033"/>
                </a:lnTo>
                <a:lnTo>
                  <a:pt x="542241" y="449726"/>
                </a:lnTo>
                <a:lnTo>
                  <a:pt x="499591" y="450849"/>
                </a:lnTo>
                <a:lnTo>
                  <a:pt x="454984" y="451350"/>
                </a:lnTo>
                <a:lnTo>
                  <a:pt x="408188" y="451180"/>
                </a:lnTo>
                <a:lnTo>
                  <a:pt x="358973" y="450288"/>
                </a:lnTo>
                <a:lnTo>
                  <a:pt x="307110" y="448625"/>
                </a:lnTo>
                <a:lnTo>
                  <a:pt x="252368" y="446139"/>
                </a:lnTo>
                <a:lnTo>
                  <a:pt x="194516" y="442782"/>
                </a:lnTo>
                <a:lnTo>
                  <a:pt x="133324" y="438502"/>
                </a:lnTo>
                <a:lnTo>
                  <a:pt x="68562" y="433249"/>
                </a:lnTo>
                <a:lnTo>
                  <a:pt x="0" y="42697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143">
            <a:solidFill>
              <a:srgbClr val="A4A4A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16"/>
          <p:cNvSpPr txBox="1"/>
          <p:nvPr/>
        </p:nvSpPr>
        <p:spPr>
          <a:xfrm>
            <a:off x="9171684" y="5742812"/>
            <a:ext cx="1641603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lang="pt-PT" sz="1600" b="1" spc="-5" dirty="0" smtClean="0">
                <a:latin typeface="Trebuchet MS"/>
                <a:cs typeface="Trebuchet MS"/>
              </a:rPr>
              <a:t>Exposições</a:t>
            </a:r>
            <a:endParaRPr sz="1600" b="1" dirty="0">
              <a:latin typeface="Trebuchet MS"/>
              <a:cs typeface="Trebuchet MS"/>
            </a:endParaRPr>
          </a:p>
        </p:txBody>
      </p:sp>
      <p:sp>
        <p:nvSpPr>
          <p:cNvPr id="89" name="object 17"/>
          <p:cNvSpPr/>
          <p:nvPr/>
        </p:nvSpPr>
        <p:spPr>
          <a:xfrm>
            <a:off x="9171685" y="5166360"/>
            <a:ext cx="1645920" cy="451484"/>
          </a:xfrm>
          <a:custGeom>
            <a:avLst/>
            <a:gdLst/>
            <a:ahLst/>
            <a:cxnLst/>
            <a:rect l="l" t="t" r="r" b="b"/>
            <a:pathLst>
              <a:path w="1645920" h="451485">
                <a:moveTo>
                  <a:pt x="1645920" y="0"/>
                </a:moveTo>
                <a:lnTo>
                  <a:pt x="0" y="0"/>
                </a:lnTo>
                <a:lnTo>
                  <a:pt x="0" y="426974"/>
                </a:lnTo>
                <a:lnTo>
                  <a:pt x="68562" y="433249"/>
                </a:lnTo>
                <a:lnTo>
                  <a:pt x="133324" y="438502"/>
                </a:lnTo>
                <a:lnTo>
                  <a:pt x="194516" y="442782"/>
                </a:lnTo>
                <a:lnTo>
                  <a:pt x="252368" y="446139"/>
                </a:lnTo>
                <a:lnTo>
                  <a:pt x="307110" y="448625"/>
                </a:lnTo>
                <a:lnTo>
                  <a:pt x="358973" y="450288"/>
                </a:lnTo>
                <a:lnTo>
                  <a:pt x="408188" y="451180"/>
                </a:lnTo>
                <a:lnTo>
                  <a:pt x="454984" y="451350"/>
                </a:lnTo>
                <a:lnTo>
                  <a:pt x="499591" y="450849"/>
                </a:lnTo>
                <a:lnTo>
                  <a:pt x="542241" y="449726"/>
                </a:lnTo>
                <a:lnTo>
                  <a:pt x="583164" y="448033"/>
                </a:lnTo>
                <a:lnTo>
                  <a:pt x="622589" y="445819"/>
                </a:lnTo>
                <a:lnTo>
                  <a:pt x="660748" y="443134"/>
                </a:lnTo>
                <a:lnTo>
                  <a:pt x="734185" y="436554"/>
                </a:lnTo>
                <a:lnTo>
                  <a:pt x="805320" y="428694"/>
                </a:lnTo>
                <a:lnTo>
                  <a:pt x="1062755" y="396908"/>
                </a:lnTo>
                <a:lnTo>
                  <a:pt x="1146328" y="388260"/>
                </a:lnTo>
                <a:lnTo>
                  <a:pt x="1190935" y="384260"/>
                </a:lnTo>
                <a:lnTo>
                  <a:pt x="1237731" y="380542"/>
                </a:lnTo>
                <a:lnTo>
                  <a:pt x="1286946" y="377157"/>
                </a:lnTo>
                <a:lnTo>
                  <a:pt x="1338809" y="374156"/>
                </a:lnTo>
                <a:lnTo>
                  <a:pt x="1393551" y="371587"/>
                </a:lnTo>
                <a:lnTo>
                  <a:pt x="1451403" y="369502"/>
                </a:lnTo>
                <a:lnTo>
                  <a:pt x="1512595" y="367950"/>
                </a:lnTo>
                <a:lnTo>
                  <a:pt x="1577357" y="366982"/>
                </a:lnTo>
                <a:lnTo>
                  <a:pt x="1645920" y="366649"/>
                </a:lnTo>
                <a:lnTo>
                  <a:pt x="1645920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18"/>
          <p:cNvSpPr/>
          <p:nvPr/>
        </p:nvSpPr>
        <p:spPr>
          <a:xfrm>
            <a:off x="9171685" y="5166360"/>
            <a:ext cx="1645920" cy="451484"/>
          </a:xfrm>
          <a:custGeom>
            <a:avLst/>
            <a:gdLst/>
            <a:ahLst/>
            <a:cxnLst/>
            <a:rect l="l" t="t" r="r" b="b"/>
            <a:pathLst>
              <a:path w="1645920" h="451485">
                <a:moveTo>
                  <a:pt x="0" y="0"/>
                </a:moveTo>
                <a:lnTo>
                  <a:pt x="1645920" y="0"/>
                </a:lnTo>
                <a:lnTo>
                  <a:pt x="1645920" y="366649"/>
                </a:lnTo>
                <a:lnTo>
                  <a:pt x="1577357" y="366982"/>
                </a:lnTo>
                <a:lnTo>
                  <a:pt x="1512595" y="367950"/>
                </a:lnTo>
                <a:lnTo>
                  <a:pt x="1451403" y="369502"/>
                </a:lnTo>
                <a:lnTo>
                  <a:pt x="1393551" y="371587"/>
                </a:lnTo>
                <a:lnTo>
                  <a:pt x="1338809" y="374156"/>
                </a:lnTo>
                <a:lnTo>
                  <a:pt x="1286946" y="377157"/>
                </a:lnTo>
                <a:lnTo>
                  <a:pt x="1237731" y="380542"/>
                </a:lnTo>
                <a:lnTo>
                  <a:pt x="1190935" y="384260"/>
                </a:lnTo>
                <a:lnTo>
                  <a:pt x="1146328" y="388260"/>
                </a:lnTo>
                <a:lnTo>
                  <a:pt x="1103678" y="392493"/>
                </a:lnTo>
                <a:lnTo>
                  <a:pt x="1062755" y="396908"/>
                </a:lnTo>
                <a:lnTo>
                  <a:pt x="1023330" y="401454"/>
                </a:lnTo>
                <a:lnTo>
                  <a:pt x="985171" y="406083"/>
                </a:lnTo>
                <a:lnTo>
                  <a:pt x="911734" y="415384"/>
                </a:lnTo>
                <a:lnTo>
                  <a:pt x="875994" y="419957"/>
                </a:lnTo>
                <a:lnTo>
                  <a:pt x="840599" y="424410"/>
                </a:lnTo>
                <a:lnTo>
                  <a:pt x="769925" y="432759"/>
                </a:lnTo>
                <a:lnTo>
                  <a:pt x="697870" y="440029"/>
                </a:lnTo>
                <a:lnTo>
                  <a:pt x="622589" y="445819"/>
                </a:lnTo>
                <a:lnTo>
                  <a:pt x="583164" y="448033"/>
                </a:lnTo>
                <a:lnTo>
                  <a:pt x="542241" y="449726"/>
                </a:lnTo>
                <a:lnTo>
                  <a:pt x="499591" y="450849"/>
                </a:lnTo>
                <a:lnTo>
                  <a:pt x="454984" y="451350"/>
                </a:lnTo>
                <a:lnTo>
                  <a:pt x="408188" y="451180"/>
                </a:lnTo>
                <a:lnTo>
                  <a:pt x="358973" y="450288"/>
                </a:lnTo>
                <a:lnTo>
                  <a:pt x="307110" y="448625"/>
                </a:lnTo>
                <a:lnTo>
                  <a:pt x="252368" y="446139"/>
                </a:lnTo>
                <a:lnTo>
                  <a:pt x="194516" y="442782"/>
                </a:lnTo>
                <a:lnTo>
                  <a:pt x="133324" y="438502"/>
                </a:lnTo>
                <a:lnTo>
                  <a:pt x="68562" y="433249"/>
                </a:lnTo>
                <a:lnTo>
                  <a:pt x="0" y="426974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A4A4A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19"/>
          <p:cNvSpPr txBox="1"/>
          <p:nvPr/>
        </p:nvSpPr>
        <p:spPr>
          <a:xfrm>
            <a:off x="9176258" y="5209159"/>
            <a:ext cx="163703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latin typeface="Trebuchet MS"/>
                <a:cs typeface="Trebuchet MS"/>
              </a:rPr>
              <a:t>MDT</a:t>
            </a:r>
            <a:endParaRPr sz="1600" b="1" dirty="0">
              <a:latin typeface="Trebuchet MS"/>
              <a:cs typeface="Trebuchet MS"/>
            </a:endParaRPr>
          </a:p>
        </p:txBody>
      </p:sp>
      <p:sp>
        <p:nvSpPr>
          <p:cNvPr id="92" name="object 20"/>
          <p:cNvSpPr/>
          <p:nvPr/>
        </p:nvSpPr>
        <p:spPr>
          <a:xfrm>
            <a:off x="9086342" y="4632960"/>
            <a:ext cx="1967864" cy="373380"/>
          </a:xfrm>
          <a:custGeom>
            <a:avLst/>
            <a:gdLst/>
            <a:ahLst/>
            <a:cxnLst/>
            <a:rect l="l" t="t" r="r" b="b"/>
            <a:pathLst>
              <a:path w="1967865" h="373379">
                <a:moveTo>
                  <a:pt x="0" y="373380"/>
                </a:moveTo>
                <a:lnTo>
                  <a:pt x="1967483" y="373380"/>
                </a:lnTo>
                <a:lnTo>
                  <a:pt x="1967483" y="0"/>
                </a:lnTo>
                <a:lnTo>
                  <a:pt x="0" y="0"/>
                </a:lnTo>
                <a:lnTo>
                  <a:pt x="0" y="373380"/>
                </a:lnTo>
                <a:close/>
              </a:path>
            </a:pathLst>
          </a:custGeom>
          <a:solidFill>
            <a:srgbClr val="EDEBE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21"/>
          <p:cNvSpPr/>
          <p:nvPr/>
        </p:nvSpPr>
        <p:spPr>
          <a:xfrm>
            <a:off x="9086342" y="4632960"/>
            <a:ext cx="1967864" cy="373380"/>
          </a:xfrm>
          <a:custGeom>
            <a:avLst/>
            <a:gdLst/>
            <a:ahLst/>
            <a:cxnLst/>
            <a:rect l="l" t="t" r="r" b="b"/>
            <a:pathLst>
              <a:path w="1967865" h="373379">
                <a:moveTo>
                  <a:pt x="0" y="373380"/>
                </a:moveTo>
                <a:lnTo>
                  <a:pt x="1967483" y="373380"/>
                </a:lnTo>
                <a:lnTo>
                  <a:pt x="1967483" y="0"/>
                </a:lnTo>
                <a:lnTo>
                  <a:pt x="0" y="0"/>
                </a:lnTo>
                <a:lnTo>
                  <a:pt x="0" y="373380"/>
                </a:lnTo>
                <a:close/>
              </a:path>
            </a:pathLst>
          </a:custGeom>
          <a:ln w="9144">
            <a:solidFill>
              <a:srgbClr val="93895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22"/>
          <p:cNvSpPr txBox="1"/>
          <p:nvPr/>
        </p:nvSpPr>
        <p:spPr>
          <a:xfrm>
            <a:off x="9465310" y="4679696"/>
            <a:ext cx="121094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latin typeface="Trebuchet MS"/>
                <a:cs typeface="Trebuchet MS"/>
              </a:rPr>
              <a:t>Interpolação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95" name="object 23"/>
          <p:cNvSpPr txBox="1"/>
          <p:nvPr/>
        </p:nvSpPr>
        <p:spPr>
          <a:xfrm>
            <a:off x="4735321" y="3276600"/>
            <a:ext cx="5572125" cy="37084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144">
            <a:solidFill>
              <a:srgbClr val="938953"/>
            </a:solidFill>
          </a:ln>
        </p:spPr>
        <p:txBody>
          <a:bodyPr vert="horz" wrap="square" lIns="0" tIns="26034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04"/>
              </a:spcBef>
            </a:pPr>
            <a:r>
              <a:rPr sz="2000" b="1" spc="-5" dirty="0">
                <a:latin typeface="Trebuchet MS"/>
                <a:cs typeface="Trebuchet MS"/>
              </a:rPr>
              <a:t>Informação Geográfica </a:t>
            </a:r>
            <a:r>
              <a:rPr sz="2000" b="1" dirty="0">
                <a:latin typeface="Trebuchet MS"/>
                <a:cs typeface="Trebuchet MS"/>
              </a:rPr>
              <a:t>de</a:t>
            </a:r>
            <a:r>
              <a:rPr sz="2000" b="1" spc="-65" dirty="0">
                <a:latin typeface="Trebuchet MS"/>
                <a:cs typeface="Trebuchet MS"/>
              </a:rPr>
              <a:t> </a:t>
            </a:r>
            <a:r>
              <a:rPr sz="2000" b="1" spc="-5" dirty="0">
                <a:latin typeface="Trebuchet MS"/>
                <a:cs typeface="Trebuchet MS"/>
              </a:rPr>
              <a:t>Base</a:t>
            </a:r>
            <a:endParaRPr sz="2000">
              <a:latin typeface="Trebuchet MS"/>
              <a:cs typeface="Trebuchet MS"/>
            </a:endParaRPr>
          </a:p>
        </p:txBody>
      </p:sp>
      <p:sp>
        <p:nvSpPr>
          <p:cNvPr id="97" name="object 25"/>
          <p:cNvSpPr/>
          <p:nvPr/>
        </p:nvSpPr>
        <p:spPr>
          <a:xfrm>
            <a:off x="4535677" y="4181856"/>
            <a:ext cx="778763" cy="50596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27"/>
          <p:cNvSpPr/>
          <p:nvPr/>
        </p:nvSpPr>
        <p:spPr>
          <a:xfrm>
            <a:off x="4031233" y="4122421"/>
            <a:ext cx="1789430" cy="419865"/>
          </a:xfrm>
          <a:custGeom>
            <a:avLst/>
            <a:gdLst/>
            <a:ahLst/>
            <a:cxnLst/>
            <a:rect l="l" t="t" r="r" b="b"/>
            <a:pathLst>
              <a:path w="1789429" h="632460">
                <a:moveTo>
                  <a:pt x="0" y="0"/>
                </a:moveTo>
                <a:lnTo>
                  <a:pt x="1789175" y="0"/>
                </a:lnTo>
                <a:lnTo>
                  <a:pt x="1789175" y="513333"/>
                </a:lnTo>
                <a:lnTo>
                  <a:pt x="1722095" y="513711"/>
                </a:lnTo>
                <a:lnTo>
                  <a:pt x="1658363" y="514809"/>
                </a:lnTo>
                <a:lnTo>
                  <a:pt x="1597798" y="516577"/>
                </a:lnTo>
                <a:lnTo>
                  <a:pt x="1540219" y="518964"/>
                </a:lnTo>
                <a:lnTo>
                  <a:pt x="1485445" y="521919"/>
                </a:lnTo>
                <a:lnTo>
                  <a:pt x="1433295" y="525392"/>
                </a:lnTo>
                <a:lnTo>
                  <a:pt x="1383588" y="529331"/>
                </a:lnTo>
                <a:lnTo>
                  <a:pt x="1336143" y="533687"/>
                </a:lnTo>
                <a:lnTo>
                  <a:pt x="1290780" y="538407"/>
                </a:lnTo>
                <a:lnTo>
                  <a:pt x="1247316" y="543442"/>
                </a:lnTo>
                <a:lnTo>
                  <a:pt x="1205572" y="548740"/>
                </a:lnTo>
                <a:lnTo>
                  <a:pt x="1165366" y="554251"/>
                </a:lnTo>
                <a:lnTo>
                  <a:pt x="1126518" y="559924"/>
                </a:lnTo>
                <a:lnTo>
                  <a:pt x="1088845" y="565707"/>
                </a:lnTo>
                <a:lnTo>
                  <a:pt x="1016306" y="577405"/>
                </a:lnTo>
                <a:lnTo>
                  <a:pt x="981077" y="583217"/>
                </a:lnTo>
                <a:lnTo>
                  <a:pt x="946300" y="588937"/>
                </a:lnTo>
                <a:lnTo>
                  <a:pt x="877380" y="599897"/>
                </a:lnTo>
                <a:lnTo>
                  <a:pt x="808098" y="609879"/>
                </a:lnTo>
                <a:lnTo>
                  <a:pt x="737006" y="618476"/>
                </a:lnTo>
                <a:lnTo>
                  <a:pt x="662657" y="625282"/>
                </a:lnTo>
                <a:lnTo>
                  <a:pt x="623809" y="627886"/>
                </a:lnTo>
                <a:lnTo>
                  <a:pt x="583603" y="629890"/>
                </a:lnTo>
                <a:lnTo>
                  <a:pt x="541859" y="631243"/>
                </a:lnTo>
                <a:lnTo>
                  <a:pt x="498395" y="631894"/>
                </a:lnTo>
                <a:lnTo>
                  <a:pt x="453032" y="631792"/>
                </a:lnTo>
                <a:lnTo>
                  <a:pt x="405587" y="630887"/>
                </a:lnTo>
                <a:lnTo>
                  <a:pt x="355880" y="629128"/>
                </a:lnTo>
                <a:lnTo>
                  <a:pt x="303730" y="626464"/>
                </a:lnTo>
                <a:lnTo>
                  <a:pt x="248956" y="622844"/>
                </a:lnTo>
                <a:lnTo>
                  <a:pt x="191377" y="618217"/>
                </a:lnTo>
                <a:lnTo>
                  <a:pt x="130812" y="612533"/>
                </a:lnTo>
                <a:lnTo>
                  <a:pt x="67080" y="605740"/>
                </a:lnTo>
                <a:lnTo>
                  <a:pt x="0" y="59778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 w="12191">
            <a:solidFill>
              <a:srgbClr val="C1975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28"/>
          <p:cNvSpPr txBox="1"/>
          <p:nvPr/>
        </p:nvSpPr>
        <p:spPr>
          <a:xfrm>
            <a:off x="4031233" y="4175760"/>
            <a:ext cx="178943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solidFill>
                  <a:srgbClr val="FFFFFF"/>
                </a:solidFill>
                <a:latin typeface="Trebuchet MS"/>
                <a:cs typeface="Trebuchet MS"/>
              </a:rPr>
              <a:t>Solos</a:t>
            </a:r>
            <a:endParaRPr sz="1600" dirty="0">
              <a:latin typeface="Trebuchet MS"/>
              <a:cs typeface="Trebuchet MS"/>
            </a:endParaRPr>
          </a:p>
        </p:txBody>
      </p:sp>
      <p:sp>
        <p:nvSpPr>
          <p:cNvPr id="101" name="object 29"/>
          <p:cNvSpPr/>
          <p:nvPr/>
        </p:nvSpPr>
        <p:spPr>
          <a:xfrm>
            <a:off x="7514844" y="3640582"/>
            <a:ext cx="2660650" cy="487045"/>
          </a:xfrm>
          <a:custGeom>
            <a:avLst/>
            <a:gdLst/>
            <a:ahLst/>
            <a:cxnLst/>
            <a:rect l="l" t="t" r="r" b="b"/>
            <a:pathLst>
              <a:path w="2660650" h="487044">
                <a:moveTo>
                  <a:pt x="2604545" y="480216"/>
                </a:moveTo>
                <a:lnTo>
                  <a:pt x="2608453" y="486917"/>
                </a:lnTo>
                <a:lnTo>
                  <a:pt x="2612155" y="480567"/>
                </a:lnTo>
                <a:lnTo>
                  <a:pt x="2604896" y="480567"/>
                </a:lnTo>
                <a:lnTo>
                  <a:pt x="2604545" y="480216"/>
                </a:lnTo>
                <a:close/>
              </a:path>
              <a:path w="2660650" h="487044">
                <a:moveTo>
                  <a:pt x="2602103" y="450795"/>
                </a:moveTo>
                <a:lnTo>
                  <a:pt x="2602103" y="476027"/>
                </a:lnTo>
                <a:lnTo>
                  <a:pt x="2604545" y="480216"/>
                </a:lnTo>
                <a:lnTo>
                  <a:pt x="2604896" y="480567"/>
                </a:lnTo>
                <a:lnTo>
                  <a:pt x="2611882" y="480567"/>
                </a:lnTo>
                <a:lnTo>
                  <a:pt x="2612500" y="479976"/>
                </a:lnTo>
                <a:lnTo>
                  <a:pt x="2614803" y="476027"/>
                </a:lnTo>
                <a:lnTo>
                  <a:pt x="2614803" y="471042"/>
                </a:lnTo>
                <a:lnTo>
                  <a:pt x="2602991" y="471042"/>
                </a:lnTo>
                <a:lnTo>
                  <a:pt x="2608452" y="461681"/>
                </a:lnTo>
                <a:lnTo>
                  <a:pt x="2602103" y="450795"/>
                </a:lnTo>
                <a:close/>
              </a:path>
              <a:path w="2660650" h="487044">
                <a:moveTo>
                  <a:pt x="2612500" y="479976"/>
                </a:moveTo>
                <a:lnTo>
                  <a:pt x="2611882" y="480567"/>
                </a:lnTo>
                <a:lnTo>
                  <a:pt x="2612155" y="480567"/>
                </a:lnTo>
                <a:lnTo>
                  <a:pt x="2612500" y="479976"/>
                </a:lnTo>
                <a:close/>
              </a:path>
              <a:path w="2660650" h="487044">
                <a:moveTo>
                  <a:pt x="2602103" y="476027"/>
                </a:moveTo>
                <a:lnTo>
                  <a:pt x="2602103" y="477774"/>
                </a:lnTo>
                <a:lnTo>
                  <a:pt x="2604545" y="480216"/>
                </a:lnTo>
                <a:lnTo>
                  <a:pt x="2602103" y="476027"/>
                </a:lnTo>
                <a:close/>
              </a:path>
              <a:path w="2660650" h="487044">
                <a:moveTo>
                  <a:pt x="2614803" y="476027"/>
                </a:moveTo>
                <a:lnTo>
                  <a:pt x="2612500" y="479976"/>
                </a:lnTo>
                <a:lnTo>
                  <a:pt x="2614803" y="477774"/>
                </a:lnTo>
                <a:lnTo>
                  <a:pt x="2614803" y="476027"/>
                </a:lnTo>
                <a:close/>
              </a:path>
              <a:path w="2660650" h="487044">
                <a:moveTo>
                  <a:pt x="2653030" y="390778"/>
                </a:moveTo>
                <a:lnTo>
                  <a:pt x="2649219" y="391794"/>
                </a:lnTo>
                <a:lnTo>
                  <a:pt x="2614803" y="450795"/>
                </a:lnTo>
                <a:lnTo>
                  <a:pt x="2614803" y="476027"/>
                </a:lnTo>
                <a:lnTo>
                  <a:pt x="2660141" y="398271"/>
                </a:lnTo>
                <a:lnTo>
                  <a:pt x="2659126" y="394335"/>
                </a:lnTo>
                <a:lnTo>
                  <a:pt x="2653030" y="390778"/>
                </a:lnTo>
                <a:close/>
              </a:path>
              <a:path w="2660650" h="487044">
                <a:moveTo>
                  <a:pt x="2563749" y="390778"/>
                </a:moveTo>
                <a:lnTo>
                  <a:pt x="2560828" y="392556"/>
                </a:lnTo>
                <a:lnTo>
                  <a:pt x="2557780" y="394335"/>
                </a:lnTo>
                <a:lnTo>
                  <a:pt x="2556764" y="398271"/>
                </a:lnTo>
                <a:lnTo>
                  <a:pt x="2602103" y="476027"/>
                </a:lnTo>
                <a:lnTo>
                  <a:pt x="2602103" y="450795"/>
                </a:lnTo>
                <a:lnTo>
                  <a:pt x="2567686" y="391794"/>
                </a:lnTo>
                <a:lnTo>
                  <a:pt x="2563749" y="390778"/>
                </a:lnTo>
                <a:close/>
              </a:path>
              <a:path w="2660650" h="487044">
                <a:moveTo>
                  <a:pt x="2608453" y="461681"/>
                </a:moveTo>
                <a:lnTo>
                  <a:pt x="2602991" y="471042"/>
                </a:lnTo>
                <a:lnTo>
                  <a:pt x="2613914" y="471042"/>
                </a:lnTo>
                <a:lnTo>
                  <a:pt x="2608453" y="461681"/>
                </a:lnTo>
                <a:close/>
              </a:path>
              <a:path w="2660650" h="487044">
                <a:moveTo>
                  <a:pt x="2614803" y="450795"/>
                </a:moveTo>
                <a:lnTo>
                  <a:pt x="2608453" y="461681"/>
                </a:lnTo>
                <a:lnTo>
                  <a:pt x="2613914" y="471042"/>
                </a:lnTo>
                <a:lnTo>
                  <a:pt x="2614803" y="471042"/>
                </a:lnTo>
                <a:lnTo>
                  <a:pt x="2614803" y="450795"/>
                </a:lnTo>
                <a:close/>
              </a:path>
              <a:path w="2660650" h="487044">
                <a:moveTo>
                  <a:pt x="2602103" y="246633"/>
                </a:moveTo>
                <a:lnTo>
                  <a:pt x="2602103" y="450795"/>
                </a:lnTo>
                <a:lnTo>
                  <a:pt x="2608453" y="461681"/>
                </a:lnTo>
                <a:lnTo>
                  <a:pt x="2614802" y="450795"/>
                </a:lnTo>
                <a:lnTo>
                  <a:pt x="2614803" y="252983"/>
                </a:lnTo>
                <a:lnTo>
                  <a:pt x="2608453" y="252983"/>
                </a:lnTo>
                <a:lnTo>
                  <a:pt x="2602103" y="246633"/>
                </a:lnTo>
                <a:close/>
              </a:path>
              <a:path w="2660650" h="487044">
                <a:moveTo>
                  <a:pt x="9906" y="0"/>
                </a:moveTo>
                <a:lnTo>
                  <a:pt x="2794" y="0"/>
                </a:lnTo>
                <a:lnTo>
                  <a:pt x="0" y="2793"/>
                </a:lnTo>
                <a:lnTo>
                  <a:pt x="0" y="250062"/>
                </a:lnTo>
                <a:lnTo>
                  <a:pt x="2794" y="252983"/>
                </a:lnTo>
                <a:lnTo>
                  <a:pt x="2602103" y="252983"/>
                </a:lnTo>
                <a:lnTo>
                  <a:pt x="2602103" y="246633"/>
                </a:lnTo>
                <a:lnTo>
                  <a:pt x="12700" y="246633"/>
                </a:lnTo>
                <a:lnTo>
                  <a:pt x="6350" y="240283"/>
                </a:lnTo>
                <a:lnTo>
                  <a:pt x="12700" y="240283"/>
                </a:lnTo>
                <a:lnTo>
                  <a:pt x="12700" y="2793"/>
                </a:lnTo>
                <a:lnTo>
                  <a:pt x="9906" y="0"/>
                </a:lnTo>
                <a:close/>
              </a:path>
              <a:path w="2660650" h="487044">
                <a:moveTo>
                  <a:pt x="2611882" y="240283"/>
                </a:moveTo>
                <a:lnTo>
                  <a:pt x="12700" y="240283"/>
                </a:lnTo>
                <a:lnTo>
                  <a:pt x="12700" y="246633"/>
                </a:lnTo>
                <a:lnTo>
                  <a:pt x="2602103" y="246633"/>
                </a:lnTo>
                <a:lnTo>
                  <a:pt x="2608453" y="252983"/>
                </a:lnTo>
                <a:lnTo>
                  <a:pt x="2614803" y="252983"/>
                </a:lnTo>
                <a:lnTo>
                  <a:pt x="2614803" y="243077"/>
                </a:lnTo>
                <a:lnTo>
                  <a:pt x="2611882" y="240283"/>
                </a:lnTo>
                <a:close/>
              </a:path>
              <a:path w="2660650" h="487044">
                <a:moveTo>
                  <a:pt x="12700" y="240283"/>
                </a:moveTo>
                <a:lnTo>
                  <a:pt x="6350" y="240283"/>
                </a:lnTo>
                <a:lnTo>
                  <a:pt x="12700" y="246633"/>
                </a:lnTo>
                <a:lnTo>
                  <a:pt x="12700" y="24028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30"/>
          <p:cNvSpPr/>
          <p:nvPr/>
        </p:nvSpPr>
        <p:spPr>
          <a:xfrm>
            <a:off x="4874133" y="3640582"/>
            <a:ext cx="2653665" cy="481330"/>
          </a:xfrm>
          <a:custGeom>
            <a:avLst/>
            <a:gdLst/>
            <a:ahLst/>
            <a:cxnLst/>
            <a:rect l="l" t="t" r="r" b="b"/>
            <a:pathLst>
              <a:path w="2653665" h="481330">
                <a:moveTo>
                  <a:pt x="55317" y="474725"/>
                </a:moveTo>
                <a:lnTo>
                  <a:pt x="48060" y="474725"/>
                </a:lnTo>
                <a:lnTo>
                  <a:pt x="51688" y="480949"/>
                </a:lnTo>
                <a:lnTo>
                  <a:pt x="55317" y="474725"/>
                </a:lnTo>
                <a:close/>
              </a:path>
              <a:path w="2653665" h="481330">
                <a:moveTo>
                  <a:pt x="47947" y="474531"/>
                </a:moveTo>
                <a:lnTo>
                  <a:pt x="48060" y="474725"/>
                </a:lnTo>
                <a:lnTo>
                  <a:pt x="47947" y="474531"/>
                </a:lnTo>
                <a:close/>
              </a:path>
              <a:path w="2653665" h="481330">
                <a:moveTo>
                  <a:pt x="45338" y="444953"/>
                </a:moveTo>
                <a:lnTo>
                  <a:pt x="45338" y="470058"/>
                </a:lnTo>
                <a:lnTo>
                  <a:pt x="47947" y="474531"/>
                </a:lnTo>
                <a:lnTo>
                  <a:pt x="48132" y="474725"/>
                </a:lnTo>
                <a:lnTo>
                  <a:pt x="55244" y="474725"/>
                </a:lnTo>
                <a:lnTo>
                  <a:pt x="55430" y="474531"/>
                </a:lnTo>
                <a:lnTo>
                  <a:pt x="58038" y="470058"/>
                </a:lnTo>
                <a:lnTo>
                  <a:pt x="58038" y="465200"/>
                </a:lnTo>
                <a:lnTo>
                  <a:pt x="46227" y="465200"/>
                </a:lnTo>
                <a:lnTo>
                  <a:pt x="51688" y="455839"/>
                </a:lnTo>
                <a:lnTo>
                  <a:pt x="45338" y="444953"/>
                </a:lnTo>
                <a:close/>
              </a:path>
              <a:path w="2653665" h="481330">
                <a:moveTo>
                  <a:pt x="55430" y="474531"/>
                </a:moveTo>
                <a:lnTo>
                  <a:pt x="55244" y="474725"/>
                </a:lnTo>
                <a:lnTo>
                  <a:pt x="55430" y="474531"/>
                </a:lnTo>
                <a:close/>
              </a:path>
              <a:path w="2653665" h="481330">
                <a:moveTo>
                  <a:pt x="58038" y="470058"/>
                </a:moveTo>
                <a:lnTo>
                  <a:pt x="55430" y="474531"/>
                </a:lnTo>
                <a:lnTo>
                  <a:pt x="58038" y="471804"/>
                </a:lnTo>
                <a:lnTo>
                  <a:pt x="58038" y="470058"/>
                </a:lnTo>
                <a:close/>
              </a:path>
              <a:path w="2653665" h="481330">
                <a:moveTo>
                  <a:pt x="45338" y="470058"/>
                </a:moveTo>
                <a:lnTo>
                  <a:pt x="45338" y="471804"/>
                </a:lnTo>
                <a:lnTo>
                  <a:pt x="47947" y="474531"/>
                </a:lnTo>
                <a:lnTo>
                  <a:pt x="45338" y="470058"/>
                </a:lnTo>
                <a:close/>
              </a:path>
              <a:path w="2653665" h="481330">
                <a:moveTo>
                  <a:pt x="7112" y="384937"/>
                </a:moveTo>
                <a:lnTo>
                  <a:pt x="1015" y="388492"/>
                </a:lnTo>
                <a:lnTo>
                  <a:pt x="0" y="392302"/>
                </a:lnTo>
                <a:lnTo>
                  <a:pt x="45338" y="470058"/>
                </a:lnTo>
                <a:lnTo>
                  <a:pt x="45338" y="444953"/>
                </a:lnTo>
                <a:lnTo>
                  <a:pt x="10921" y="385952"/>
                </a:lnTo>
                <a:lnTo>
                  <a:pt x="7112" y="384937"/>
                </a:lnTo>
                <a:close/>
              </a:path>
              <a:path w="2653665" h="481330">
                <a:moveTo>
                  <a:pt x="96265" y="384937"/>
                </a:moveTo>
                <a:lnTo>
                  <a:pt x="92456" y="385952"/>
                </a:lnTo>
                <a:lnTo>
                  <a:pt x="58038" y="444953"/>
                </a:lnTo>
                <a:lnTo>
                  <a:pt x="58038" y="470058"/>
                </a:lnTo>
                <a:lnTo>
                  <a:pt x="103377" y="392302"/>
                </a:lnTo>
                <a:lnTo>
                  <a:pt x="102362" y="388492"/>
                </a:lnTo>
                <a:lnTo>
                  <a:pt x="96265" y="384937"/>
                </a:lnTo>
                <a:close/>
              </a:path>
              <a:path w="2653665" h="481330">
                <a:moveTo>
                  <a:pt x="51688" y="455839"/>
                </a:moveTo>
                <a:lnTo>
                  <a:pt x="46227" y="465200"/>
                </a:lnTo>
                <a:lnTo>
                  <a:pt x="57150" y="465200"/>
                </a:lnTo>
                <a:lnTo>
                  <a:pt x="51688" y="455839"/>
                </a:lnTo>
                <a:close/>
              </a:path>
              <a:path w="2653665" h="481330">
                <a:moveTo>
                  <a:pt x="58038" y="444953"/>
                </a:moveTo>
                <a:lnTo>
                  <a:pt x="51688" y="455839"/>
                </a:lnTo>
                <a:lnTo>
                  <a:pt x="57150" y="465200"/>
                </a:lnTo>
                <a:lnTo>
                  <a:pt x="58038" y="465200"/>
                </a:lnTo>
                <a:lnTo>
                  <a:pt x="58038" y="444953"/>
                </a:lnTo>
                <a:close/>
              </a:path>
              <a:path w="2653665" h="481330">
                <a:moveTo>
                  <a:pt x="2640457" y="237236"/>
                </a:moveTo>
                <a:lnTo>
                  <a:pt x="48132" y="237236"/>
                </a:lnTo>
                <a:lnTo>
                  <a:pt x="45338" y="240156"/>
                </a:lnTo>
                <a:lnTo>
                  <a:pt x="45338" y="444953"/>
                </a:lnTo>
                <a:lnTo>
                  <a:pt x="51688" y="455839"/>
                </a:lnTo>
                <a:lnTo>
                  <a:pt x="58038" y="444953"/>
                </a:lnTo>
                <a:lnTo>
                  <a:pt x="58038" y="249936"/>
                </a:lnTo>
                <a:lnTo>
                  <a:pt x="51688" y="249936"/>
                </a:lnTo>
                <a:lnTo>
                  <a:pt x="58038" y="243586"/>
                </a:lnTo>
                <a:lnTo>
                  <a:pt x="2640457" y="243586"/>
                </a:lnTo>
                <a:lnTo>
                  <a:pt x="2640457" y="237236"/>
                </a:lnTo>
                <a:close/>
              </a:path>
              <a:path w="2653665" h="481330">
                <a:moveTo>
                  <a:pt x="58038" y="243586"/>
                </a:moveTo>
                <a:lnTo>
                  <a:pt x="51688" y="249936"/>
                </a:lnTo>
                <a:lnTo>
                  <a:pt x="58038" y="249936"/>
                </a:lnTo>
                <a:lnTo>
                  <a:pt x="58038" y="243586"/>
                </a:lnTo>
                <a:close/>
              </a:path>
              <a:path w="2653665" h="481330">
                <a:moveTo>
                  <a:pt x="2653157" y="237236"/>
                </a:moveTo>
                <a:lnTo>
                  <a:pt x="2646807" y="237236"/>
                </a:lnTo>
                <a:lnTo>
                  <a:pt x="2640457" y="243586"/>
                </a:lnTo>
                <a:lnTo>
                  <a:pt x="58038" y="243586"/>
                </a:lnTo>
                <a:lnTo>
                  <a:pt x="58038" y="249936"/>
                </a:lnTo>
                <a:lnTo>
                  <a:pt x="2650362" y="249936"/>
                </a:lnTo>
                <a:lnTo>
                  <a:pt x="2653157" y="247141"/>
                </a:lnTo>
                <a:lnTo>
                  <a:pt x="2653157" y="237236"/>
                </a:lnTo>
                <a:close/>
              </a:path>
              <a:path w="2653665" h="481330">
                <a:moveTo>
                  <a:pt x="2650362" y="0"/>
                </a:moveTo>
                <a:lnTo>
                  <a:pt x="2643378" y="0"/>
                </a:lnTo>
                <a:lnTo>
                  <a:pt x="2640457" y="2793"/>
                </a:lnTo>
                <a:lnTo>
                  <a:pt x="2640457" y="243586"/>
                </a:lnTo>
                <a:lnTo>
                  <a:pt x="2646807" y="237236"/>
                </a:lnTo>
                <a:lnTo>
                  <a:pt x="2653157" y="237236"/>
                </a:lnTo>
                <a:lnTo>
                  <a:pt x="2653157" y="2793"/>
                </a:lnTo>
                <a:lnTo>
                  <a:pt x="265036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31"/>
          <p:cNvSpPr/>
          <p:nvPr/>
        </p:nvSpPr>
        <p:spPr>
          <a:xfrm>
            <a:off x="10817606" y="4812537"/>
            <a:ext cx="471805" cy="633095"/>
          </a:xfrm>
          <a:custGeom>
            <a:avLst/>
            <a:gdLst/>
            <a:ahLst/>
            <a:cxnLst/>
            <a:rect l="l" t="t" r="r" b="b"/>
            <a:pathLst>
              <a:path w="471804" h="633095">
                <a:moveTo>
                  <a:pt x="88646" y="529336"/>
                </a:moveTo>
                <a:lnTo>
                  <a:pt x="6397" y="577294"/>
                </a:lnTo>
                <a:lnTo>
                  <a:pt x="6223" y="577469"/>
                </a:lnTo>
                <a:lnTo>
                  <a:pt x="6223" y="584581"/>
                </a:lnTo>
                <a:lnTo>
                  <a:pt x="6397" y="584755"/>
                </a:lnTo>
                <a:lnTo>
                  <a:pt x="88646" y="632714"/>
                </a:lnTo>
                <a:lnTo>
                  <a:pt x="92455" y="631698"/>
                </a:lnTo>
                <a:lnTo>
                  <a:pt x="96012" y="625602"/>
                </a:lnTo>
                <a:lnTo>
                  <a:pt x="94996" y="621792"/>
                </a:lnTo>
                <a:lnTo>
                  <a:pt x="34471" y="586486"/>
                </a:lnTo>
                <a:lnTo>
                  <a:pt x="15748" y="586486"/>
                </a:lnTo>
                <a:lnTo>
                  <a:pt x="15748" y="575564"/>
                </a:lnTo>
                <a:lnTo>
                  <a:pt x="34471" y="575564"/>
                </a:lnTo>
                <a:lnTo>
                  <a:pt x="94996" y="540258"/>
                </a:lnTo>
                <a:lnTo>
                  <a:pt x="96012" y="536448"/>
                </a:lnTo>
                <a:lnTo>
                  <a:pt x="92455" y="530352"/>
                </a:lnTo>
                <a:lnTo>
                  <a:pt x="88646" y="529336"/>
                </a:lnTo>
                <a:close/>
              </a:path>
              <a:path w="471804" h="633095">
                <a:moveTo>
                  <a:pt x="6397" y="584755"/>
                </a:moveTo>
                <a:lnTo>
                  <a:pt x="9017" y="587375"/>
                </a:lnTo>
                <a:lnTo>
                  <a:pt x="10890" y="587375"/>
                </a:lnTo>
                <a:lnTo>
                  <a:pt x="6397" y="584755"/>
                </a:lnTo>
                <a:close/>
              </a:path>
              <a:path w="471804" h="633095">
                <a:moveTo>
                  <a:pt x="458597" y="574675"/>
                </a:moveTo>
                <a:lnTo>
                  <a:pt x="35995" y="574675"/>
                </a:lnTo>
                <a:lnTo>
                  <a:pt x="25109" y="581025"/>
                </a:lnTo>
                <a:lnTo>
                  <a:pt x="35995" y="587375"/>
                </a:lnTo>
                <a:lnTo>
                  <a:pt x="468502" y="587375"/>
                </a:lnTo>
                <a:lnTo>
                  <a:pt x="471297" y="584581"/>
                </a:lnTo>
                <a:lnTo>
                  <a:pt x="471297" y="581025"/>
                </a:lnTo>
                <a:lnTo>
                  <a:pt x="458597" y="581025"/>
                </a:lnTo>
                <a:lnTo>
                  <a:pt x="458597" y="574675"/>
                </a:lnTo>
                <a:close/>
              </a:path>
              <a:path w="471804" h="633095">
                <a:moveTo>
                  <a:pt x="15748" y="575564"/>
                </a:moveTo>
                <a:lnTo>
                  <a:pt x="15748" y="586486"/>
                </a:lnTo>
                <a:lnTo>
                  <a:pt x="25109" y="581025"/>
                </a:lnTo>
                <a:lnTo>
                  <a:pt x="15748" y="575564"/>
                </a:lnTo>
                <a:close/>
              </a:path>
              <a:path w="471804" h="633095">
                <a:moveTo>
                  <a:pt x="25109" y="581025"/>
                </a:moveTo>
                <a:lnTo>
                  <a:pt x="15748" y="586486"/>
                </a:lnTo>
                <a:lnTo>
                  <a:pt x="34471" y="586486"/>
                </a:lnTo>
                <a:lnTo>
                  <a:pt x="25109" y="581025"/>
                </a:lnTo>
                <a:close/>
              </a:path>
              <a:path w="471804" h="633095">
                <a:moveTo>
                  <a:pt x="6397" y="577294"/>
                </a:moveTo>
                <a:lnTo>
                  <a:pt x="0" y="581025"/>
                </a:lnTo>
                <a:lnTo>
                  <a:pt x="6397" y="584755"/>
                </a:lnTo>
                <a:lnTo>
                  <a:pt x="6223" y="584581"/>
                </a:lnTo>
                <a:lnTo>
                  <a:pt x="6223" y="577469"/>
                </a:lnTo>
                <a:lnTo>
                  <a:pt x="6397" y="577294"/>
                </a:lnTo>
                <a:close/>
              </a:path>
              <a:path w="471804" h="633095">
                <a:moveTo>
                  <a:pt x="34471" y="575564"/>
                </a:moveTo>
                <a:lnTo>
                  <a:pt x="15748" y="575564"/>
                </a:lnTo>
                <a:lnTo>
                  <a:pt x="25109" y="581025"/>
                </a:lnTo>
                <a:lnTo>
                  <a:pt x="34471" y="575564"/>
                </a:lnTo>
                <a:close/>
              </a:path>
              <a:path w="471804" h="633095">
                <a:moveTo>
                  <a:pt x="458597" y="6350"/>
                </a:moveTo>
                <a:lnTo>
                  <a:pt x="458597" y="581025"/>
                </a:lnTo>
                <a:lnTo>
                  <a:pt x="464947" y="574675"/>
                </a:lnTo>
                <a:lnTo>
                  <a:pt x="471297" y="574675"/>
                </a:lnTo>
                <a:lnTo>
                  <a:pt x="471297" y="12700"/>
                </a:lnTo>
                <a:lnTo>
                  <a:pt x="464947" y="12700"/>
                </a:lnTo>
                <a:lnTo>
                  <a:pt x="458597" y="6350"/>
                </a:lnTo>
                <a:close/>
              </a:path>
              <a:path w="471804" h="633095">
                <a:moveTo>
                  <a:pt x="471297" y="574675"/>
                </a:moveTo>
                <a:lnTo>
                  <a:pt x="464947" y="574675"/>
                </a:lnTo>
                <a:lnTo>
                  <a:pt x="458597" y="581025"/>
                </a:lnTo>
                <a:lnTo>
                  <a:pt x="471297" y="581025"/>
                </a:lnTo>
                <a:lnTo>
                  <a:pt x="471297" y="574675"/>
                </a:lnTo>
                <a:close/>
              </a:path>
              <a:path w="471804" h="633095">
                <a:moveTo>
                  <a:pt x="10890" y="574675"/>
                </a:moveTo>
                <a:lnTo>
                  <a:pt x="9017" y="574675"/>
                </a:lnTo>
                <a:lnTo>
                  <a:pt x="6397" y="577294"/>
                </a:lnTo>
                <a:lnTo>
                  <a:pt x="10890" y="574675"/>
                </a:lnTo>
                <a:close/>
              </a:path>
              <a:path w="471804" h="633095">
                <a:moveTo>
                  <a:pt x="468502" y="0"/>
                </a:moveTo>
                <a:lnTo>
                  <a:pt x="232791" y="0"/>
                </a:lnTo>
                <a:lnTo>
                  <a:pt x="229997" y="2794"/>
                </a:lnTo>
                <a:lnTo>
                  <a:pt x="229997" y="9906"/>
                </a:lnTo>
                <a:lnTo>
                  <a:pt x="232791" y="12700"/>
                </a:lnTo>
                <a:lnTo>
                  <a:pt x="458597" y="12700"/>
                </a:lnTo>
                <a:lnTo>
                  <a:pt x="458597" y="6350"/>
                </a:lnTo>
                <a:lnTo>
                  <a:pt x="471297" y="6350"/>
                </a:lnTo>
                <a:lnTo>
                  <a:pt x="471297" y="2794"/>
                </a:lnTo>
                <a:lnTo>
                  <a:pt x="468502" y="0"/>
                </a:lnTo>
                <a:close/>
              </a:path>
              <a:path w="471804" h="633095">
                <a:moveTo>
                  <a:pt x="471297" y="6350"/>
                </a:moveTo>
                <a:lnTo>
                  <a:pt x="458597" y="6350"/>
                </a:lnTo>
                <a:lnTo>
                  <a:pt x="464947" y="12700"/>
                </a:lnTo>
                <a:lnTo>
                  <a:pt x="471297" y="12700"/>
                </a:lnTo>
                <a:lnTo>
                  <a:pt x="471297" y="63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32"/>
          <p:cNvSpPr/>
          <p:nvPr/>
        </p:nvSpPr>
        <p:spPr>
          <a:xfrm>
            <a:off x="10817606" y="4812537"/>
            <a:ext cx="471805" cy="1166495"/>
          </a:xfrm>
          <a:custGeom>
            <a:avLst/>
            <a:gdLst/>
            <a:ahLst/>
            <a:cxnLst/>
            <a:rect l="l" t="t" r="r" b="b"/>
            <a:pathLst>
              <a:path w="471804" h="1166495">
                <a:moveTo>
                  <a:pt x="88646" y="1062736"/>
                </a:moveTo>
                <a:lnTo>
                  <a:pt x="6397" y="1110694"/>
                </a:lnTo>
                <a:lnTo>
                  <a:pt x="6223" y="1110869"/>
                </a:lnTo>
                <a:lnTo>
                  <a:pt x="6223" y="1117981"/>
                </a:lnTo>
                <a:lnTo>
                  <a:pt x="6397" y="1118155"/>
                </a:lnTo>
                <a:lnTo>
                  <a:pt x="88646" y="1166114"/>
                </a:lnTo>
                <a:lnTo>
                  <a:pt x="92455" y="1165098"/>
                </a:lnTo>
                <a:lnTo>
                  <a:pt x="96012" y="1159002"/>
                </a:lnTo>
                <a:lnTo>
                  <a:pt x="94996" y="1155192"/>
                </a:lnTo>
                <a:lnTo>
                  <a:pt x="34471" y="1119886"/>
                </a:lnTo>
                <a:lnTo>
                  <a:pt x="15748" y="1119886"/>
                </a:lnTo>
                <a:lnTo>
                  <a:pt x="15748" y="1108964"/>
                </a:lnTo>
                <a:lnTo>
                  <a:pt x="34471" y="1108964"/>
                </a:lnTo>
                <a:lnTo>
                  <a:pt x="94996" y="1073658"/>
                </a:lnTo>
                <a:lnTo>
                  <a:pt x="96012" y="1069848"/>
                </a:lnTo>
                <a:lnTo>
                  <a:pt x="92455" y="1063752"/>
                </a:lnTo>
                <a:lnTo>
                  <a:pt x="88646" y="1062736"/>
                </a:lnTo>
                <a:close/>
              </a:path>
              <a:path w="471804" h="1166495">
                <a:moveTo>
                  <a:pt x="6397" y="1118155"/>
                </a:moveTo>
                <a:lnTo>
                  <a:pt x="9017" y="1120775"/>
                </a:lnTo>
                <a:lnTo>
                  <a:pt x="10890" y="1120775"/>
                </a:lnTo>
                <a:lnTo>
                  <a:pt x="6397" y="1118155"/>
                </a:lnTo>
                <a:close/>
              </a:path>
              <a:path w="471804" h="1166495">
                <a:moveTo>
                  <a:pt x="458597" y="1108075"/>
                </a:moveTo>
                <a:lnTo>
                  <a:pt x="35995" y="1108075"/>
                </a:lnTo>
                <a:lnTo>
                  <a:pt x="25109" y="1114425"/>
                </a:lnTo>
                <a:lnTo>
                  <a:pt x="35995" y="1120775"/>
                </a:lnTo>
                <a:lnTo>
                  <a:pt x="468502" y="1120775"/>
                </a:lnTo>
                <a:lnTo>
                  <a:pt x="471297" y="1117981"/>
                </a:lnTo>
                <a:lnTo>
                  <a:pt x="471297" y="1114425"/>
                </a:lnTo>
                <a:lnTo>
                  <a:pt x="458597" y="1114425"/>
                </a:lnTo>
                <a:lnTo>
                  <a:pt x="458597" y="1108075"/>
                </a:lnTo>
                <a:close/>
              </a:path>
              <a:path w="471804" h="1166495">
                <a:moveTo>
                  <a:pt x="15748" y="1108964"/>
                </a:moveTo>
                <a:lnTo>
                  <a:pt x="15748" y="1119886"/>
                </a:lnTo>
                <a:lnTo>
                  <a:pt x="25109" y="1114425"/>
                </a:lnTo>
                <a:lnTo>
                  <a:pt x="15748" y="1108964"/>
                </a:lnTo>
                <a:close/>
              </a:path>
              <a:path w="471804" h="1166495">
                <a:moveTo>
                  <a:pt x="25109" y="1114425"/>
                </a:moveTo>
                <a:lnTo>
                  <a:pt x="15748" y="1119886"/>
                </a:lnTo>
                <a:lnTo>
                  <a:pt x="34471" y="1119886"/>
                </a:lnTo>
                <a:lnTo>
                  <a:pt x="25109" y="1114425"/>
                </a:lnTo>
                <a:close/>
              </a:path>
              <a:path w="471804" h="1166495">
                <a:moveTo>
                  <a:pt x="6397" y="1110694"/>
                </a:moveTo>
                <a:lnTo>
                  <a:pt x="0" y="1114425"/>
                </a:lnTo>
                <a:lnTo>
                  <a:pt x="6397" y="1118155"/>
                </a:lnTo>
                <a:lnTo>
                  <a:pt x="6223" y="1117981"/>
                </a:lnTo>
                <a:lnTo>
                  <a:pt x="6223" y="1110869"/>
                </a:lnTo>
                <a:lnTo>
                  <a:pt x="6397" y="1110694"/>
                </a:lnTo>
                <a:close/>
              </a:path>
              <a:path w="471804" h="1166495">
                <a:moveTo>
                  <a:pt x="34471" y="1108964"/>
                </a:moveTo>
                <a:lnTo>
                  <a:pt x="15748" y="1108964"/>
                </a:lnTo>
                <a:lnTo>
                  <a:pt x="25109" y="1114425"/>
                </a:lnTo>
                <a:lnTo>
                  <a:pt x="34471" y="1108964"/>
                </a:lnTo>
                <a:close/>
              </a:path>
              <a:path w="471804" h="1166495">
                <a:moveTo>
                  <a:pt x="458597" y="6350"/>
                </a:moveTo>
                <a:lnTo>
                  <a:pt x="458597" y="1114425"/>
                </a:lnTo>
                <a:lnTo>
                  <a:pt x="464947" y="1108075"/>
                </a:lnTo>
                <a:lnTo>
                  <a:pt x="471297" y="1108075"/>
                </a:lnTo>
                <a:lnTo>
                  <a:pt x="471297" y="12700"/>
                </a:lnTo>
                <a:lnTo>
                  <a:pt x="464947" y="12700"/>
                </a:lnTo>
                <a:lnTo>
                  <a:pt x="458597" y="6350"/>
                </a:lnTo>
                <a:close/>
              </a:path>
              <a:path w="471804" h="1166495">
                <a:moveTo>
                  <a:pt x="471297" y="1108075"/>
                </a:moveTo>
                <a:lnTo>
                  <a:pt x="464947" y="1108075"/>
                </a:lnTo>
                <a:lnTo>
                  <a:pt x="458597" y="1114425"/>
                </a:lnTo>
                <a:lnTo>
                  <a:pt x="471297" y="1114425"/>
                </a:lnTo>
                <a:lnTo>
                  <a:pt x="471297" y="1108075"/>
                </a:lnTo>
                <a:close/>
              </a:path>
              <a:path w="471804" h="1166495">
                <a:moveTo>
                  <a:pt x="10890" y="1108075"/>
                </a:moveTo>
                <a:lnTo>
                  <a:pt x="9017" y="1108075"/>
                </a:lnTo>
                <a:lnTo>
                  <a:pt x="6397" y="1110694"/>
                </a:lnTo>
                <a:lnTo>
                  <a:pt x="10890" y="1108075"/>
                </a:lnTo>
                <a:close/>
              </a:path>
              <a:path w="471804" h="1166495">
                <a:moveTo>
                  <a:pt x="468502" y="0"/>
                </a:moveTo>
                <a:lnTo>
                  <a:pt x="232791" y="0"/>
                </a:lnTo>
                <a:lnTo>
                  <a:pt x="229997" y="2794"/>
                </a:lnTo>
                <a:lnTo>
                  <a:pt x="229997" y="9906"/>
                </a:lnTo>
                <a:lnTo>
                  <a:pt x="232791" y="12700"/>
                </a:lnTo>
                <a:lnTo>
                  <a:pt x="458597" y="12700"/>
                </a:lnTo>
                <a:lnTo>
                  <a:pt x="458597" y="6350"/>
                </a:lnTo>
                <a:lnTo>
                  <a:pt x="471297" y="6350"/>
                </a:lnTo>
                <a:lnTo>
                  <a:pt x="471297" y="2794"/>
                </a:lnTo>
                <a:lnTo>
                  <a:pt x="468502" y="0"/>
                </a:lnTo>
                <a:close/>
              </a:path>
              <a:path w="471804" h="1166495">
                <a:moveTo>
                  <a:pt x="471297" y="6350"/>
                </a:moveTo>
                <a:lnTo>
                  <a:pt x="458597" y="6350"/>
                </a:lnTo>
                <a:lnTo>
                  <a:pt x="464947" y="12700"/>
                </a:lnTo>
                <a:lnTo>
                  <a:pt x="471297" y="12700"/>
                </a:lnTo>
                <a:lnTo>
                  <a:pt x="471297" y="63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33"/>
          <p:cNvSpPr/>
          <p:nvPr/>
        </p:nvSpPr>
        <p:spPr>
          <a:xfrm>
            <a:off x="3581400" y="4811013"/>
            <a:ext cx="780415" cy="907415"/>
          </a:xfrm>
          <a:custGeom>
            <a:avLst/>
            <a:gdLst/>
            <a:ahLst/>
            <a:cxnLst/>
            <a:rect l="l" t="t" r="r" b="b"/>
            <a:pathLst>
              <a:path w="780414" h="907414">
                <a:moveTo>
                  <a:pt x="754942" y="855662"/>
                </a:moveTo>
                <a:lnTo>
                  <a:pt x="688212" y="894588"/>
                </a:lnTo>
                <a:lnTo>
                  <a:pt x="685291" y="896366"/>
                </a:lnTo>
                <a:lnTo>
                  <a:pt x="684276" y="900303"/>
                </a:lnTo>
                <a:lnTo>
                  <a:pt x="685927" y="903351"/>
                </a:lnTo>
                <a:lnTo>
                  <a:pt x="687704" y="906399"/>
                </a:lnTo>
                <a:lnTo>
                  <a:pt x="691641" y="907415"/>
                </a:lnTo>
                <a:lnTo>
                  <a:pt x="770922" y="861187"/>
                </a:lnTo>
                <a:lnTo>
                  <a:pt x="764412" y="861187"/>
                </a:lnTo>
                <a:lnTo>
                  <a:pt x="754942" y="855662"/>
                </a:lnTo>
                <a:close/>
              </a:path>
              <a:path w="780414" h="907414">
                <a:moveTo>
                  <a:pt x="238506" y="0"/>
                </a:moveTo>
                <a:lnTo>
                  <a:pt x="2793" y="0"/>
                </a:lnTo>
                <a:lnTo>
                  <a:pt x="0" y="2794"/>
                </a:lnTo>
                <a:lnTo>
                  <a:pt x="0" y="859155"/>
                </a:lnTo>
                <a:lnTo>
                  <a:pt x="2793" y="862076"/>
                </a:lnTo>
                <a:lnTo>
                  <a:pt x="743947" y="862076"/>
                </a:lnTo>
                <a:lnTo>
                  <a:pt x="754833" y="855726"/>
                </a:lnTo>
                <a:lnTo>
                  <a:pt x="12700" y="855726"/>
                </a:lnTo>
                <a:lnTo>
                  <a:pt x="6350" y="849376"/>
                </a:lnTo>
                <a:lnTo>
                  <a:pt x="12700" y="849376"/>
                </a:lnTo>
                <a:lnTo>
                  <a:pt x="12700" y="12700"/>
                </a:lnTo>
                <a:lnTo>
                  <a:pt x="6350" y="12700"/>
                </a:lnTo>
                <a:lnTo>
                  <a:pt x="12700" y="6350"/>
                </a:lnTo>
                <a:lnTo>
                  <a:pt x="241300" y="6350"/>
                </a:lnTo>
                <a:lnTo>
                  <a:pt x="241300" y="2794"/>
                </a:lnTo>
                <a:lnTo>
                  <a:pt x="238506" y="0"/>
                </a:lnTo>
                <a:close/>
              </a:path>
              <a:path w="780414" h="907414">
                <a:moveTo>
                  <a:pt x="773586" y="859633"/>
                </a:moveTo>
                <a:lnTo>
                  <a:pt x="769397" y="862076"/>
                </a:lnTo>
                <a:lnTo>
                  <a:pt x="771143" y="862076"/>
                </a:lnTo>
                <a:lnTo>
                  <a:pt x="773586" y="859633"/>
                </a:lnTo>
                <a:close/>
              </a:path>
              <a:path w="780414" h="907414">
                <a:moveTo>
                  <a:pt x="764412" y="850138"/>
                </a:moveTo>
                <a:lnTo>
                  <a:pt x="754942" y="855662"/>
                </a:lnTo>
                <a:lnTo>
                  <a:pt x="764412" y="861187"/>
                </a:lnTo>
                <a:lnTo>
                  <a:pt x="764412" y="850138"/>
                </a:lnTo>
                <a:close/>
              </a:path>
              <a:path w="780414" h="907414">
                <a:moveTo>
                  <a:pt x="770728" y="850138"/>
                </a:moveTo>
                <a:lnTo>
                  <a:pt x="764412" y="850138"/>
                </a:lnTo>
                <a:lnTo>
                  <a:pt x="764412" y="861187"/>
                </a:lnTo>
                <a:lnTo>
                  <a:pt x="770922" y="861187"/>
                </a:lnTo>
                <a:lnTo>
                  <a:pt x="773586" y="859633"/>
                </a:lnTo>
                <a:lnTo>
                  <a:pt x="774065" y="859155"/>
                </a:lnTo>
                <a:lnTo>
                  <a:pt x="774065" y="852170"/>
                </a:lnTo>
                <a:lnTo>
                  <a:pt x="773845" y="851959"/>
                </a:lnTo>
                <a:lnTo>
                  <a:pt x="770728" y="850138"/>
                </a:lnTo>
                <a:close/>
              </a:path>
              <a:path w="780414" h="907414">
                <a:moveTo>
                  <a:pt x="773845" y="851959"/>
                </a:moveTo>
                <a:lnTo>
                  <a:pt x="774065" y="852170"/>
                </a:lnTo>
                <a:lnTo>
                  <a:pt x="774065" y="859155"/>
                </a:lnTo>
                <a:lnTo>
                  <a:pt x="773586" y="859633"/>
                </a:lnTo>
                <a:lnTo>
                  <a:pt x="780287" y="855726"/>
                </a:lnTo>
                <a:lnTo>
                  <a:pt x="773845" y="851959"/>
                </a:lnTo>
                <a:close/>
              </a:path>
              <a:path w="780414" h="907414">
                <a:moveTo>
                  <a:pt x="12700" y="849376"/>
                </a:moveTo>
                <a:lnTo>
                  <a:pt x="6350" y="849376"/>
                </a:lnTo>
                <a:lnTo>
                  <a:pt x="12700" y="855726"/>
                </a:lnTo>
                <a:lnTo>
                  <a:pt x="12700" y="849376"/>
                </a:lnTo>
                <a:close/>
              </a:path>
              <a:path w="780414" h="907414">
                <a:moveTo>
                  <a:pt x="744165" y="849376"/>
                </a:moveTo>
                <a:lnTo>
                  <a:pt x="12700" y="849376"/>
                </a:lnTo>
                <a:lnTo>
                  <a:pt x="12700" y="855726"/>
                </a:lnTo>
                <a:lnTo>
                  <a:pt x="754833" y="855726"/>
                </a:lnTo>
                <a:lnTo>
                  <a:pt x="744165" y="849376"/>
                </a:lnTo>
                <a:close/>
              </a:path>
              <a:path w="780414" h="907414">
                <a:moveTo>
                  <a:pt x="691641" y="803910"/>
                </a:moveTo>
                <a:lnTo>
                  <a:pt x="687704" y="805053"/>
                </a:lnTo>
                <a:lnTo>
                  <a:pt x="685927" y="807974"/>
                </a:lnTo>
                <a:lnTo>
                  <a:pt x="684276" y="811022"/>
                </a:lnTo>
                <a:lnTo>
                  <a:pt x="685291" y="814959"/>
                </a:lnTo>
                <a:lnTo>
                  <a:pt x="688212" y="816737"/>
                </a:lnTo>
                <a:lnTo>
                  <a:pt x="754942" y="855662"/>
                </a:lnTo>
                <a:lnTo>
                  <a:pt x="764412" y="850138"/>
                </a:lnTo>
                <a:lnTo>
                  <a:pt x="770728" y="850138"/>
                </a:lnTo>
                <a:lnTo>
                  <a:pt x="691641" y="803910"/>
                </a:lnTo>
                <a:close/>
              </a:path>
              <a:path w="780414" h="907414">
                <a:moveTo>
                  <a:pt x="771144" y="849376"/>
                </a:moveTo>
                <a:lnTo>
                  <a:pt x="769425" y="849376"/>
                </a:lnTo>
                <a:lnTo>
                  <a:pt x="773845" y="851959"/>
                </a:lnTo>
                <a:lnTo>
                  <a:pt x="771144" y="849376"/>
                </a:lnTo>
                <a:close/>
              </a:path>
              <a:path w="780414" h="907414">
                <a:moveTo>
                  <a:pt x="12700" y="6350"/>
                </a:moveTo>
                <a:lnTo>
                  <a:pt x="6350" y="12700"/>
                </a:lnTo>
                <a:lnTo>
                  <a:pt x="12700" y="12700"/>
                </a:lnTo>
                <a:lnTo>
                  <a:pt x="12700" y="6350"/>
                </a:lnTo>
                <a:close/>
              </a:path>
              <a:path w="780414" h="907414">
                <a:moveTo>
                  <a:pt x="241300" y="6350"/>
                </a:moveTo>
                <a:lnTo>
                  <a:pt x="12700" y="6350"/>
                </a:lnTo>
                <a:lnTo>
                  <a:pt x="12700" y="12700"/>
                </a:lnTo>
                <a:lnTo>
                  <a:pt x="238506" y="12700"/>
                </a:lnTo>
                <a:lnTo>
                  <a:pt x="241300" y="9906"/>
                </a:lnTo>
                <a:lnTo>
                  <a:pt x="241300" y="63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34"/>
          <p:cNvSpPr/>
          <p:nvPr/>
        </p:nvSpPr>
        <p:spPr>
          <a:xfrm>
            <a:off x="10817606" y="4812537"/>
            <a:ext cx="471805" cy="1699895"/>
          </a:xfrm>
          <a:custGeom>
            <a:avLst/>
            <a:gdLst/>
            <a:ahLst/>
            <a:cxnLst/>
            <a:rect l="l" t="t" r="r" b="b"/>
            <a:pathLst>
              <a:path w="471804" h="1699895">
                <a:moveTo>
                  <a:pt x="88646" y="1596136"/>
                </a:moveTo>
                <a:lnTo>
                  <a:pt x="6397" y="1644094"/>
                </a:lnTo>
                <a:lnTo>
                  <a:pt x="6223" y="1644269"/>
                </a:lnTo>
                <a:lnTo>
                  <a:pt x="6223" y="1651381"/>
                </a:lnTo>
                <a:lnTo>
                  <a:pt x="6397" y="1651555"/>
                </a:lnTo>
                <a:lnTo>
                  <a:pt x="88646" y="1699514"/>
                </a:lnTo>
                <a:lnTo>
                  <a:pt x="92455" y="1698498"/>
                </a:lnTo>
                <a:lnTo>
                  <a:pt x="96012" y="1692402"/>
                </a:lnTo>
                <a:lnTo>
                  <a:pt x="94996" y="1688592"/>
                </a:lnTo>
                <a:lnTo>
                  <a:pt x="34471" y="1653286"/>
                </a:lnTo>
                <a:lnTo>
                  <a:pt x="15748" y="1653286"/>
                </a:lnTo>
                <a:lnTo>
                  <a:pt x="15748" y="1642364"/>
                </a:lnTo>
                <a:lnTo>
                  <a:pt x="34471" y="1642364"/>
                </a:lnTo>
                <a:lnTo>
                  <a:pt x="94996" y="1607058"/>
                </a:lnTo>
                <a:lnTo>
                  <a:pt x="96012" y="1603248"/>
                </a:lnTo>
                <a:lnTo>
                  <a:pt x="92455" y="1597152"/>
                </a:lnTo>
                <a:lnTo>
                  <a:pt x="88646" y="1596136"/>
                </a:lnTo>
                <a:close/>
              </a:path>
              <a:path w="471804" h="1699895">
                <a:moveTo>
                  <a:pt x="6397" y="1651555"/>
                </a:moveTo>
                <a:lnTo>
                  <a:pt x="9017" y="1654175"/>
                </a:lnTo>
                <a:lnTo>
                  <a:pt x="10890" y="1654175"/>
                </a:lnTo>
                <a:lnTo>
                  <a:pt x="6397" y="1651555"/>
                </a:lnTo>
                <a:close/>
              </a:path>
              <a:path w="471804" h="1699895">
                <a:moveTo>
                  <a:pt x="458597" y="1641475"/>
                </a:moveTo>
                <a:lnTo>
                  <a:pt x="35995" y="1641475"/>
                </a:lnTo>
                <a:lnTo>
                  <a:pt x="25109" y="1647825"/>
                </a:lnTo>
                <a:lnTo>
                  <a:pt x="35995" y="1654175"/>
                </a:lnTo>
                <a:lnTo>
                  <a:pt x="468502" y="1654175"/>
                </a:lnTo>
                <a:lnTo>
                  <a:pt x="471297" y="1651381"/>
                </a:lnTo>
                <a:lnTo>
                  <a:pt x="471297" y="1647825"/>
                </a:lnTo>
                <a:lnTo>
                  <a:pt x="458597" y="1647825"/>
                </a:lnTo>
                <a:lnTo>
                  <a:pt x="458597" y="1641475"/>
                </a:lnTo>
                <a:close/>
              </a:path>
              <a:path w="471804" h="1699895">
                <a:moveTo>
                  <a:pt x="15748" y="1642364"/>
                </a:moveTo>
                <a:lnTo>
                  <a:pt x="15748" y="1653286"/>
                </a:lnTo>
                <a:lnTo>
                  <a:pt x="25109" y="1647825"/>
                </a:lnTo>
                <a:lnTo>
                  <a:pt x="15748" y="1642364"/>
                </a:lnTo>
                <a:close/>
              </a:path>
              <a:path w="471804" h="1699895">
                <a:moveTo>
                  <a:pt x="25109" y="1647825"/>
                </a:moveTo>
                <a:lnTo>
                  <a:pt x="15748" y="1653286"/>
                </a:lnTo>
                <a:lnTo>
                  <a:pt x="34471" y="1653286"/>
                </a:lnTo>
                <a:lnTo>
                  <a:pt x="25109" y="1647825"/>
                </a:lnTo>
                <a:close/>
              </a:path>
              <a:path w="471804" h="1699895">
                <a:moveTo>
                  <a:pt x="6397" y="1644094"/>
                </a:moveTo>
                <a:lnTo>
                  <a:pt x="0" y="1647825"/>
                </a:lnTo>
                <a:lnTo>
                  <a:pt x="6397" y="1651555"/>
                </a:lnTo>
                <a:lnTo>
                  <a:pt x="6223" y="1651381"/>
                </a:lnTo>
                <a:lnTo>
                  <a:pt x="6223" y="1644269"/>
                </a:lnTo>
                <a:lnTo>
                  <a:pt x="6397" y="1644094"/>
                </a:lnTo>
                <a:close/>
              </a:path>
              <a:path w="471804" h="1699895">
                <a:moveTo>
                  <a:pt x="34471" y="1642364"/>
                </a:moveTo>
                <a:lnTo>
                  <a:pt x="15748" y="1642364"/>
                </a:lnTo>
                <a:lnTo>
                  <a:pt x="25109" y="1647825"/>
                </a:lnTo>
                <a:lnTo>
                  <a:pt x="34471" y="1642364"/>
                </a:lnTo>
                <a:close/>
              </a:path>
              <a:path w="471804" h="1699895">
                <a:moveTo>
                  <a:pt x="458597" y="6350"/>
                </a:moveTo>
                <a:lnTo>
                  <a:pt x="458597" y="1647825"/>
                </a:lnTo>
                <a:lnTo>
                  <a:pt x="464947" y="1641475"/>
                </a:lnTo>
                <a:lnTo>
                  <a:pt x="471297" y="1641475"/>
                </a:lnTo>
                <a:lnTo>
                  <a:pt x="471297" y="12700"/>
                </a:lnTo>
                <a:lnTo>
                  <a:pt x="464947" y="12700"/>
                </a:lnTo>
                <a:lnTo>
                  <a:pt x="458597" y="6350"/>
                </a:lnTo>
                <a:close/>
              </a:path>
              <a:path w="471804" h="1699895">
                <a:moveTo>
                  <a:pt x="471297" y="1641475"/>
                </a:moveTo>
                <a:lnTo>
                  <a:pt x="464947" y="1641475"/>
                </a:lnTo>
                <a:lnTo>
                  <a:pt x="458597" y="1647825"/>
                </a:lnTo>
                <a:lnTo>
                  <a:pt x="471297" y="1647825"/>
                </a:lnTo>
                <a:lnTo>
                  <a:pt x="471297" y="1641475"/>
                </a:lnTo>
                <a:close/>
              </a:path>
              <a:path w="471804" h="1699895">
                <a:moveTo>
                  <a:pt x="10890" y="1641475"/>
                </a:moveTo>
                <a:lnTo>
                  <a:pt x="9017" y="1641475"/>
                </a:lnTo>
                <a:lnTo>
                  <a:pt x="6397" y="1644094"/>
                </a:lnTo>
                <a:lnTo>
                  <a:pt x="10890" y="1641475"/>
                </a:lnTo>
                <a:close/>
              </a:path>
              <a:path w="471804" h="1699895">
                <a:moveTo>
                  <a:pt x="468502" y="0"/>
                </a:moveTo>
                <a:lnTo>
                  <a:pt x="232791" y="0"/>
                </a:lnTo>
                <a:lnTo>
                  <a:pt x="229997" y="2794"/>
                </a:lnTo>
                <a:lnTo>
                  <a:pt x="229997" y="9906"/>
                </a:lnTo>
                <a:lnTo>
                  <a:pt x="232791" y="12700"/>
                </a:lnTo>
                <a:lnTo>
                  <a:pt x="458597" y="12700"/>
                </a:lnTo>
                <a:lnTo>
                  <a:pt x="458597" y="6350"/>
                </a:lnTo>
                <a:lnTo>
                  <a:pt x="471297" y="6350"/>
                </a:lnTo>
                <a:lnTo>
                  <a:pt x="471297" y="2794"/>
                </a:lnTo>
                <a:lnTo>
                  <a:pt x="468502" y="0"/>
                </a:lnTo>
                <a:close/>
              </a:path>
              <a:path w="471804" h="1699895">
                <a:moveTo>
                  <a:pt x="471297" y="6350"/>
                </a:moveTo>
                <a:lnTo>
                  <a:pt x="458597" y="6350"/>
                </a:lnTo>
                <a:lnTo>
                  <a:pt x="464947" y="12700"/>
                </a:lnTo>
                <a:lnTo>
                  <a:pt x="471297" y="12700"/>
                </a:lnTo>
                <a:lnTo>
                  <a:pt x="471297" y="63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>
            <a:spLocks noChangeAspect="1"/>
          </p:cNvSpPr>
          <p:nvPr/>
        </p:nvSpPr>
        <p:spPr>
          <a:xfrm>
            <a:off x="3276600" y="954000"/>
            <a:ext cx="8343851" cy="590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8"/>
          <p:cNvSpPr>
            <a:spLocks noChangeAspect="1"/>
          </p:cNvSpPr>
          <p:nvPr/>
        </p:nvSpPr>
        <p:spPr>
          <a:xfrm>
            <a:off x="76201" y="-21771"/>
            <a:ext cx="2591962" cy="1332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10958"/>
            <a:ext cx="2304000" cy="5547042"/>
          </a:xfrm>
          <a:prstGeom prst="rect">
            <a:avLst/>
          </a:prstGeom>
        </p:spPr>
      </p:pic>
      <p:sp>
        <p:nvSpPr>
          <p:cNvPr id="5" name="object 3"/>
          <p:cNvSpPr txBox="1"/>
          <p:nvPr/>
        </p:nvSpPr>
        <p:spPr>
          <a:xfrm>
            <a:off x="3200400" y="330361"/>
            <a:ext cx="7835081" cy="5661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31825" indent="-626745" algn="ctr">
              <a:lnSpc>
                <a:spcPct val="100000"/>
              </a:lnSpc>
              <a:spcBef>
                <a:spcPts val="95"/>
              </a:spcBef>
            </a:pPr>
            <a:r>
              <a:rPr lang="pt-PT" sz="3600" b="1" spc="-15" dirty="0" smtClean="0">
                <a:solidFill>
                  <a:srgbClr val="002060"/>
                </a:solidFill>
                <a:latin typeface="Trebuchet MS"/>
                <a:cs typeface="Trebuchet MS"/>
              </a:rPr>
              <a:t>Carta de Declives</a:t>
            </a:r>
            <a:endParaRPr sz="3600" b="1" dirty="0">
              <a:solidFill>
                <a:srgbClr val="002060"/>
              </a:solidFill>
              <a:latin typeface="Trebuchet MS"/>
              <a:cs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>
            <a:spLocks noChangeAspect="1"/>
          </p:cNvSpPr>
          <p:nvPr/>
        </p:nvSpPr>
        <p:spPr>
          <a:xfrm>
            <a:off x="3200400" y="954000"/>
            <a:ext cx="8343851" cy="590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8"/>
          <p:cNvSpPr>
            <a:spLocks noChangeAspect="1"/>
          </p:cNvSpPr>
          <p:nvPr/>
        </p:nvSpPr>
        <p:spPr>
          <a:xfrm>
            <a:off x="76201" y="-21771"/>
            <a:ext cx="2591962" cy="1332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10958"/>
            <a:ext cx="2304000" cy="5547042"/>
          </a:xfrm>
          <a:prstGeom prst="rect">
            <a:avLst/>
          </a:prstGeom>
        </p:spPr>
      </p:pic>
      <p:sp>
        <p:nvSpPr>
          <p:cNvPr id="5" name="object 3"/>
          <p:cNvSpPr txBox="1"/>
          <p:nvPr/>
        </p:nvSpPr>
        <p:spPr>
          <a:xfrm>
            <a:off x="3200400" y="330361"/>
            <a:ext cx="7835081" cy="5661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31825" indent="-626745" algn="ctr">
              <a:lnSpc>
                <a:spcPct val="100000"/>
              </a:lnSpc>
              <a:spcBef>
                <a:spcPts val="95"/>
              </a:spcBef>
            </a:pPr>
            <a:r>
              <a:rPr lang="pt-PT" sz="3600" b="1" spc="-15" dirty="0" smtClean="0">
                <a:solidFill>
                  <a:srgbClr val="002060"/>
                </a:solidFill>
                <a:latin typeface="Trebuchet MS"/>
                <a:cs typeface="Trebuchet MS"/>
              </a:rPr>
              <a:t>Carta de Exposições</a:t>
            </a:r>
            <a:endParaRPr sz="3600" b="1" dirty="0">
              <a:solidFill>
                <a:srgbClr val="002060"/>
              </a:solidFill>
              <a:latin typeface="Trebuchet MS"/>
              <a:cs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0920463"/>
              </p:ext>
            </p:extLst>
          </p:nvPr>
        </p:nvGraphicFramePr>
        <p:xfrm>
          <a:off x="3505200" y="304800"/>
          <a:ext cx="7811134" cy="640714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93190"/>
                <a:gridCol w="3017520"/>
                <a:gridCol w="3400424"/>
              </a:tblGrid>
              <a:tr h="562101">
                <a:tc>
                  <a:txBody>
                    <a:bodyPr/>
                    <a:lstStyle/>
                    <a:p>
                      <a:pPr marL="81280" marR="73660" indent="228600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400" b="1" spc="-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Classe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de  p</a:t>
                      </a:r>
                      <a:r>
                        <a:rPr sz="1400" b="1" spc="-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ot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e</a:t>
                      </a:r>
                      <a:r>
                        <a:rPr sz="1400" b="1" spc="-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ncial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i</a:t>
                      </a:r>
                      <a:r>
                        <a:rPr sz="1400" b="1" spc="-1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d</a:t>
                      </a:r>
                      <a:r>
                        <a:rPr sz="1400" b="1" spc="-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a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de</a:t>
                      </a:r>
                      <a:endParaRPr sz="1400" dirty="0">
                        <a:latin typeface="Trebuchet MS"/>
                        <a:cs typeface="Trebuchet MS"/>
                      </a:endParaRPr>
                    </a:p>
                  </a:txBody>
                  <a:tcPr marL="0" marR="0" marT="65404" marB="0">
                    <a:solidFill>
                      <a:srgbClr val="EF7E09"/>
                    </a:solidFill>
                  </a:tcPr>
                </a:tc>
                <a:tc>
                  <a:txBody>
                    <a:bodyPr/>
                    <a:lstStyle/>
                    <a:p>
                      <a:pPr marL="500380">
                        <a:lnSpc>
                          <a:spcPct val="100000"/>
                        </a:lnSpc>
                        <a:spcBef>
                          <a:spcPts val="1355"/>
                        </a:spcBef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Características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dos</a:t>
                      </a:r>
                      <a:r>
                        <a:rPr sz="1400" b="1" spc="-3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400" b="1" spc="-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solos</a:t>
                      </a:r>
                      <a:endParaRPr sz="1400" dirty="0">
                        <a:latin typeface="Trebuchet MS"/>
                        <a:cs typeface="Trebuchet MS"/>
                      </a:endParaRPr>
                    </a:p>
                  </a:txBody>
                  <a:tcPr marL="0" marR="0" marT="172085" marB="0">
                    <a:solidFill>
                      <a:srgbClr val="EF7E09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355"/>
                        </a:spcBef>
                      </a:pPr>
                      <a:r>
                        <a:rPr sz="1400" b="1" spc="-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Uso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400" b="1" spc="-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potencial</a:t>
                      </a:r>
                      <a:endParaRPr sz="1400">
                        <a:latin typeface="Trebuchet MS"/>
                        <a:cs typeface="Trebuchet MS"/>
                      </a:endParaRPr>
                    </a:p>
                  </a:txBody>
                  <a:tcPr marL="0" marR="0" marT="172085" marB="0">
                    <a:solidFill>
                      <a:srgbClr val="EF7E09"/>
                    </a:solidFill>
                  </a:tcPr>
                </a:tc>
              </a:tr>
              <a:tr h="129679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130"/>
                        </a:spcBef>
                      </a:pPr>
                      <a:r>
                        <a:rPr sz="1200" b="1" dirty="0">
                          <a:latin typeface="Trebuchet MS"/>
                          <a:cs typeface="Trebuchet MS"/>
                        </a:rPr>
                        <a:t>I</a:t>
                      </a:r>
                      <a:endParaRPr sz="12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EF7E09"/>
                      </a:solidFill>
                      <a:prstDash val="solid"/>
                    </a:lnL>
                    <a:lnR w="12700">
                      <a:solidFill>
                        <a:srgbClr val="EF7E09"/>
                      </a:solidFill>
                      <a:prstDash val="solid"/>
                    </a:lnR>
                    <a:lnB w="12700">
                      <a:solidFill>
                        <a:srgbClr val="EF7E09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60960" marR="51435" algn="just">
                        <a:lnSpc>
                          <a:spcPts val="1440"/>
                        </a:lnSpc>
                        <a:spcBef>
                          <a:spcPts val="15"/>
                        </a:spcBef>
                      </a:pPr>
                      <a:r>
                        <a:rPr sz="1200" spc="-5" dirty="0">
                          <a:latin typeface="Trebuchet MS"/>
                          <a:cs typeface="Trebuchet MS"/>
                        </a:rPr>
                        <a:t>Solos muito </a:t>
                      </a:r>
                      <a:r>
                        <a:rPr sz="1200" spc="-10" dirty="0">
                          <a:latin typeface="Trebuchet MS"/>
                          <a:cs typeface="Trebuchet MS"/>
                        </a:rPr>
                        <a:t>variados </a:t>
                      </a:r>
                      <a:r>
                        <a:rPr sz="1200" spc="-5" dirty="0">
                          <a:latin typeface="Trebuchet MS"/>
                          <a:cs typeface="Trebuchet MS"/>
                        </a:rPr>
                        <a:t>que </a:t>
                      </a:r>
                      <a:r>
                        <a:rPr sz="1200" spc="-10" dirty="0">
                          <a:latin typeface="Trebuchet MS"/>
                          <a:cs typeface="Trebuchet MS"/>
                        </a:rPr>
                        <a:t>apresentam  </a:t>
                      </a:r>
                      <a:r>
                        <a:rPr sz="1200" spc="-5" dirty="0">
                          <a:latin typeface="Trebuchet MS"/>
                          <a:cs typeface="Trebuchet MS"/>
                        </a:rPr>
                        <a:t>severas </a:t>
                      </a:r>
                      <a:r>
                        <a:rPr sz="1200" dirty="0">
                          <a:latin typeface="Trebuchet MS"/>
                          <a:cs typeface="Trebuchet MS"/>
                        </a:rPr>
                        <a:t>ou </a:t>
                      </a:r>
                      <a:r>
                        <a:rPr sz="1200" spc="-5" dirty="0">
                          <a:latin typeface="Trebuchet MS"/>
                          <a:cs typeface="Trebuchet MS"/>
                        </a:rPr>
                        <a:t>muito severas limitações </a:t>
                      </a:r>
                      <a:r>
                        <a:rPr sz="1200" dirty="0">
                          <a:latin typeface="Trebuchet MS"/>
                          <a:cs typeface="Trebuchet MS"/>
                        </a:rPr>
                        <a:t>a um  </a:t>
                      </a:r>
                      <a:r>
                        <a:rPr sz="1200" spc="-5" dirty="0">
                          <a:latin typeface="Trebuchet MS"/>
                          <a:cs typeface="Trebuchet MS"/>
                        </a:rPr>
                        <a:t>uso produtivo direto devido </a:t>
                      </a:r>
                      <a:r>
                        <a:rPr sz="1200" dirty="0">
                          <a:latin typeface="Trebuchet MS"/>
                          <a:cs typeface="Trebuchet MS"/>
                        </a:rPr>
                        <a:t>a</a:t>
                      </a:r>
                      <a:r>
                        <a:rPr sz="1200" spc="3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spc="-5" dirty="0">
                          <a:latin typeface="Trebuchet MS"/>
                          <a:cs typeface="Trebuchet MS"/>
                        </a:rPr>
                        <a:t>problemas</a:t>
                      </a:r>
                      <a:endParaRPr sz="1200" dirty="0">
                        <a:latin typeface="Trebuchet MS"/>
                        <a:cs typeface="Trebuchet MS"/>
                      </a:endParaRPr>
                    </a:p>
                    <a:p>
                      <a:pPr marL="60960" marR="53975" algn="just">
                        <a:lnSpc>
                          <a:spcPts val="1440"/>
                        </a:lnSpc>
                      </a:pPr>
                      <a:r>
                        <a:rPr sz="1200" spc="-5" dirty="0">
                          <a:latin typeface="Trebuchet MS"/>
                          <a:cs typeface="Trebuchet MS"/>
                        </a:rPr>
                        <a:t>de espessura </a:t>
                      </a:r>
                      <a:r>
                        <a:rPr sz="1200" spc="-10" dirty="0">
                          <a:latin typeface="Trebuchet MS"/>
                          <a:cs typeface="Trebuchet MS"/>
                        </a:rPr>
                        <a:t>efetiva, </a:t>
                      </a:r>
                      <a:r>
                        <a:rPr sz="1200" spc="-5" dirty="0">
                          <a:latin typeface="Trebuchet MS"/>
                          <a:cs typeface="Trebuchet MS"/>
                        </a:rPr>
                        <a:t>riscos de erosão </a:t>
                      </a:r>
                      <a:r>
                        <a:rPr sz="1200" spc="-10" dirty="0">
                          <a:latin typeface="Trebuchet MS"/>
                          <a:cs typeface="Trebuchet MS"/>
                        </a:rPr>
                        <a:t>ou  </a:t>
                      </a:r>
                      <a:r>
                        <a:rPr sz="1200" spc="-5" dirty="0">
                          <a:latin typeface="Trebuchet MS"/>
                          <a:cs typeface="Trebuchet MS"/>
                        </a:rPr>
                        <a:t>pedregosidade. Com </a:t>
                      </a:r>
                      <a:r>
                        <a:rPr sz="1200" spc="-10" dirty="0">
                          <a:latin typeface="Trebuchet MS"/>
                          <a:cs typeface="Trebuchet MS"/>
                        </a:rPr>
                        <a:t>fertilidade </a:t>
                      </a:r>
                      <a:r>
                        <a:rPr sz="1200" spc="-5" dirty="0">
                          <a:latin typeface="Trebuchet MS"/>
                          <a:cs typeface="Trebuchet MS"/>
                        </a:rPr>
                        <a:t>muito  baixa.</a:t>
                      </a:r>
                      <a:endParaRPr sz="1200" dirty="0">
                        <a:latin typeface="Trebuchet MS"/>
                        <a:cs typeface="Trebuchet MS"/>
                      </a:endParaRPr>
                    </a:p>
                  </a:txBody>
                  <a:tcPr marL="0" marR="0" marT="1905" marB="0" anchor="ctr">
                    <a:lnL w="12700">
                      <a:solidFill>
                        <a:srgbClr val="EF7E09"/>
                      </a:solidFill>
                      <a:prstDash val="solid"/>
                    </a:lnL>
                    <a:lnR w="12700">
                      <a:solidFill>
                        <a:srgbClr val="EF7E09"/>
                      </a:solidFill>
                      <a:prstDash val="solid"/>
                    </a:lnR>
                    <a:lnB w="12700">
                      <a:solidFill>
                        <a:srgbClr val="EF7E0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594" marR="52069" algn="just">
                        <a:lnSpc>
                          <a:spcPts val="1440"/>
                        </a:lnSpc>
                        <a:spcBef>
                          <a:spcPts val="15"/>
                        </a:spcBef>
                      </a:pPr>
                      <a:r>
                        <a:rPr sz="1200" b="1" spc="-5" dirty="0">
                          <a:latin typeface="Trebuchet MS"/>
                          <a:cs typeface="Trebuchet MS"/>
                        </a:rPr>
                        <a:t>Mata </a:t>
                      </a:r>
                      <a:r>
                        <a:rPr sz="1200" b="1" dirty="0">
                          <a:latin typeface="Trebuchet MS"/>
                          <a:cs typeface="Trebuchet MS"/>
                        </a:rPr>
                        <a:t>e 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matos </a:t>
                      </a:r>
                      <a:r>
                        <a:rPr sz="1200" b="1" dirty="0">
                          <a:latin typeface="Trebuchet MS"/>
                          <a:cs typeface="Trebuchet MS"/>
                        </a:rPr>
                        <a:t>com 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funções essencialmente de  proteção </a:t>
                      </a:r>
                      <a:r>
                        <a:rPr sz="1200" b="1" dirty="0">
                          <a:latin typeface="Trebuchet MS"/>
                          <a:cs typeface="Trebuchet MS"/>
                        </a:rPr>
                        <a:t>e </a:t>
                      </a:r>
                      <a:r>
                        <a:rPr sz="1200" b="1" spc="-10" dirty="0">
                          <a:latin typeface="Trebuchet MS"/>
                          <a:cs typeface="Trebuchet MS"/>
                        </a:rPr>
                        <a:t>recuperação. </a:t>
                      </a:r>
                      <a:r>
                        <a:rPr sz="1200" b="1" dirty="0">
                          <a:latin typeface="Trebuchet MS"/>
                          <a:cs typeface="Trebuchet MS"/>
                        </a:rPr>
                        <a:t>Em 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alguns casos  mais favoráveis, pastagem</a:t>
                      </a:r>
                      <a:r>
                        <a:rPr sz="1200" b="1" spc="2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permanente</a:t>
                      </a:r>
                      <a:endParaRPr sz="1200" dirty="0">
                        <a:latin typeface="Trebuchet MS"/>
                        <a:cs typeface="Trebuchet MS"/>
                      </a:endParaRPr>
                    </a:p>
                    <a:p>
                      <a:pPr marL="61594" algn="just">
                        <a:lnSpc>
                          <a:spcPts val="1395"/>
                        </a:lnSpc>
                      </a:pPr>
                      <a:r>
                        <a:rPr sz="1200" b="1" spc="-10" dirty="0">
                          <a:latin typeface="Trebuchet MS"/>
                          <a:cs typeface="Trebuchet MS"/>
                        </a:rPr>
                        <a:t>melhorada </a:t>
                      </a:r>
                      <a:r>
                        <a:rPr sz="1200" b="1" dirty="0">
                          <a:latin typeface="Trebuchet MS"/>
                          <a:cs typeface="Trebuchet MS"/>
                        </a:rPr>
                        <a:t>e </a:t>
                      </a:r>
                      <a:r>
                        <a:rPr sz="1200" b="1" spc="-10" dirty="0">
                          <a:latin typeface="Trebuchet MS"/>
                          <a:cs typeface="Trebuchet MS"/>
                        </a:rPr>
                        <a:t>integrada 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no sistema</a:t>
                      </a:r>
                      <a:r>
                        <a:rPr sz="1200" b="1" spc="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montado.</a:t>
                      </a:r>
                      <a:endParaRPr sz="1200" dirty="0">
                        <a:latin typeface="Trebuchet MS"/>
                        <a:cs typeface="Trebuchet MS"/>
                      </a:endParaRPr>
                    </a:p>
                  </a:txBody>
                  <a:tcPr marL="0" marR="0" marT="1905" marB="0" anchor="ctr">
                    <a:lnL w="12700">
                      <a:solidFill>
                        <a:srgbClr val="EF7E09"/>
                      </a:solidFill>
                      <a:prstDash val="solid"/>
                    </a:lnL>
                    <a:lnR w="12700">
                      <a:solidFill>
                        <a:srgbClr val="EF7E09"/>
                      </a:solidFill>
                      <a:prstDash val="solid"/>
                    </a:lnR>
                    <a:lnB w="12700">
                      <a:solidFill>
                        <a:srgbClr val="EF7E09"/>
                      </a:solidFill>
                      <a:prstDash val="solid"/>
                    </a:lnB>
                  </a:tcPr>
                </a:tc>
              </a:tr>
              <a:tr h="92621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b="1" dirty="0">
                          <a:latin typeface="Trebuchet MS"/>
                          <a:cs typeface="Trebuchet MS"/>
                        </a:rPr>
                        <a:t>II</a:t>
                      </a:r>
                      <a:endParaRPr sz="12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EF7E09"/>
                      </a:solidFill>
                      <a:prstDash val="solid"/>
                    </a:lnL>
                    <a:lnR w="12700">
                      <a:solidFill>
                        <a:srgbClr val="EF7E09"/>
                      </a:solidFill>
                      <a:prstDash val="solid"/>
                    </a:lnR>
                    <a:lnT w="12700">
                      <a:solidFill>
                        <a:srgbClr val="EF7E09"/>
                      </a:solidFill>
                      <a:prstDash val="solid"/>
                    </a:lnT>
                    <a:lnB w="12700">
                      <a:solidFill>
                        <a:srgbClr val="EF7E09"/>
                      </a:solidFill>
                      <a:prstDash val="soli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60960" marR="52705" algn="just">
                        <a:lnSpc>
                          <a:spcPts val="1440"/>
                        </a:lnSpc>
                        <a:spcBef>
                          <a:spcPts val="15"/>
                        </a:spcBef>
                      </a:pPr>
                      <a:r>
                        <a:rPr sz="1200" spc="-5" dirty="0">
                          <a:latin typeface="Trebuchet MS"/>
                          <a:cs typeface="Trebuchet MS"/>
                        </a:rPr>
                        <a:t>Solos </a:t>
                      </a:r>
                      <a:r>
                        <a:rPr sz="1200" dirty="0">
                          <a:latin typeface="Trebuchet MS"/>
                          <a:cs typeface="Trebuchet MS"/>
                        </a:rPr>
                        <a:t>de </a:t>
                      </a:r>
                      <a:r>
                        <a:rPr sz="1200" spc="-10" dirty="0">
                          <a:latin typeface="Trebuchet MS"/>
                          <a:cs typeface="Trebuchet MS"/>
                        </a:rPr>
                        <a:t>textura </a:t>
                      </a:r>
                      <a:r>
                        <a:rPr sz="1200" spc="-5" dirty="0">
                          <a:latin typeface="Trebuchet MS"/>
                          <a:cs typeface="Trebuchet MS"/>
                        </a:rPr>
                        <a:t>grosseira, sem problemas  graves </a:t>
                      </a:r>
                      <a:r>
                        <a:rPr sz="1200" dirty="0">
                          <a:latin typeface="Trebuchet MS"/>
                          <a:cs typeface="Trebuchet MS"/>
                        </a:rPr>
                        <a:t>de </a:t>
                      </a:r>
                      <a:r>
                        <a:rPr sz="1200" spc="-5" dirty="0">
                          <a:latin typeface="Trebuchet MS"/>
                          <a:cs typeface="Trebuchet MS"/>
                        </a:rPr>
                        <a:t>erosão, </a:t>
                      </a:r>
                      <a:r>
                        <a:rPr sz="1200" dirty="0">
                          <a:latin typeface="Trebuchet MS"/>
                          <a:cs typeface="Trebuchet MS"/>
                        </a:rPr>
                        <a:t>em </a:t>
                      </a:r>
                      <a:r>
                        <a:rPr sz="1200" spc="-5" dirty="0">
                          <a:latin typeface="Trebuchet MS"/>
                          <a:cs typeface="Trebuchet MS"/>
                        </a:rPr>
                        <a:t>geral de </a:t>
                      </a:r>
                      <a:r>
                        <a:rPr sz="1200" spc="-10" dirty="0">
                          <a:latin typeface="Trebuchet MS"/>
                          <a:cs typeface="Trebuchet MS"/>
                        </a:rPr>
                        <a:t>fertilidade  </a:t>
                      </a:r>
                      <a:r>
                        <a:rPr sz="1200" spc="-5" dirty="0">
                          <a:latin typeface="Trebuchet MS"/>
                          <a:cs typeface="Trebuchet MS"/>
                        </a:rPr>
                        <a:t>muito </a:t>
                      </a:r>
                      <a:r>
                        <a:rPr sz="1200" dirty="0">
                          <a:latin typeface="Trebuchet MS"/>
                          <a:cs typeface="Trebuchet MS"/>
                        </a:rPr>
                        <a:t>baixa a</a:t>
                      </a:r>
                      <a:r>
                        <a:rPr sz="1200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spc="-5" dirty="0">
                          <a:latin typeface="Trebuchet MS"/>
                          <a:cs typeface="Trebuchet MS"/>
                        </a:rPr>
                        <a:t>baixa.</a:t>
                      </a:r>
                      <a:endParaRPr sz="1200" dirty="0">
                        <a:latin typeface="Trebuchet MS"/>
                        <a:cs typeface="Trebuchet MS"/>
                      </a:endParaRPr>
                    </a:p>
                  </a:txBody>
                  <a:tcPr marL="0" marR="0" marT="1905" marB="0" anchor="ctr">
                    <a:lnL w="12700">
                      <a:solidFill>
                        <a:srgbClr val="EF7E09"/>
                      </a:solidFill>
                      <a:prstDash val="solid"/>
                    </a:lnL>
                    <a:lnR w="12700">
                      <a:solidFill>
                        <a:srgbClr val="EF7E09"/>
                      </a:solidFill>
                      <a:prstDash val="solid"/>
                    </a:lnR>
                    <a:lnT w="12700">
                      <a:solidFill>
                        <a:srgbClr val="EF7E09"/>
                      </a:solidFill>
                      <a:prstDash val="solid"/>
                    </a:lnT>
                    <a:lnB w="12700">
                      <a:solidFill>
                        <a:srgbClr val="EF7E0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594" marR="52705" algn="just">
                        <a:lnSpc>
                          <a:spcPts val="1440"/>
                        </a:lnSpc>
                        <a:spcBef>
                          <a:spcPts val="15"/>
                        </a:spcBef>
                      </a:pPr>
                      <a:r>
                        <a:rPr sz="1200" b="1" spc="-5" dirty="0">
                          <a:latin typeface="Trebuchet MS"/>
                          <a:cs typeface="Trebuchet MS"/>
                        </a:rPr>
                        <a:t>Sistemas florestais (pinhal </a:t>
                      </a:r>
                      <a:r>
                        <a:rPr sz="1200" b="1" dirty="0">
                          <a:latin typeface="Trebuchet MS"/>
                          <a:cs typeface="Trebuchet MS"/>
                        </a:rPr>
                        <a:t>e 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montado de  sobro), pastagens, </a:t>
                      </a:r>
                      <a:r>
                        <a:rPr sz="1200" b="1" dirty="0">
                          <a:latin typeface="Trebuchet MS"/>
                          <a:cs typeface="Trebuchet MS"/>
                        </a:rPr>
                        <a:t>vinha, 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suscetíveis de  utilização arvense </a:t>
                      </a:r>
                      <a:r>
                        <a:rPr sz="1200" b="1" dirty="0">
                          <a:latin typeface="Trebuchet MS"/>
                          <a:cs typeface="Trebuchet MS"/>
                        </a:rPr>
                        <a:t>ou 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hortícola intensiva  dispondo-se de água </a:t>
                      </a:r>
                      <a:r>
                        <a:rPr sz="1200" b="1" dirty="0">
                          <a:latin typeface="Trebuchet MS"/>
                          <a:cs typeface="Trebuchet MS"/>
                        </a:rPr>
                        <a:t>e 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matéria</a:t>
                      </a:r>
                      <a:r>
                        <a:rPr sz="1200" b="1" spc="-1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orgânica.</a:t>
                      </a:r>
                      <a:endParaRPr sz="1200" dirty="0">
                        <a:latin typeface="Trebuchet MS"/>
                        <a:cs typeface="Trebuchet MS"/>
                      </a:endParaRPr>
                    </a:p>
                  </a:txBody>
                  <a:tcPr marL="0" marR="0" marT="1905" marB="0" anchor="ctr">
                    <a:lnL w="12700">
                      <a:solidFill>
                        <a:srgbClr val="EF7E09"/>
                      </a:solidFill>
                      <a:prstDash val="solid"/>
                    </a:lnL>
                    <a:lnR w="12700">
                      <a:solidFill>
                        <a:srgbClr val="EF7E09"/>
                      </a:solidFill>
                      <a:prstDash val="solid"/>
                    </a:lnR>
                    <a:lnT w="12700">
                      <a:solidFill>
                        <a:srgbClr val="EF7E09"/>
                      </a:solidFill>
                      <a:prstDash val="solid"/>
                    </a:lnT>
                    <a:lnB w="12700">
                      <a:solidFill>
                        <a:srgbClr val="EF7E09"/>
                      </a:solidFill>
                      <a:prstDash val="solid"/>
                    </a:lnB>
                  </a:tcPr>
                </a:tc>
              </a:tr>
              <a:tr h="74104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85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b="1" dirty="0">
                          <a:latin typeface="Trebuchet MS"/>
                          <a:cs typeface="Trebuchet MS"/>
                        </a:rPr>
                        <a:t>III</a:t>
                      </a:r>
                      <a:endParaRPr sz="1200" dirty="0">
                        <a:latin typeface="Trebuchet MS"/>
                        <a:cs typeface="Trebuchet MS"/>
                      </a:endParaRPr>
                    </a:p>
                  </a:txBody>
                  <a:tcPr marL="0" marR="0" marT="5080" marB="0">
                    <a:lnL w="12700">
                      <a:solidFill>
                        <a:srgbClr val="EF7E09"/>
                      </a:solidFill>
                      <a:prstDash val="solid"/>
                    </a:lnL>
                    <a:lnR w="12700">
                      <a:solidFill>
                        <a:srgbClr val="EF7E09"/>
                      </a:solidFill>
                      <a:prstDash val="solid"/>
                    </a:lnR>
                    <a:lnT w="12700">
                      <a:solidFill>
                        <a:srgbClr val="EF7E09"/>
                      </a:solidFill>
                      <a:prstDash val="solid"/>
                    </a:lnT>
                    <a:lnB w="12700">
                      <a:solidFill>
                        <a:srgbClr val="EF7E09"/>
                      </a:solidFill>
                      <a:prstDash val="soli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60960">
                        <a:lnSpc>
                          <a:spcPts val="1410"/>
                        </a:lnSpc>
                        <a:tabLst>
                          <a:tab pos="600710" algn="l"/>
                          <a:tab pos="1781810" algn="l"/>
                          <a:tab pos="2247900" algn="l"/>
                        </a:tabLst>
                      </a:pPr>
                      <a:r>
                        <a:rPr sz="1200" spc="-5" dirty="0">
                          <a:latin typeface="Trebuchet MS"/>
                          <a:cs typeface="Trebuchet MS"/>
                        </a:rPr>
                        <a:t>Solos	mediterrâneos	sem	problemas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  <a:p>
                      <a:pPr marL="60960" marR="52705">
                        <a:lnSpc>
                          <a:spcPct val="100000"/>
                        </a:lnSpc>
                      </a:pPr>
                      <a:r>
                        <a:rPr sz="1200" spc="-5" dirty="0">
                          <a:latin typeface="Trebuchet MS"/>
                          <a:cs typeface="Trebuchet MS"/>
                        </a:rPr>
                        <a:t>graves </a:t>
                      </a:r>
                      <a:r>
                        <a:rPr sz="1200" dirty="0">
                          <a:latin typeface="Trebuchet MS"/>
                          <a:cs typeface="Trebuchet MS"/>
                        </a:rPr>
                        <a:t>de </a:t>
                      </a:r>
                      <a:r>
                        <a:rPr sz="1200" spc="-5" dirty="0">
                          <a:latin typeface="Trebuchet MS"/>
                          <a:cs typeface="Trebuchet MS"/>
                        </a:rPr>
                        <a:t>erosão. </a:t>
                      </a:r>
                      <a:r>
                        <a:rPr sz="1200" spc="-10" dirty="0">
                          <a:latin typeface="Trebuchet MS"/>
                          <a:cs typeface="Trebuchet MS"/>
                        </a:rPr>
                        <a:t>Fertilidade </a:t>
                      </a:r>
                      <a:r>
                        <a:rPr sz="1200" spc="-5" dirty="0">
                          <a:latin typeface="Trebuchet MS"/>
                          <a:cs typeface="Trebuchet MS"/>
                        </a:rPr>
                        <a:t>baixa </a:t>
                      </a:r>
                      <a:r>
                        <a:rPr sz="1200" dirty="0">
                          <a:latin typeface="Trebuchet MS"/>
                          <a:cs typeface="Trebuchet MS"/>
                        </a:rPr>
                        <a:t>a  </a:t>
                      </a:r>
                      <a:r>
                        <a:rPr sz="1200" spc="-5" dirty="0">
                          <a:latin typeface="Trebuchet MS"/>
                          <a:cs typeface="Trebuchet MS"/>
                        </a:rPr>
                        <a:t>mediana.</a:t>
                      </a:r>
                      <a:endParaRPr sz="1200">
                        <a:latin typeface="Trebuchet MS"/>
                        <a:cs typeface="Trebuchet MS"/>
                      </a:endParaRPr>
                    </a:p>
                  </a:txBody>
                  <a:tcPr marL="0" marR="0" marT="0" marB="0" anchor="ctr">
                    <a:lnL w="12700">
                      <a:solidFill>
                        <a:srgbClr val="EF7E09"/>
                      </a:solidFill>
                      <a:prstDash val="solid"/>
                    </a:lnL>
                    <a:lnR w="12700">
                      <a:solidFill>
                        <a:srgbClr val="EF7E09"/>
                      </a:solidFill>
                      <a:prstDash val="solid"/>
                    </a:lnR>
                    <a:lnT w="12700">
                      <a:solidFill>
                        <a:srgbClr val="EF7E09"/>
                      </a:solidFill>
                      <a:prstDash val="solid"/>
                    </a:lnT>
                    <a:lnB w="12700">
                      <a:solidFill>
                        <a:srgbClr val="EF7E0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594">
                        <a:lnSpc>
                          <a:spcPts val="1410"/>
                        </a:lnSpc>
                        <a:tabLst>
                          <a:tab pos="849630" algn="l"/>
                          <a:tab pos="1638935" algn="l"/>
                          <a:tab pos="2434590" algn="l"/>
                        </a:tabLst>
                      </a:pPr>
                      <a:r>
                        <a:rPr sz="1200" b="1" spc="-5" dirty="0">
                          <a:latin typeface="Trebuchet MS"/>
                          <a:cs typeface="Trebuchet MS"/>
                        </a:rPr>
                        <a:t>Sistemas	</a:t>
                      </a:r>
                      <a:r>
                        <a:rPr sz="1200" b="1" spc="-10" dirty="0">
                          <a:latin typeface="Trebuchet MS"/>
                          <a:cs typeface="Trebuchet MS"/>
                        </a:rPr>
                        <a:t>culturais	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arvenses	</a:t>
                      </a:r>
                      <a:r>
                        <a:rPr sz="1200" b="1" spc="-10" dirty="0">
                          <a:latin typeface="Trebuchet MS"/>
                          <a:cs typeface="Trebuchet MS"/>
                        </a:rPr>
                        <a:t>cerealíferos,</a:t>
                      </a:r>
                      <a:endParaRPr sz="1200" dirty="0">
                        <a:latin typeface="Trebuchet MS"/>
                        <a:cs typeface="Trebuchet MS"/>
                      </a:endParaRPr>
                    </a:p>
                    <a:p>
                      <a:pPr marL="61594" marR="52705">
                        <a:lnSpc>
                          <a:spcPct val="100000"/>
                        </a:lnSpc>
                      </a:pPr>
                      <a:r>
                        <a:rPr sz="1200" b="1" spc="-5" dirty="0">
                          <a:latin typeface="Trebuchet MS"/>
                          <a:cs typeface="Trebuchet MS"/>
                        </a:rPr>
                        <a:t>hortícolas </a:t>
                      </a:r>
                      <a:r>
                        <a:rPr sz="1200" b="1" dirty="0">
                          <a:latin typeface="Trebuchet MS"/>
                          <a:cs typeface="Trebuchet MS"/>
                        </a:rPr>
                        <a:t>ou 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frutícolas </a:t>
                      </a:r>
                      <a:r>
                        <a:rPr sz="1200" b="1" dirty="0">
                          <a:latin typeface="Trebuchet MS"/>
                          <a:cs typeface="Trebuchet MS"/>
                        </a:rPr>
                        <a:t>e 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até </a:t>
                      </a:r>
                      <a:r>
                        <a:rPr sz="1200" b="1" spc="-10" dirty="0">
                          <a:latin typeface="Trebuchet MS"/>
                          <a:cs typeface="Trebuchet MS"/>
                        </a:rPr>
                        <a:t>pratenses </a:t>
                      </a:r>
                      <a:r>
                        <a:rPr sz="1200" b="1" dirty="0">
                          <a:latin typeface="Trebuchet MS"/>
                          <a:cs typeface="Trebuchet MS"/>
                        </a:rPr>
                        <a:t>e  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florestais apropriados, pouco</a:t>
                      </a:r>
                      <a:r>
                        <a:rPr sz="12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intensivos.</a:t>
                      </a:r>
                      <a:endParaRPr sz="12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 anchor="ctr">
                    <a:lnL w="12700">
                      <a:solidFill>
                        <a:srgbClr val="EF7E09"/>
                      </a:solidFill>
                      <a:prstDash val="solid"/>
                    </a:lnL>
                    <a:lnR w="12700">
                      <a:solidFill>
                        <a:srgbClr val="EF7E09"/>
                      </a:solidFill>
                      <a:prstDash val="solid"/>
                    </a:lnR>
                    <a:lnT w="12700">
                      <a:solidFill>
                        <a:srgbClr val="EF7E09"/>
                      </a:solidFill>
                      <a:prstDash val="solid"/>
                    </a:lnT>
                    <a:lnB w="12700">
                      <a:solidFill>
                        <a:srgbClr val="EF7E09"/>
                      </a:solidFill>
                      <a:prstDash val="solid"/>
                    </a:lnB>
                  </a:tcPr>
                </a:tc>
              </a:tr>
              <a:tr h="92633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200" b="1" dirty="0">
                          <a:latin typeface="Trebuchet MS"/>
                          <a:cs typeface="Trebuchet MS"/>
                        </a:rPr>
                        <a:t>IV</a:t>
                      </a:r>
                      <a:endParaRPr sz="12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EF7E09"/>
                      </a:solidFill>
                      <a:prstDash val="solid"/>
                    </a:lnL>
                    <a:lnR w="12700">
                      <a:solidFill>
                        <a:srgbClr val="EF7E09"/>
                      </a:solidFill>
                      <a:prstDash val="solid"/>
                    </a:lnR>
                    <a:lnT w="12700">
                      <a:solidFill>
                        <a:srgbClr val="EF7E09"/>
                      </a:solidFill>
                      <a:prstDash val="solid"/>
                    </a:lnT>
                    <a:lnB w="12700">
                      <a:solidFill>
                        <a:srgbClr val="EF7E09"/>
                      </a:solidFill>
                      <a:prstDash val="soli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60960" marR="52705">
                        <a:lnSpc>
                          <a:spcPts val="1440"/>
                        </a:lnSpc>
                        <a:spcBef>
                          <a:spcPts val="20"/>
                        </a:spcBef>
                        <a:tabLst>
                          <a:tab pos="824865" algn="l"/>
                          <a:tab pos="1257300" algn="l"/>
                          <a:tab pos="2123440" algn="l"/>
                          <a:tab pos="2452370" algn="l"/>
                        </a:tabLst>
                      </a:pPr>
                      <a:r>
                        <a:rPr lang="pt-PT" sz="1200" dirty="0" smtClean="0">
                          <a:latin typeface="Trebuchet MS"/>
                          <a:cs typeface="Trebuchet MS"/>
                        </a:rPr>
                        <a:t>ca</a:t>
                      </a:r>
                      <a:r>
                        <a:rPr lang="pt-PT" sz="1200" spc="-10" dirty="0" smtClean="0">
                          <a:latin typeface="Trebuchet MS"/>
                          <a:cs typeface="Trebuchet MS"/>
                        </a:rPr>
                        <a:t>lc</a:t>
                      </a:r>
                      <a:r>
                        <a:rPr lang="pt-PT" sz="1200" dirty="0" smtClean="0">
                          <a:latin typeface="Trebuchet MS"/>
                          <a:cs typeface="Trebuchet MS"/>
                        </a:rPr>
                        <a:t>á</a:t>
                      </a:r>
                      <a:r>
                        <a:rPr lang="pt-PT" sz="1200" spc="-15" dirty="0" smtClean="0">
                          <a:latin typeface="Trebuchet MS"/>
                          <a:cs typeface="Trebuchet MS"/>
                        </a:rPr>
                        <a:t>r</a:t>
                      </a:r>
                      <a:r>
                        <a:rPr lang="pt-PT" sz="1200" dirty="0" smtClean="0">
                          <a:latin typeface="Trebuchet MS"/>
                          <a:cs typeface="Trebuchet MS"/>
                        </a:rPr>
                        <a:t>ios	</a:t>
                      </a:r>
                      <a:r>
                        <a:rPr lang="pt-PT" sz="1200" spc="-10" dirty="0" smtClean="0">
                          <a:latin typeface="Trebuchet MS"/>
                          <a:cs typeface="Trebuchet MS"/>
                        </a:rPr>
                        <a:t>s</a:t>
                      </a:r>
                      <a:r>
                        <a:rPr lang="pt-PT" sz="1200" dirty="0" smtClean="0">
                          <a:latin typeface="Trebuchet MS"/>
                          <a:cs typeface="Trebuchet MS"/>
                        </a:rPr>
                        <a:t>em	pr</a:t>
                      </a:r>
                      <a:r>
                        <a:rPr lang="pt-PT" sz="1200" spc="-10" dirty="0" smtClean="0">
                          <a:latin typeface="Trebuchet MS"/>
                          <a:cs typeface="Trebuchet MS"/>
                        </a:rPr>
                        <a:t>o</a:t>
                      </a:r>
                      <a:r>
                        <a:rPr lang="pt-PT" sz="1200" dirty="0" smtClean="0">
                          <a:latin typeface="Trebuchet MS"/>
                          <a:cs typeface="Trebuchet MS"/>
                        </a:rPr>
                        <a:t>b</a:t>
                      </a:r>
                      <a:r>
                        <a:rPr lang="pt-PT" sz="1200" spc="-20" dirty="0" smtClean="0">
                          <a:latin typeface="Trebuchet MS"/>
                          <a:cs typeface="Trebuchet MS"/>
                        </a:rPr>
                        <a:t>l</a:t>
                      </a:r>
                      <a:r>
                        <a:rPr lang="pt-PT" sz="1200" dirty="0" smtClean="0">
                          <a:latin typeface="Trebuchet MS"/>
                          <a:cs typeface="Trebuchet MS"/>
                        </a:rPr>
                        <a:t>e</a:t>
                      </a:r>
                      <a:r>
                        <a:rPr lang="pt-PT" sz="1200" spc="-5" dirty="0" smtClean="0">
                          <a:latin typeface="Trebuchet MS"/>
                          <a:cs typeface="Trebuchet MS"/>
                        </a:rPr>
                        <a:t>m</a:t>
                      </a:r>
                      <a:r>
                        <a:rPr lang="pt-PT" sz="1200" dirty="0" smtClean="0">
                          <a:latin typeface="Trebuchet MS"/>
                          <a:cs typeface="Trebuchet MS"/>
                        </a:rPr>
                        <a:t>as	de	</a:t>
                      </a:r>
                      <a:r>
                        <a:rPr lang="pt-PT" sz="1200" spc="-10" dirty="0" smtClean="0">
                          <a:latin typeface="Trebuchet MS"/>
                          <a:cs typeface="Trebuchet MS"/>
                        </a:rPr>
                        <a:t>e</a:t>
                      </a:r>
                      <a:r>
                        <a:rPr lang="pt-PT" sz="1200" dirty="0" smtClean="0">
                          <a:latin typeface="Trebuchet MS"/>
                          <a:cs typeface="Trebuchet MS"/>
                        </a:rPr>
                        <a:t>ro</a:t>
                      </a:r>
                      <a:r>
                        <a:rPr lang="pt-PT" sz="1200" spc="-10" dirty="0" smtClean="0">
                          <a:latin typeface="Trebuchet MS"/>
                          <a:cs typeface="Trebuchet MS"/>
                        </a:rPr>
                        <a:t>s</a:t>
                      </a:r>
                      <a:r>
                        <a:rPr lang="pt-PT" sz="1200" dirty="0" smtClean="0">
                          <a:latin typeface="Trebuchet MS"/>
                          <a:cs typeface="Trebuchet MS"/>
                        </a:rPr>
                        <a:t>ã</a:t>
                      </a:r>
                      <a:r>
                        <a:rPr lang="pt-PT" sz="1200" spc="5" dirty="0" smtClean="0">
                          <a:latin typeface="Trebuchet MS"/>
                          <a:cs typeface="Trebuchet MS"/>
                        </a:rPr>
                        <a:t>o</a:t>
                      </a:r>
                      <a:r>
                        <a:rPr lang="pt-PT" sz="1200" dirty="0" smtClean="0">
                          <a:latin typeface="Trebuchet MS"/>
                          <a:cs typeface="Trebuchet MS"/>
                        </a:rPr>
                        <a:t>.</a:t>
                      </a:r>
                    </a:p>
                    <a:p>
                      <a:pPr marL="60960">
                        <a:lnSpc>
                          <a:spcPts val="1395"/>
                        </a:lnSpc>
                      </a:pPr>
                      <a:r>
                        <a:rPr lang="pt-PT" sz="1200" spc="-5" dirty="0" smtClean="0">
                          <a:latin typeface="Trebuchet MS"/>
                          <a:cs typeface="Trebuchet MS"/>
                        </a:rPr>
                        <a:t>Fertilidade mediana </a:t>
                      </a:r>
                      <a:r>
                        <a:rPr lang="pt-PT" sz="1200" dirty="0" smtClean="0">
                          <a:latin typeface="Trebuchet MS"/>
                          <a:cs typeface="Trebuchet MS"/>
                        </a:rPr>
                        <a:t>a</a:t>
                      </a:r>
                      <a:r>
                        <a:rPr lang="pt-PT" sz="1200" spc="-60" dirty="0" smtClean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lang="pt-PT" sz="1200" dirty="0" smtClean="0">
                          <a:latin typeface="Trebuchet MS"/>
                          <a:cs typeface="Trebuchet MS"/>
                        </a:rPr>
                        <a:t>boa.</a:t>
                      </a:r>
                    </a:p>
                    <a:p>
                      <a:pPr marL="60960" marR="52705">
                        <a:lnSpc>
                          <a:spcPts val="1440"/>
                        </a:lnSpc>
                        <a:spcBef>
                          <a:spcPts val="20"/>
                        </a:spcBef>
                        <a:tabLst>
                          <a:tab pos="824865" algn="l"/>
                          <a:tab pos="1257300" algn="l"/>
                          <a:tab pos="2123440" algn="l"/>
                          <a:tab pos="2452370" algn="l"/>
                        </a:tabLst>
                      </a:pPr>
                      <a:r>
                        <a:rPr sz="1200" spc="-5" dirty="0" smtClean="0">
                          <a:latin typeface="Trebuchet MS"/>
                          <a:cs typeface="Trebuchet MS"/>
                        </a:rPr>
                        <a:t>Solos </a:t>
                      </a:r>
                      <a:r>
                        <a:rPr sz="1200" spc="-5" dirty="0">
                          <a:latin typeface="Trebuchet MS"/>
                          <a:cs typeface="Trebuchet MS"/>
                        </a:rPr>
                        <a:t>mediterrâneos para-barros </a:t>
                      </a:r>
                      <a:r>
                        <a:rPr sz="1200" dirty="0">
                          <a:latin typeface="Trebuchet MS"/>
                          <a:cs typeface="Trebuchet MS"/>
                        </a:rPr>
                        <a:t>e </a:t>
                      </a:r>
                      <a:r>
                        <a:rPr sz="1200" spc="-5" dirty="0" smtClean="0">
                          <a:latin typeface="Trebuchet MS"/>
                          <a:cs typeface="Trebuchet MS"/>
                        </a:rPr>
                        <a:t>solos</a:t>
                      </a:r>
                      <a:endParaRPr sz="1200" dirty="0">
                        <a:latin typeface="Trebuchet MS"/>
                        <a:cs typeface="Trebuchet MS"/>
                      </a:endParaRPr>
                    </a:p>
                  </a:txBody>
                  <a:tcPr marL="0" marR="0" marT="2540" marB="0" anchor="ctr">
                    <a:lnL w="12700">
                      <a:solidFill>
                        <a:srgbClr val="EF7E09"/>
                      </a:solidFill>
                      <a:prstDash val="solid"/>
                    </a:lnL>
                    <a:lnR w="12700">
                      <a:solidFill>
                        <a:srgbClr val="EF7E09"/>
                      </a:solidFill>
                      <a:prstDash val="solid"/>
                    </a:lnR>
                    <a:lnT w="12700">
                      <a:solidFill>
                        <a:srgbClr val="EF7E09"/>
                      </a:solidFill>
                      <a:prstDash val="solid"/>
                    </a:lnT>
                    <a:lnB w="12700">
                      <a:solidFill>
                        <a:srgbClr val="EF7E0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594" marR="52069">
                        <a:lnSpc>
                          <a:spcPts val="1440"/>
                        </a:lnSpc>
                        <a:spcBef>
                          <a:spcPts val="20"/>
                        </a:spcBef>
                        <a:tabLst>
                          <a:tab pos="867410" algn="l"/>
                          <a:tab pos="1675764" algn="l"/>
                          <a:tab pos="2489200" algn="l"/>
                        </a:tabLst>
                      </a:pPr>
                      <a:r>
                        <a:rPr sz="1200" b="1" spc="-5" dirty="0">
                          <a:latin typeface="Trebuchet MS"/>
                          <a:cs typeface="Trebuchet MS"/>
                        </a:rPr>
                        <a:t>Sis</a:t>
                      </a:r>
                      <a:r>
                        <a:rPr sz="1200" b="1" dirty="0">
                          <a:latin typeface="Trebuchet MS"/>
                          <a:cs typeface="Trebuchet MS"/>
                        </a:rPr>
                        <a:t>t</a:t>
                      </a:r>
                      <a:r>
                        <a:rPr sz="1200" b="1" spc="-10" dirty="0">
                          <a:latin typeface="Trebuchet MS"/>
                          <a:cs typeface="Trebuchet MS"/>
                        </a:rPr>
                        <a:t>e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ma</a:t>
                      </a:r>
                      <a:r>
                        <a:rPr sz="1200" b="1" dirty="0">
                          <a:latin typeface="Trebuchet MS"/>
                          <a:cs typeface="Trebuchet MS"/>
                        </a:rPr>
                        <a:t>s	c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u</a:t>
                      </a:r>
                      <a:r>
                        <a:rPr sz="1200" b="1" spc="-10" dirty="0">
                          <a:latin typeface="Trebuchet MS"/>
                          <a:cs typeface="Trebuchet MS"/>
                        </a:rPr>
                        <a:t>l</a:t>
                      </a:r>
                      <a:r>
                        <a:rPr sz="1200" b="1" dirty="0">
                          <a:latin typeface="Trebuchet MS"/>
                          <a:cs typeface="Trebuchet MS"/>
                        </a:rPr>
                        <a:t>tu</a:t>
                      </a:r>
                      <a:r>
                        <a:rPr sz="1200" b="1" spc="-35" dirty="0">
                          <a:latin typeface="Trebuchet MS"/>
                          <a:cs typeface="Trebuchet MS"/>
                        </a:rPr>
                        <a:t>r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ai</a:t>
                      </a:r>
                      <a:r>
                        <a:rPr sz="1200" b="1" dirty="0">
                          <a:latin typeface="Trebuchet MS"/>
                          <a:cs typeface="Trebuchet MS"/>
                        </a:rPr>
                        <a:t>s	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ar</a:t>
                      </a:r>
                      <a:r>
                        <a:rPr sz="1200" b="1" spc="5" dirty="0">
                          <a:latin typeface="Trebuchet MS"/>
                          <a:cs typeface="Trebuchet MS"/>
                        </a:rPr>
                        <a:t>v</a:t>
                      </a:r>
                      <a:r>
                        <a:rPr sz="1200" b="1" spc="-10" dirty="0">
                          <a:latin typeface="Trebuchet MS"/>
                          <a:cs typeface="Trebuchet MS"/>
                        </a:rPr>
                        <a:t>e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ns</a:t>
                      </a:r>
                      <a:r>
                        <a:rPr sz="1200" b="1" spc="-10" dirty="0">
                          <a:latin typeface="Trebuchet MS"/>
                          <a:cs typeface="Trebuchet MS"/>
                        </a:rPr>
                        <a:t>e</a:t>
                      </a:r>
                      <a:r>
                        <a:rPr sz="1200" b="1" dirty="0">
                          <a:latin typeface="Trebuchet MS"/>
                          <a:cs typeface="Trebuchet MS"/>
                        </a:rPr>
                        <a:t>s	c</a:t>
                      </a:r>
                      <a:r>
                        <a:rPr sz="1200" b="1" spc="-10" dirty="0">
                          <a:latin typeface="Trebuchet MS"/>
                          <a:cs typeface="Trebuchet MS"/>
                        </a:rPr>
                        <a:t>e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re</a:t>
                      </a:r>
                      <a:r>
                        <a:rPr sz="1200" b="1" spc="-10" dirty="0">
                          <a:latin typeface="Trebuchet MS"/>
                          <a:cs typeface="Trebuchet MS"/>
                        </a:rPr>
                        <a:t>al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í</a:t>
                      </a:r>
                      <a:r>
                        <a:rPr sz="1200" b="1" spc="10" dirty="0">
                          <a:latin typeface="Trebuchet MS"/>
                          <a:cs typeface="Trebuchet MS"/>
                        </a:rPr>
                        <a:t>f</a:t>
                      </a:r>
                      <a:r>
                        <a:rPr sz="1200" b="1" spc="-10" dirty="0">
                          <a:latin typeface="Trebuchet MS"/>
                          <a:cs typeface="Trebuchet MS"/>
                        </a:rPr>
                        <a:t>e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r</a:t>
                      </a:r>
                      <a:r>
                        <a:rPr sz="1200" b="1" spc="5" dirty="0">
                          <a:latin typeface="Trebuchet MS"/>
                          <a:cs typeface="Trebuchet MS"/>
                        </a:rPr>
                        <a:t>o</a:t>
                      </a:r>
                      <a:r>
                        <a:rPr sz="1200" b="1" dirty="0">
                          <a:latin typeface="Trebuchet MS"/>
                          <a:cs typeface="Trebuchet MS"/>
                        </a:rPr>
                        <a:t>s  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intensivos, frutícolas, </a:t>
                      </a:r>
                      <a:r>
                        <a:rPr sz="1200" b="1" spc="-10" dirty="0">
                          <a:latin typeface="Trebuchet MS"/>
                          <a:cs typeface="Trebuchet MS"/>
                        </a:rPr>
                        <a:t>pratenses,</a:t>
                      </a:r>
                      <a:r>
                        <a:rPr sz="1200" b="1" spc="204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montados</a:t>
                      </a:r>
                      <a:endParaRPr sz="1200" dirty="0">
                        <a:latin typeface="Trebuchet MS"/>
                        <a:cs typeface="Trebuchet MS"/>
                      </a:endParaRPr>
                    </a:p>
                    <a:p>
                      <a:pPr marL="61594" marR="53340">
                        <a:lnSpc>
                          <a:spcPts val="1440"/>
                        </a:lnSpc>
                        <a:tabLst>
                          <a:tab pos="375285" algn="l"/>
                          <a:tab pos="1223010" algn="l"/>
                          <a:tab pos="2507615" algn="l"/>
                          <a:tab pos="3027680" algn="l"/>
                        </a:tabLst>
                      </a:pPr>
                      <a:r>
                        <a:rPr sz="1200" b="1" dirty="0">
                          <a:latin typeface="Trebuchet MS"/>
                          <a:cs typeface="Trebuchet MS"/>
                        </a:rPr>
                        <a:t>ou	f</a:t>
                      </a:r>
                      <a:r>
                        <a:rPr sz="1200" b="1" spc="-20" dirty="0">
                          <a:latin typeface="Trebuchet MS"/>
                          <a:cs typeface="Trebuchet MS"/>
                        </a:rPr>
                        <a:t>l</a:t>
                      </a:r>
                      <a:r>
                        <a:rPr sz="1200" b="1" dirty="0">
                          <a:latin typeface="Trebuchet MS"/>
                          <a:cs typeface="Trebuchet MS"/>
                        </a:rPr>
                        <a:t>o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res</a:t>
                      </a:r>
                      <a:r>
                        <a:rPr sz="1200" b="1" dirty="0">
                          <a:latin typeface="Trebuchet MS"/>
                          <a:cs typeface="Trebuchet MS"/>
                        </a:rPr>
                        <a:t>t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ai</a:t>
                      </a:r>
                      <a:r>
                        <a:rPr sz="1200" b="1" spc="-10" dirty="0">
                          <a:latin typeface="Trebuchet MS"/>
                          <a:cs typeface="Trebuchet MS"/>
                        </a:rPr>
                        <a:t>s</a:t>
                      </a:r>
                      <a:r>
                        <a:rPr sz="1200" b="1" dirty="0">
                          <a:latin typeface="Trebuchet MS"/>
                          <a:cs typeface="Trebuchet MS"/>
                        </a:rPr>
                        <a:t>.	</a:t>
                      </a:r>
                      <a:r>
                        <a:rPr sz="1200" b="1" spc="-60" dirty="0">
                          <a:latin typeface="Trebuchet MS"/>
                          <a:cs typeface="Trebuchet MS"/>
                        </a:rPr>
                        <a:t>P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ar</a:t>
                      </a:r>
                      <a:r>
                        <a:rPr sz="1200" b="1" spc="5" dirty="0">
                          <a:latin typeface="Trebuchet MS"/>
                          <a:cs typeface="Trebuchet MS"/>
                        </a:rPr>
                        <a:t>t</a:t>
                      </a:r>
                      <a:r>
                        <a:rPr sz="1200" b="1" spc="-10" dirty="0">
                          <a:latin typeface="Trebuchet MS"/>
                          <a:cs typeface="Trebuchet MS"/>
                        </a:rPr>
                        <a:t>i</a:t>
                      </a:r>
                      <a:r>
                        <a:rPr sz="1200" b="1" dirty="0">
                          <a:latin typeface="Trebuchet MS"/>
                          <a:cs typeface="Trebuchet MS"/>
                        </a:rPr>
                        <a:t>c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u</a:t>
                      </a:r>
                      <a:r>
                        <a:rPr sz="1200" b="1" spc="-10" dirty="0">
                          <a:latin typeface="Trebuchet MS"/>
                          <a:cs typeface="Trebuchet MS"/>
                        </a:rPr>
                        <a:t>l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ar</a:t>
                      </a:r>
                      <a:r>
                        <a:rPr sz="1200" b="1" dirty="0">
                          <a:latin typeface="Trebuchet MS"/>
                          <a:cs typeface="Trebuchet MS"/>
                        </a:rPr>
                        <a:t>m</a:t>
                      </a:r>
                      <a:r>
                        <a:rPr sz="1200" b="1" spc="5" dirty="0">
                          <a:latin typeface="Trebuchet MS"/>
                          <a:cs typeface="Trebuchet MS"/>
                        </a:rPr>
                        <a:t>e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n</a:t>
                      </a:r>
                      <a:r>
                        <a:rPr sz="1200" b="1" dirty="0">
                          <a:latin typeface="Trebuchet MS"/>
                          <a:cs typeface="Trebuchet MS"/>
                        </a:rPr>
                        <a:t>te	</a:t>
                      </a:r>
                      <a:r>
                        <a:rPr sz="1200" b="1" spc="5" dirty="0">
                          <a:latin typeface="Trebuchet MS"/>
                          <a:cs typeface="Trebuchet MS"/>
                        </a:rPr>
                        <a:t>a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p</a:t>
                      </a:r>
                      <a:r>
                        <a:rPr sz="1200" b="1" dirty="0">
                          <a:latin typeface="Trebuchet MS"/>
                          <a:cs typeface="Trebuchet MS"/>
                        </a:rPr>
                        <a:t>tos	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pa</a:t>
                      </a:r>
                      <a:r>
                        <a:rPr sz="1200" b="1" spc="-35" dirty="0">
                          <a:latin typeface="Trebuchet MS"/>
                          <a:cs typeface="Trebuchet MS"/>
                        </a:rPr>
                        <a:t>r</a:t>
                      </a:r>
                      <a:r>
                        <a:rPr sz="1200" b="1" dirty="0">
                          <a:latin typeface="Trebuchet MS"/>
                          <a:cs typeface="Trebuchet MS"/>
                        </a:rPr>
                        <a:t>a  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olival </a:t>
                      </a:r>
                      <a:r>
                        <a:rPr sz="1200" b="1" dirty="0">
                          <a:latin typeface="Trebuchet MS"/>
                          <a:cs typeface="Trebuchet MS"/>
                        </a:rPr>
                        <a:t>e 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proteaginosas se de reação</a:t>
                      </a:r>
                      <a:r>
                        <a:rPr sz="1200" b="1" spc="-1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b="1" spc="-10" dirty="0">
                          <a:latin typeface="Trebuchet MS"/>
                          <a:cs typeface="Trebuchet MS"/>
                        </a:rPr>
                        <a:t>alcalina.</a:t>
                      </a:r>
                      <a:endParaRPr sz="1200" dirty="0">
                        <a:latin typeface="Trebuchet MS"/>
                        <a:cs typeface="Trebuchet MS"/>
                      </a:endParaRPr>
                    </a:p>
                  </a:txBody>
                  <a:tcPr marL="0" marR="0" marT="2540" marB="0" anchor="ctr">
                    <a:lnL w="12700">
                      <a:solidFill>
                        <a:srgbClr val="EF7E09"/>
                      </a:solidFill>
                      <a:prstDash val="solid"/>
                    </a:lnL>
                    <a:lnR w="12700">
                      <a:solidFill>
                        <a:srgbClr val="EF7E09"/>
                      </a:solidFill>
                      <a:prstDash val="solid"/>
                    </a:lnR>
                    <a:lnT w="12700">
                      <a:solidFill>
                        <a:srgbClr val="EF7E09"/>
                      </a:solidFill>
                      <a:prstDash val="solid"/>
                    </a:lnT>
                    <a:lnB w="12700">
                      <a:solidFill>
                        <a:srgbClr val="EF7E09"/>
                      </a:solidFill>
                      <a:prstDash val="solid"/>
                    </a:lnB>
                  </a:tcPr>
                </a:tc>
              </a:tr>
              <a:tr h="11114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5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b="1" dirty="0">
                          <a:latin typeface="Trebuchet MS"/>
                          <a:cs typeface="Trebuchet MS"/>
                        </a:rPr>
                        <a:t>V</a:t>
                      </a:r>
                      <a:endParaRPr sz="12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EF7E09"/>
                      </a:solidFill>
                      <a:prstDash val="solid"/>
                    </a:lnL>
                    <a:lnR w="12700">
                      <a:solidFill>
                        <a:srgbClr val="EF7E09"/>
                      </a:solidFill>
                      <a:prstDash val="solid"/>
                    </a:lnR>
                    <a:lnT w="12700">
                      <a:solidFill>
                        <a:srgbClr val="EF7E09"/>
                      </a:solidFill>
                      <a:prstDash val="solid"/>
                    </a:lnT>
                    <a:lnB w="12700">
                      <a:solidFill>
                        <a:srgbClr val="EF7E09"/>
                      </a:solidFill>
                      <a:prstDash val="soli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0960">
                        <a:lnSpc>
                          <a:spcPts val="1415"/>
                        </a:lnSpc>
                      </a:pPr>
                      <a:r>
                        <a:rPr sz="1200" spc="-5" dirty="0">
                          <a:latin typeface="Trebuchet MS"/>
                          <a:cs typeface="Trebuchet MS"/>
                        </a:rPr>
                        <a:t>Apresentam uma fertilidade</a:t>
                      </a:r>
                      <a:r>
                        <a:rPr sz="1200" spc="-9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spc="-5" dirty="0">
                          <a:latin typeface="Trebuchet MS"/>
                          <a:cs typeface="Trebuchet MS"/>
                        </a:rPr>
                        <a:t>elevada.</a:t>
                      </a:r>
                      <a:endParaRPr sz="12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 anchor="ctr">
                    <a:lnL w="12700">
                      <a:solidFill>
                        <a:srgbClr val="EF7E09"/>
                      </a:solidFill>
                      <a:prstDash val="solid"/>
                    </a:lnL>
                    <a:lnR w="12700">
                      <a:solidFill>
                        <a:srgbClr val="EF7E09"/>
                      </a:solidFill>
                      <a:prstDash val="solid"/>
                    </a:lnR>
                    <a:lnT w="12700">
                      <a:solidFill>
                        <a:srgbClr val="EF7E09"/>
                      </a:solidFill>
                      <a:prstDash val="solid"/>
                    </a:lnT>
                    <a:lnB w="12700">
                      <a:solidFill>
                        <a:srgbClr val="EF7E0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594" marR="52705" algn="just">
                        <a:lnSpc>
                          <a:spcPts val="1440"/>
                        </a:lnSpc>
                        <a:spcBef>
                          <a:spcPts val="20"/>
                        </a:spcBef>
                      </a:pPr>
                      <a:r>
                        <a:rPr sz="1200" b="1" spc="-5" dirty="0">
                          <a:latin typeface="Trebuchet MS"/>
                          <a:cs typeface="Trebuchet MS"/>
                        </a:rPr>
                        <a:t>Suscetíveis </a:t>
                      </a:r>
                      <a:r>
                        <a:rPr sz="1200" b="1" spc="5" dirty="0">
                          <a:latin typeface="Trebuchet MS"/>
                          <a:cs typeface="Trebuchet MS"/>
                        </a:rPr>
                        <a:t>de </a:t>
                      </a:r>
                      <a:r>
                        <a:rPr sz="1200" b="1" dirty="0">
                          <a:latin typeface="Trebuchet MS"/>
                          <a:cs typeface="Trebuchet MS"/>
                        </a:rPr>
                        <a:t>usos 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diferenciados consoante </a:t>
                      </a:r>
                      <a:r>
                        <a:rPr sz="1200" b="1" dirty="0">
                          <a:latin typeface="Trebuchet MS"/>
                          <a:cs typeface="Trebuchet MS"/>
                        </a:rPr>
                        <a:t>a  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drenagem, </a:t>
                      </a:r>
                      <a:r>
                        <a:rPr sz="1200" b="1" spc="-10" dirty="0">
                          <a:latin typeface="Trebuchet MS"/>
                          <a:cs typeface="Trebuchet MS"/>
                        </a:rPr>
                        <a:t>textura </a:t>
                      </a:r>
                      <a:r>
                        <a:rPr sz="1200" b="1" dirty="0">
                          <a:latin typeface="Trebuchet MS"/>
                          <a:cs typeface="Trebuchet MS"/>
                        </a:rPr>
                        <a:t>e 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disponibilidade </a:t>
                      </a:r>
                      <a:r>
                        <a:rPr sz="1200" b="1" spc="5" dirty="0">
                          <a:latin typeface="Trebuchet MS"/>
                          <a:cs typeface="Trebuchet MS"/>
                        </a:rPr>
                        <a:t>de </a:t>
                      </a:r>
                      <a:r>
                        <a:rPr sz="1200" b="1" dirty="0">
                          <a:latin typeface="Trebuchet MS"/>
                          <a:cs typeface="Trebuchet MS"/>
                        </a:rPr>
                        <a:t>água  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de rega: Sistemas </a:t>
                      </a:r>
                      <a:r>
                        <a:rPr sz="1200" b="1" spc="5" dirty="0">
                          <a:latin typeface="Trebuchet MS"/>
                          <a:cs typeface="Trebuchet MS"/>
                        </a:rPr>
                        <a:t>de 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regadio </a:t>
                      </a:r>
                      <a:r>
                        <a:rPr sz="1200" b="1" dirty="0">
                          <a:latin typeface="Trebuchet MS"/>
                          <a:cs typeface="Trebuchet MS"/>
                        </a:rPr>
                        <a:t>e 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Sistemas de  sequeiro. Sistemas florestais</a:t>
                      </a:r>
                      <a:r>
                        <a:rPr sz="1200" b="1" spc="-1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intensivos.</a:t>
                      </a:r>
                      <a:endParaRPr sz="1200" dirty="0">
                        <a:latin typeface="Trebuchet MS"/>
                        <a:cs typeface="Trebuchet MS"/>
                      </a:endParaRPr>
                    </a:p>
                  </a:txBody>
                  <a:tcPr marL="0" marR="0" marT="2540" marB="0" anchor="ctr">
                    <a:lnL w="12700">
                      <a:solidFill>
                        <a:srgbClr val="EF7E09"/>
                      </a:solidFill>
                      <a:prstDash val="solid"/>
                    </a:lnL>
                    <a:lnR w="12700">
                      <a:solidFill>
                        <a:srgbClr val="EF7E09"/>
                      </a:solidFill>
                      <a:prstDash val="solid"/>
                    </a:lnR>
                    <a:lnT w="12700">
                      <a:solidFill>
                        <a:srgbClr val="EF7E09"/>
                      </a:solidFill>
                      <a:prstDash val="solid"/>
                    </a:lnT>
                    <a:lnB w="12700">
                      <a:solidFill>
                        <a:srgbClr val="EF7E09"/>
                      </a:solidFill>
                      <a:prstDash val="solid"/>
                    </a:lnB>
                  </a:tcPr>
                </a:tc>
              </a:tr>
              <a:tr h="421601">
                <a:tc>
                  <a:txBody>
                    <a:bodyPr/>
                    <a:lstStyle/>
                    <a:p>
                      <a:pPr marL="382905" marR="215900" indent="-16065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b="1" spc="-5" dirty="0">
                          <a:latin typeface="Trebuchet MS"/>
                          <a:cs typeface="Trebuchet MS"/>
                        </a:rPr>
                        <a:t>A</a:t>
                      </a:r>
                      <a:r>
                        <a:rPr sz="1200" b="1" dirty="0">
                          <a:latin typeface="Trebuchet MS"/>
                          <a:cs typeface="Trebuchet MS"/>
                        </a:rPr>
                        <a:t>f</a:t>
                      </a:r>
                      <a:r>
                        <a:rPr sz="1200" b="1" spc="-10" dirty="0">
                          <a:latin typeface="Trebuchet MS"/>
                          <a:cs typeface="Trebuchet MS"/>
                        </a:rPr>
                        <a:t>l</a:t>
                      </a:r>
                      <a:r>
                        <a:rPr sz="1200" b="1" dirty="0">
                          <a:latin typeface="Trebuchet MS"/>
                          <a:cs typeface="Trebuchet MS"/>
                        </a:rPr>
                        <a:t>o</a:t>
                      </a:r>
                      <a:r>
                        <a:rPr sz="1200" b="1" spc="-35" dirty="0">
                          <a:latin typeface="Trebuchet MS"/>
                          <a:cs typeface="Trebuchet MS"/>
                        </a:rPr>
                        <a:t>r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am</a:t>
                      </a:r>
                      <a:r>
                        <a:rPr sz="1200" b="1" spc="-10" dirty="0">
                          <a:latin typeface="Trebuchet MS"/>
                          <a:cs typeface="Trebuchet MS"/>
                        </a:rPr>
                        <a:t>e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n</a:t>
                      </a:r>
                      <a:r>
                        <a:rPr sz="1200" b="1" dirty="0">
                          <a:latin typeface="Trebuchet MS"/>
                          <a:cs typeface="Trebuchet MS"/>
                        </a:rPr>
                        <a:t>tos  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rochosos</a:t>
                      </a:r>
                      <a:endParaRPr sz="1200" dirty="0">
                        <a:latin typeface="Trebuchet MS"/>
                        <a:cs typeface="Trebuchet MS"/>
                      </a:endParaRPr>
                    </a:p>
                  </a:txBody>
                  <a:tcPr marL="0" marR="0" marT="24765" marB="0">
                    <a:lnL w="12700">
                      <a:solidFill>
                        <a:srgbClr val="EF7E09"/>
                      </a:solidFill>
                      <a:prstDash val="solid"/>
                    </a:lnL>
                    <a:lnR w="12700">
                      <a:solidFill>
                        <a:srgbClr val="EF7E09"/>
                      </a:solidFill>
                      <a:prstDash val="solid"/>
                    </a:lnR>
                    <a:lnT w="12700">
                      <a:solidFill>
                        <a:srgbClr val="EF7E09"/>
                      </a:solidFill>
                      <a:prstDash val="solid"/>
                    </a:lnT>
                    <a:lnB w="12700">
                      <a:solidFill>
                        <a:srgbClr val="EF7E09"/>
                      </a:solidFill>
                      <a:prstDash val="soli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61594" algn="ctr">
                        <a:lnSpc>
                          <a:spcPct val="100000"/>
                        </a:lnSpc>
                        <a:spcBef>
                          <a:spcPts val="915"/>
                        </a:spcBef>
                      </a:pPr>
                      <a:r>
                        <a:rPr sz="1200" b="1" spc="-5" dirty="0">
                          <a:latin typeface="Trebuchet MS"/>
                          <a:cs typeface="Trebuchet MS"/>
                        </a:rPr>
                        <a:t>Sem</a:t>
                      </a:r>
                      <a:r>
                        <a:rPr sz="1200" b="1" spc="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aptidão</a:t>
                      </a:r>
                      <a:endParaRPr sz="12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 anchor="ctr">
                    <a:lnL w="12700">
                      <a:solidFill>
                        <a:srgbClr val="EF7E09"/>
                      </a:solidFill>
                      <a:prstDash val="solid"/>
                    </a:lnL>
                    <a:lnR w="12700" cap="flat" cmpd="sng" algn="ctr">
                      <a:solidFill>
                        <a:srgbClr val="EF7E0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EF7E09"/>
                      </a:solidFill>
                      <a:prstDash val="solid"/>
                    </a:lnT>
                    <a:lnB w="12700" cap="flat" cmpd="sng" algn="ctr">
                      <a:solidFill>
                        <a:srgbClr val="EF7E0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  <a:spcBef>
                          <a:spcPts val="915"/>
                        </a:spcBef>
                      </a:pPr>
                      <a:endParaRPr sz="1200" dirty="0">
                        <a:latin typeface="Trebuchet MS"/>
                        <a:cs typeface="Trebuchet MS"/>
                      </a:endParaRPr>
                    </a:p>
                  </a:txBody>
                  <a:tcPr marL="0" marR="0" marT="116205" marB="0">
                    <a:lnL w="12700">
                      <a:solidFill>
                        <a:srgbClr val="EF7E09"/>
                      </a:solidFill>
                      <a:prstDash val="solid"/>
                    </a:lnL>
                    <a:lnR w="12700">
                      <a:solidFill>
                        <a:srgbClr val="EF7E09"/>
                      </a:solidFill>
                      <a:prstDash val="solid"/>
                    </a:lnR>
                    <a:lnT w="12700">
                      <a:solidFill>
                        <a:srgbClr val="EF7E09"/>
                      </a:solidFill>
                      <a:prstDash val="solid"/>
                    </a:lnT>
                    <a:lnB w="12700">
                      <a:solidFill>
                        <a:srgbClr val="EF7E09"/>
                      </a:solidFill>
                      <a:prstDash val="solid"/>
                    </a:lnB>
                  </a:tcPr>
                </a:tc>
              </a:tr>
              <a:tr h="42158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15"/>
                        </a:spcBef>
                      </a:pPr>
                      <a:r>
                        <a:rPr sz="1200" b="1" spc="-5" dirty="0">
                          <a:solidFill>
                            <a:schemeClr val="bg1"/>
                          </a:solidFill>
                          <a:latin typeface="Trebuchet MS"/>
                          <a:cs typeface="Trebuchet MS"/>
                        </a:rPr>
                        <a:t>Áreas</a:t>
                      </a:r>
                      <a:r>
                        <a:rPr sz="1200" b="1" spc="-10" dirty="0">
                          <a:solidFill>
                            <a:schemeClr val="bg1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b="1" spc="-5" dirty="0">
                          <a:solidFill>
                            <a:schemeClr val="bg1"/>
                          </a:solidFill>
                          <a:latin typeface="Trebuchet MS"/>
                          <a:cs typeface="Trebuchet MS"/>
                        </a:rPr>
                        <a:t>sociais</a:t>
                      </a:r>
                      <a:endParaRPr sz="1200" dirty="0">
                        <a:solidFill>
                          <a:schemeClr val="bg1"/>
                        </a:solidFill>
                        <a:latin typeface="Trebuchet MS"/>
                        <a:cs typeface="Trebuchet MS"/>
                      </a:endParaRPr>
                    </a:p>
                  </a:txBody>
                  <a:tcPr marL="0" marR="0" marT="116205" marB="0">
                    <a:lnL w="12700">
                      <a:solidFill>
                        <a:srgbClr val="EF7E09"/>
                      </a:solidFill>
                      <a:prstDash val="solid"/>
                    </a:lnL>
                    <a:lnR w="12700">
                      <a:solidFill>
                        <a:srgbClr val="EF7E09"/>
                      </a:solidFill>
                      <a:prstDash val="solid"/>
                    </a:lnR>
                    <a:lnT w="12700">
                      <a:solidFill>
                        <a:srgbClr val="EF7E09"/>
                      </a:solidFill>
                      <a:prstDash val="solid"/>
                    </a:lnT>
                    <a:lnB w="12700">
                      <a:solidFill>
                        <a:srgbClr val="EF7E09"/>
                      </a:solidFill>
                      <a:prstDash val="solid"/>
                    </a:lnB>
                    <a:solidFill>
                      <a:schemeClr val="tx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61594" algn="ctr">
                        <a:lnSpc>
                          <a:spcPct val="100000"/>
                        </a:lnSpc>
                        <a:spcBef>
                          <a:spcPts val="915"/>
                        </a:spcBef>
                      </a:pPr>
                      <a:r>
                        <a:rPr sz="1200" b="1" spc="-5" dirty="0">
                          <a:latin typeface="Trebuchet MS"/>
                          <a:cs typeface="Trebuchet MS"/>
                        </a:rPr>
                        <a:t>Sem</a:t>
                      </a:r>
                      <a:r>
                        <a:rPr sz="1200" b="1" spc="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200" b="1" spc="-5" dirty="0">
                          <a:latin typeface="Trebuchet MS"/>
                          <a:cs typeface="Trebuchet MS"/>
                        </a:rPr>
                        <a:t>aptidão</a:t>
                      </a:r>
                      <a:endParaRPr sz="12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 anchor="ctr">
                    <a:lnL w="12700">
                      <a:solidFill>
                        <a:srgbClr val="EF7E09"/>
                      </a:solidFill>
                      <a:prstDash val="solid"/>
                    </a:lnL>
                    <a:lnR w="12700" cap="flat" cmpd="sng" algn="ctr">
                      <a:solidFill>
                        <a:srgbClr val="EF7E0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EF7E09"/>
                      </a:solidFill>
                      <a:prstDash val="solid"/>
                    </a:lnT>
                    <a:lnB w="12700" cap="flat" cmpd="sng" algn="ctr">
                      <a:solidFill>
                        <a:srgbClr val="EF7E0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  <a:spcBef>
                          <a:spcPts val="915"/>
                        </a:spcBef>
                      </a:pPr>
                      <a:endParaRPr sz="1200" dirty="0">
                        <a:latin typeface="Trebuchet MS"/>
                        <a:cs typeface="Trebuchet MS"/>
                      </a:endParaRPr>
                    </a:p>
                  </a:txBody>
                  <a:tcPr marL="0" marR="0" marT="116205" marB="0">
                    <a:lnL w="12700">
                      <a:solidFill>
                        <a:srgbClr val="EF7E09"/>
                      </a:solidFill>
                      <a:prstDash val="solid"/>
                    </a:lnL>
                    <a:lnR w="12700">
                      <a:solidFill>
                        <a:srgbClr val="EF7E09"/>
                      </a:solidFill>
                      <a:prstDash val="solid"/>
                    </a:lnR>
                    <a:lnT w="12700">
                      <a:solidFill>
                        <a:srgbClr val="EF7E09"/>
                      </a:solidFill>
                      <a:prstDash val="solid"/>
                    </a:lnT>
                    <a:lnB w="12700">
                      <a:solidFill>
                        <a:srgbClr val="EF7E09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3" name="object 8"/>
          <p:cNvSpPr>
            <a:spLocks noChangeAspect="1"/>
          </p:cNvSpPr>
          <p:nvPr/>
        </p:nvSpPr>
        <p:spPr>
          <a:xfrm>
            <a:off x="76201" y="-21771"/>
            <a:ext cx="2591962" cy="1332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10958"/>
            <a:ext cx="2304000" cy="55470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>
            <a:spLocks noChangeAspect="1"/>
          </p:cNvSpPr>
          <p:nvPr/>
        </p:nvSpPr>
        <p:spPr>
          <a:xfrm>
            <a:off x="3352800" y="1314000"/>
            <a:ext cx="7835081" cy="554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8"/>
          <p:cNvSpPr>
            <a:spLocks noChangeAspect="1"/>
          </p:cNvSpPr>
          <p:nvPr/>
        </p:nvSpPr>
        <p:spPr>
          <a:xfrm>
            <a:off x="76201" y="-21771"/>
            <a:ext cx="2591962" cy="1332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10958"/>
            <a:ext cx="2304000" cy="5547042"/>
          </a:xfrm>
          <a:prstGeom prst="rect">
            <a:avLst/>
          </a:prstGeom>
        </p:spPr>
      </p:pic>
      <p:sp>
        <p:nvSpPr>
          <p:cNvPr id="5" name="object 3"/>
          <p:cNvSpPr txBox="1"/>
          <p:nvPr/>
        </p:nvSpPr>
        <p:spPr>
          <a:xfrm>
            <a:off x="3200400" y="330361"/>
            <a:ext cx="7835081" cy="5661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31825" indent="-626745" algn="ctr">
              <a:lnSpc>
                <a:spcPct val="100000"/>
              </a:lnSpc>
              <a:spcBef>
                <a:spcPts val="95"/>
              </a:spcBef>
            </a:pPr>
            <a:r>
              <a:rPr lang="pt-PT" sz="3600" b="1" spc="-15" dirty="0" smtClean="0">
                <a:solidFill>
                  <a:srgbClr val="002060"/>
                </a:solidFill>
                <a:latin typeface="Trebuchet MS"/>
                <a:cs typeface="Trebuchet MS"/>
              </a:rPr>
              <a:t>Carta de </a:t>
            </a:r>
            <a:r>
              <a:rPr sz="3600" b="1" spc="-15" dirty="0" err="1" smtClean="0">
                <a:solidFill>
                  <a:srgbClr val="002060"/>
                </a:solidFill>
                <a:latin typeface="Trebuchet MS"/>
                <a:cs typeface="Trebuchet MS"/>
              </a:rPr>
              <a:t>Potencialidade</a:t>
            </a:r>
            <a:r>
              <a:rPr lang="pt-PT" sz="3600" b="1" spc="-15" dirty="0" smtClean="0">
                <a:solidFill>
                  <a:srgbClr val="002060"/>
                </a:solidFill>
                <a:latin typeface="Trebuchet MS"/>
                <a:cs typeface="Trebuchet MS"/>
              </a:rPr>
              <a:t>s</a:t>
            </a:r>
            <a:r>
              <a:rPr sz="3600" b="1" spc="-15" dirty="0" smtClean="0">
                <a:solidFill>
                  <a:srgbClr val="002060"/>
                </a:solidFill>
                <a:latin typeface="Trebuchet MS"/>
                <a:cs typeface="Trebuchet MS"/>
              </a:rPr>
              <a:t> </a:t>
            </a:r>
            <a:r>
              <a:rPr sz="3600" b="1" spc="-10" dirty="0" smtClean="0">
                <a:solidFill>
                  <a:srgbClr val="002060"/>
                </a:solidFill>
                <a:latin typeface="Trebuchet MS"/>
                <a:cs typeface="Trebuchet MS"/>
              </a:rPr>
              <a:t>do</a:t>
            </a:r>
            <a:r>
              <a:rPr lang="pt-PT" sz="3600" b="1" spc="-10" dirty="0" smtClean="0">
                <a:solidFill>
                  <a:srgbClr val="002060"/>
                </a:solidFill>
                <a:latin typeface="Trebuchet MS"/>
                <a:cs typeface="Trebuchet MS"/>
              </a:rPr>
              <a:t> </a:t>
            </a:r>
            <a:r>
              <a:rPr sz="3600" b="1" spc="-5" dirty="0" smtClean="0">
                <a:solidFill>
                  <a:srgbClr val="002060"/>
                </a:solidFill>
                <a:latin typeface="Trebuchet MS"/>
                <a:cs typeface="Trebuchet MS"/>
              </a:rPr>
              <a:t>Solo</a:t>
            </a:r>
            <a:endParaRPr sz="3600" b="1" dirty="0">
              <a:solidFill>
                <a:srgbClr val="002060"/>
              </a:solidFill>
              <a:latin typeface="Trebuchet MS"/>
              <a:cs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600" y="0"/>
            <a:ext cx="4848844" cy="6858000"/>
          </a:xfrm>
          <a:prstGeom prst="rect">
            <a:avLst/>
          </a:prstGeom>
        </p:spPr>
      </p:pic>
      <p:sp>
        <p:nvSpPr>
          <p:cNvPr id="5" name="object 4"/>
          <p:cNvSpPr txBox="1"/>
          <p:nvPr/>
        </p:nvSpPr>
        <p:spPr>
          <a:xfrm>
            <a:off x="5655929" y="6172200"/>
            <a:ext cx="245999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" dirty="0">
                <a:latin typeface="Trebuchet MS"/>
                <a:cs typeface="Trebuchet MS"/>
              </a:rPr>
              <a:t>Fonte: </a:t>
            </a:r>
            <a:r>
              <a:rPr lang="pt-PT" sz="1600" spc="-5" dirty="0" smtClean="0">
                <a:latin typeface="Trebuchet MS"/>
                <a:cs typeface="Trebuchet MS"/>
              </a:rPr>
              <a:t>DGT - </a:t>
            </a:r>
            <a:r>
              <a:rPr sz="1600" spc="-5" dirty="0" smtClean="0">
                <a:latin typeface="Trebuchet MS"/>
                <a:cs typeface="Trebuchet MS"/>
              </a:rPr>
              <a:t>Carta</a:t>
            </a:r>
            <a:r>
              <a:rPr sz="1600" spc="5" dirty="0" smtClean="0">
                <a:latin typeface="Trebuchet MS"/>
                <a:cs typeface="Trebuchet MS"/>
              </a:rPr>
              <a:t> </a:t>
            </a:r>
            <a:r>
              <a:rPr sz="1600" dirty="0">
                <a:latin typeface="Trebuchet MS"/>
                <a:cs typeface="Trebuchet MS"/>
              </a:rPr>
              <a:t>de</a:t>
            </a:r>
          </a:p>
          <a:p>
            <a:pPr marL="12700">
              <a:lnSpc>
                <a:spcPct val="100000"/>
              </a:lnSpc>
            </a:pPr>
            <a:r>
              <a:rPr sz="1600" spc="-5" dirty="0">
                <a:latin typeface="Trebuchet MS"/>
                <a:cs typeface="Trebuchet MS"/>
              </a:rPr>
              <a:t>Ocupação do Solo,</a:t>
            </a:r>
            <a:r>
              <a:rPr sz="1600" spc="-90" dirty="0">
                <a:latin typeface="Trebuchet MS"/>
                <a:cs typeface="Trebuchet MS"/>
              </a:rPr>
              <a:t> </a:t>
            </a:r>
            <a:r>
              <a:rPr sz="1600" spc="-5" dirty="0" smtClean="0">
                <a:latin typeface="Trebuchet MS"/>
                <a:cs typeface="Trebuchet MS"/>
              </a:rPr>
              <a:t>20</a:t>
            </a:r>
            <a:r>
              <a:rPr lang="pt-PT" sz="1600" spc="-5" dirty="0" smtClean="0">
                <a:latin typeface="Trebuchet MS"/>
                <a:cs typeface="Trebuchet MS"/>
              </a:rPr>
              <a:t>15</a:t>
            </a:r>
            <a:endParaRPr sz="1600" dirty="0">
              <a:latin typeface="Trebuchet MS"/>
              <a:cs typeface="Trebuchet MS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1" y="479300"/>
            <a:ext cx="3810000" cy="6378700"/>
          </a:xfrm>
          <a:prstGeom prst="rect">
            <a:avLst/>
          </a:prstGeom>
        </p:spPr>
      </p:pic>
      <p:sp>
        <p:nvSpPr>
          <p:cNvPr id="8" name="object 2"/>
          <p:cNvSpPr txBox="1">
            <a:spLocks/>
          </p:cNvSpPr>
          <p:nvPr/>
        </p:nvSpPr>
        <p:spPr>
          <a:xfrm>
            <a:off x="3276600" y="228600"/>
            <a:ext cx="4848843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3600" b="0" i="0">
                <a:solidFill>
                  <a:srgbClr val="EF7E09"/>
                </a:solidFill>
                <a:latin typeface="Trebuchet MS"/>
                <a:ea typeface="+mj-ea"/>
                <a:cs typeface="Trebuchet MS"/>
              </a:defRPr>
            </a:lvl1pPr>
          </a:lstStyle>
          <a:p>
            <a:pPr marL="12700" algn="ctr"/>
            <a:r>
              <a:rPr lang="pt-PT" sz="2400" b="1" kern="1200" spc="-15" dirty="0" smtClean="0">
                <a:solidFill>
                  <a:srgbClr val="002060"/>
                </a:solidFill>
                <a:ea typeface="+mn-ea"/>
              </a:rPr>
              <a:t>Carta de Ocupação do Solo</a:t>
            </a:r>
            <a:endParaRPr lang="pt-PT" sz="2400" b="1" kern="1200" spc="-15" dirty="0">
              <a:solidFill>
                <a:srgbClr val="002060"/>
              </a:solidFill>
              <a:ea typeface="+mn-ea"/>
            </a:endParaRPr>
          </a:p>
        </p:txBody>
      </p:sp>
      <p:sp>
        <p:nvSpPr>
          <p:cNvPr id="9" name="object 8"/>
          <p:cNvSpPr>
            <a:spLocks noChangeAspect="1"/>
          </p:cNvSpPr>
          <p:nvPr/>
        </p:nvSpPr>
        <p:spPr>
          <a:xfrm>
            <a:off x="76201" y="-21771"/>
            <a:ext cx="2591962" cy="1332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10958"/>
            <a:ext cx="2304000" cy="5547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441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718066" y="3527998"/>
            <a:ext cx="1511771" cy="6539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978652" y="3608832"/>
            <a:ext cx="1056131" cy="55930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754623" y="3538728"/>
            <a:ext cx="1438910" cy="581025"/>
          </a:xfrm>
          <a:custGeom>
            <a:avLst/>
            <a:gdLst/>
            <a:ahLst/>
            <a:cxnLst/>
            <a:rect l="l" t="t" r="r" b="b"/>
            <a:pathLst>
              <a:path w="1438910" h="581025">
                <a:moveTo>
                  <a:pt x="0" y="290322"/>
                </a:moveTo>
                <a:lnTo>
                  <a:pt x="11589" y="238120"/>
                </a:lnTo>
                <a:lnTo>
                  <a:pt x="45005" y="188994"/>
                </a:lnTo>
                <a:lnTo>
                  <a:pt x="98213" y="143764"/>
                </a:lnTo>
                <a:lnTo>
                  <a:pt x="131604" y="122864"/>
                </a:lnTo>
                <a:lnTo>
                  <a:pt x="169182" y="103246"/>
                </a:lnTo>
                <a:lnTo>
                  <a:pt x="210693" y="85010"/>
                </a:lnTo>
                <a:lnTo>
                  <a:pt x="255881" y="68260"/>
                </a:lnTo>
                <a:lnTo>
                  <a:pt x="304494" y="53097"/>
                </a:lnTo>
                <a:lnTo>
                  <a:pt x="356277" y="39624"/>
                </a:lnTo>
                <a:lnTo>
                  <a:pt x="410976" y="27942"/>
                </a:lnTo>
                <a:lnTo>
                  <a:pt x="468338" y="18156"/>
                </a:lnTo>
                <a:lnTo>
                  <a:pt x="528108" y="10366"/>
                </a:lnTo>
                <a:lnTo>
                  <a:pt x="590032" y="4675"/>
                </a:lnTo>
                <a:lnTo>
                  <a:pt x="653857" y="1185"/>
                </a:lnTo>
                <a:lnTo>
                  <a:pt x="719328" y="0"/>
                </a:lnTo>
                <a:lnTo>
                  <a:pt x="784798" y="1185"/>
                </a:lnTo>
                <a:lnTo>
                  <a:pt x="848623" y="4675"/>
                </a:lnTo>
                <a:lnTo>
                  <a:pt x="910547" y="10366"/>
                </a:lnTo>
                <a:lnTo>
                  <a:pt x="970317" y="18156"/>
                </a:lnTo>
                <a:lnTo>
                  <a:pt x="1027679" y="27942"/>
                </a:lnTo>
                <a:lnTo>
                  <a:pt x="1082378" y="39623"/>
                </a:lnTo>
                <a:lnTo>
                  <a:pt x="1134161" y="53097"/>
                </a:lnTo>
                <a:lnTo>
                  <a:pt x="1182774" y="68260"/>
                </a:lnTo>
                <a:lnTo>
                  <a:pt x="1227963" y="85010"/>
                </a:lnTo>
                <a:lnTo>
                  <a:pt x="1269473" y="103246"/>
                </a:lnTo>
                <a:lnTo>
                  <a:pt x="1307051" y="122864"/>
                </a:lnTo>
                <a:lnTo>
                  <a:pt x="1340442" y="143763"/>
                </a:lnTo>
                <a:lnTo>
                  <a:pt x="1393650" y="188994"/>
                </a:lnTo>
                <a:lnTo>
                  <a:pt x="1427066" y="238120"/>
                </a:lnTo>
                <a:lnTo>
                  <a:pt x="1438656" y="290322"/>
                </a:lnTo>
                <a:lnTo>
                  <a:pt x="1435716" y="316756"/>
                </a:lnTo>
                <a:lnTo>
                  <a:pt x="1412959" y="367522"/>
                </a:lnTo>
                <a:lnTo>
                  <a:pt x="1369393" y="414802"/>
                </a:lnTo>
                <a:lnTo>
                  <a:pt x="1307051" y="457779"/>
                </a:lnTo>
                <a:lnTo>
                  <a:pt x="1269473" y="477397"/>
                </a:lnTo>
                <a:lnTo>
                  <a:pt x="1227962" y="495633"/>
                </a:lnTo>
                <a:lnTo>
                  <a:pt x="1182774" y="512383"/>
                </a:lnTo>
                <a:lnTo>
                  <a:pt x="1134161" y="527546"/>
                </a:lnTo>
                <a:lnTo>
                  <a:pt x="1082378" y="541019"/>
                </a:lnTo>
                <a:lnTo>
                  <a:pt x="1027679" y="552701"/>
                </a:lnTo>
                <a:lnTo>
                  <a:pt x="970317" y="562487"/>
                </a:lnTo>
                <a:lnTo>
                  <a:pt x="910547" y="570277"/>
                </a:lnTo>
                <a:lnTo>
                  <a:pt x="848623" y="575968"/>
                </a:lnTo>
                <a:lnTo>
                  <a:pt x="784798" y="579458"/>
                </a:lnTo>
                <a:lnTo>
                  <a:pt x="719328" y="580644"/>
                </a:lnTo>
                <a:lnTo>
                  <a:pt x="653857" y="579458"/>
                </a:lnTo>
                <a:lnTo>
                  <a:pt x="590032" y="575968"/>
                </a:lnTo>
                <a:lnTo>
                  <a:pt x="528108" y="570277"/>
                </a:lnTo>
                <a:lnTo>
                  <a:pt x="468338" y="562487"/>
                </a:lnTo>
                <a:lnTo>
                  <a:pt x="410976" y="552701"/>
                </a:lnTo>
                <a:lnTo>
                  <a:pt x="356277" y="541020"/>
                </a:lnTo>
                <a:lnTo>
                  <a:pt x="304494" y="527546"/>
                </a:lnTo>
                <a:lnTo>
                  <a:pt x="255881" y="512383"/>
                </a:lnTo>
                <a:lnTo>
                  <a:pt x="210693" y="495633"/>
                </a:lnTo>
                <a:lnTo>
                  <a:pt x="169182" y="477397"/>
                </a:lnTo>
                <a:lnTo>
                  <a:pt x="131604" y="457779"/>
                </a:lnTo>
                <a:lnTo>
                  <a:pt x="98213" y="436880"/>
                </a:lnTo>
                <a:lnTo>
                  <a:pt x="45005" y="391649"/>
                </a:lnTo>
                <a:lnTo>
                  <a:pt x="11589" y="342523"/>
                </a:lnTo>
                <a:lnTo>
                  <a:pt x="0" y="290322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 w="12192">
            <a:solidFill>
              <a:srgbClr val="C1975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143625" y="3674109"/>
            <a:ext cx="6604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Ma</a:t>
            </a:r>
            <a:r>
              <a:rPr sz="1800" spc="-10" dirty="0">
                <a:solidFill>
                  <a:srgbClr val="FFFFFF"/>
                </a:solidFill>
                <a:latin typeface="Trebuchet MS"/>
                <a:cs typeface="Trebuchet MS"/>
              </a:rPr>
              <a:t>t</a:t>
            </a: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riz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194291" y="4427474"/>
            <a:ext cx="2853055" cy="314830"/>
          </a:xfrm>
          <a:prstGeom prst="rect">
            <a:avLst/>
          </a:prstGeom>
          <a:solidFill>
            <a:srgbClr val="EDEBE0"/>
          </a:solidFill>
          <a:ln w="9144">
            <a:solidFill>
              <a:srgbClr val="938953"/>
            </a:solidFill>
          </a:ln>
        </p:spPr>
        <p:txBody>
          <a:bodyPr vert="horz" wrap="square" lIns="0" tIns="67945" rIns="0" bIns="0" rtlCol="0">
            <a:spAutoFit/>
          </a:bodyPr>
          <a:lstStyle/>
          <a:p>
            <a:pPr marL="470534">
              <a:lnSpc>
                <a:spcPct val="100000"/>
              </a:lnSpc>
              <a:spcBef>
                <a:spcPts val="535"/>
              </a:spcBef>
            </a:pPr>
            <a:r>
              <a:rPr sz="1600" b="1" spc="-5" dirty="0">
                <a:latin typeface="Trebuchet MS"/>
                <a:cs typeface="Trebuchet MS"/>
              </a:rPr>
              <a:t>Floresta de</a:t>
            </a:r>
            <a:r>
              <a:rPr sz="1600" b="1" spc="10" dirty="0">
                <a:latin typeface="Trebuchet MS"/>
                <a:cs typeface="Trebuchet MS"/>
              </a:rPr>
              <a:t> </a:t>
            </a:r>
            <a:r>
              <a:rPr sz="1600" b="1" spc="-15" dirty="0">
                <a:latin typeface="Trebuchet MS"/>
                <a:cs typeface="Trebuchet MS"/>
              </a:rPr>
              <a:t>Produção</a:t>
            </a:r>
            <a:endParaRPr sz="1600" b="1" dirty="0">
              <a:latin typeface="Trebuchet MS"/>
              <a:cs typeface="Trebuchet MS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8974582" y="4343400"/>
            <a:ext cx="220345" cy="331470"/>
          </a:xfrm>
          <a:custGeom>
            <a:avLst/>
            <a:gdLst/>
            <a:ahLst/>
            <a:cxnLst/>
            <a:rect l="l" t="t" r="r" b="b"/>
            <a:pathLst>
              <a:path w="220345" h="331470">
                <a:moveTo>
                  <a:pt x="195126" y="279844"/>
                </a:moveTo>
                <a:lnTo>
                  <a:pt x="125349" y="320548"/>
                </a:lnTo>
                <a:lnTo>
                  <a:pt x="124332" y="324485"/>
                </a:lnTo>
                <a:lnTo>
                  <a:pt x="126110" y="327533"/>
                </a:lnTo>
                <a:lnTo>
                  <a:pt x="127889" y="330454"/>
                </a:lnTo>
                <a:lnTo>
                  <a:pt x="131825" y="331470"/>
                </a:lnTo>
                <a:lnTo>
                  <a:pt x="134747" y="329819"/>
                </a:lnTo>
                <a:lnTo>
                  <a:pt x="210785" y="285369"/>
                </a:lnTo>
                <a:lnTo>
                  <a:pt x="204597" y="285369"/>
                </a:lnTo>
                <a:lnTo>
                  <a:pt x="195126" y="279844"/>
                </a:lnTo>
                <a:close/>
              </a:path>
              <a:path w="220345" h="331470">
                <a:moveTo>
                  <a:pt x="9905" y="0"/>
                </a:moveTo>
                <a:lnTo>
                  <a:pt x="2794" y="0"/>
                </a:lnTo>
                <a:lnTo>
                  <a:pt x="0" y="2794"/>
                </a:lnTo>
                <a:lnTo>
                  <a:pt x="0" y="283337"/>
                </a:lnTo>
                <a:lnTo>
                  <a:pt x="2794" y="286131"/>
                </a:lnTo>
                <a:lnTo>
                  <a:pt x="184349" y="286131"/>
                </a:lnTo>
                <a:lnTo>
                  <a:pt x="195126" y="279844"/>
                </a:lnTo>
                <a:lnTo>
                  <a:pt x="12700" y="279781"/>
                </a:lnTo>
                <a:lnTo>
                  <a:pt x="6350" y="273431"/>
                </a:lnTo>
                <a:lnTo>
                  <a:pt x="12700" y="273431"/>
                </a:lnTo>
                <a:lnTo>
                  <a:pt x="12700" y="2794"/>
                </a:lnTo>
                <a:lnTo>
                  <a:pt x="9905" y="0"/>
                </a:lnTo>
                <a:close/>
              </a:path>
              <a:path w="220345" h="331470">
                <a:moveTo>
                  <a:pt x="213925" y="283533"/>
                </a:moveTo>
                <a:lnTo>
                  <a:pt x="209482" y="286131"/>
                </a:lnTo>
                <a:lnTo>
                  <a:pt x="211327" y="286131"/>
                </a:lnTo>
                <a:lnTo>
                  <a:pt x="213925" y="283533"/>
                </a:lnTo>
                <a:close/>
              </a:path>
              <a:path w="220345" h="331470">
                <a:moveTo>
                  <a:pt x="204597" y="274320"/>
                </a:moveTo>
                <a:lnTo>
                  <a:pt x="195126" y="279844"/>
                </a:lnTo>
                <a:lnTo>
                  <a:pt x="204597" y="285369"/>
                </a:lnTo>
                <a:lnTo>
                  <a:pt x="204597" y="274320"/>
                </a:lnTo>
                <a:close/>
              </a:path>
              <a:path w="220345" h="331470">
                <a:moveTo>
                  <a:pt x="210979" y="274320"/>
                </a:moveTo>
                <a:lnTo>
                  <a:pt x="204597" y="274320"/>
                </a:lnTo>
                <a:lnTo>
                  <a:pt x="204597" y="285369"/>
                </a:lnTo>
                <a:lnTo>
                  <a:pt x="210785" y="285369"/>
                </a:lnTo>
                <a:lnTo>
                  <a:pt x="213925" y="283533"/>
                </a:lnTo>
                <a:lnTo>
                  <a:pt x="214122" y="283337"/>
                </a:lnTo>
                <a:lnTo>
                  <a:pt x="214122" y="276352"/>
                </a:lnTo>
                <a:lnTo>
                  <a:pt x="213690" y="275900"/>
                </a:lnTo>
                <a:lnTo>
                  <a:pt x="210979" y="274320"/>
                </a:lnTo>
                <a:close/>
              </a:path>
              <a:path w="220345" h="331470">
                <a:moveTo>
                  <a:pt x="213690" y="275900"/>
                </a:moveTo>
                <a:lnTo>
                  <a:pt x="214122" y="276352"/>
                </a:lnTo>
                <a:lnTo>
                  <a:pt x="214122" y="283337"/>
                </a:lnTo>
                <a:lnTo>
                  <a:pt x="213925" y="283533"/>
                </a:lnTo>
                <a:lnTo>
                  <a:pt x="220345" y="279781"/>
                </a:lnTo>
                <a:lnTo>
                  <a:pt x="213690" y="275900"/>
                </a:lnTo>
                <a:close/>
              </a:path>
              <a:path w="220345" h="331470">
                <a:moveTo>
                  <a:pt x="131825" y="228092"/>
                </a:moveTo>
                <a:lnTo>
                  <a:pt x="127889" y="229108"/>
                </a:lnTo>
                <a:lnTo>
                  <a:pt x="124332" y="235204"/>
                </a:lnTo>
                <a:lnTo>
                  <a:pt x="125349" y="239141"/>
                </a:lnTo>
                <a:lnTo>
                  <a:pt x="195126" y="279844"/>
                </a:lnTo>
                <a:lnTo>
                  <a:pt x="204597" y="274320"/>
                </a:lnTo>
                <a:lnTo>
                  <a:pt x="210979" y="274320"/>
                </a:lnTo>
                <a:lnTo>
                  <a:pt x="134747" y="229870"/>
                </a:lnTo>
                <a:lnTo>
                  <a:pt x="131825" y="228092"/>
                </a:lnTo>
                <a:close/>
              </a:path>
              <a:path w="220345" h="331470">
                <a:moveTo>
                  <a:pt x="12700" y="273431"/>
                </a:moveTo>
                <a:lnTo>
                  <a:pt x="6350" y="273431"/>
                </a:lnTo>
                <a:lnTo>
                  <a:pt x="12700" y="279781"/>
                </a:lnTo>
                <a:lnTo>
                  <a:pt x="12700" y="273431"/>
                </a:lnTo>
                <a:close/>
              </a:path>
              <a:path w="220345" h="331470">
                <a:moveTo>
                  <a:pt x="184131" y="273431"/>
                </a:moveTo>
                <a:lnTo>
                  <a:pt x="12700" y="273431"/>
                </a:lnTo>
                <a:lnTo>
                  <a:pt x="12700" y="279781"/>
                </a:lnTo>
                <a:lnTo>
                  <a:pt x="195017" y="279781"/>
                </a:lnTo>
                <a:lnTo>
                  <a:pt x="184131" y="273431"/>
                </a:lnTo>
                <a:close/>
              </a:path>
              <a:path w="220345" h="331470">
                <a:moveTo>
                  <a:pt x="211327" y="273431"/>
                </a:moveTo>
                <a:lnTo>
                  <a:pt x="209454" y="273431"/>
                </a:lnTo>
                <a:lnTo>
                  <a:pt x="213690" y="275900"/>
                </a:lnTo>
                <a:lnTo>
                  <a:pt x="211327" y="27343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991093" y="3743705"/>
            <a:ext cx="2249805" cy="626491"/>
          </a:xfrm>
          <a:custGeom>
            <a:avLst/>
            <a:gdLst/>
            <a:ahLst/>
            <a:cxnLst/>
            <a:rect l="l" t="t" r="r" b="b"/>
            <a:pathLst>
              <a:path w="1979929" h="710564">
                <a:moveTo>
                  <a:pt x="1979676" y="0"/>
                </a:moveTo>
                <a:lnTo>
                  <a:pt x="0" y="0"/>
                </a:lnTo>
                <a:lnTo>
                  <a:pt x="0" y="671830"/>
                </a:lnTo>
                <a:lnTo>
                  <a:pt x="67477" y="679987"/>
                </a:lnTo>
                <a:lnTo>
                  <a:pt x="131892" y="687069"/>
                </a:lnTo>
                <a:lnTo>
                  <a:pt x="193393" y="693118"/>
                </a:lnTo>
                <a:lnTo>
                  <a:pt x="252131" y="698175"/>
                </a:lnTo>
                <a:lnTo>
                  <a:pt x="308254" y="702285"/>
                </a:lnTo>
                <a:lnTo>
                  <a:pt x="361912" y="705490"/>
                </a:lnTo>
                <a:lnTo>
                  <a:pt x="413255" y="707831"/>
                </a:lnTo>
                <a:lnTo>
                  <a:pt x="462431" y="709352"/>
                </a:lnTo>
                <a:lnTo>
                  <a:pt x="509590" y="710096"/>
                </a:lnTo>
                <a:lnTo>
                  <a:pt x="554882" y="710104"/>
                </a:lnTo>
                <a:lnTo>
                  <a:pt x="598456" y="709420"/>
                </a:lnTo>
                <a:lnTo>
                  <a:pt x="640462" y="708086"/>
                </a:lnTo>
                <a:lnTo>
                  <a:pt x="681048" y="706145"/>
                </a:lnTo>
                <a:lnTo>
                  <a:pt x="720364" y="703639"/>
                </a:lnTo>
                <a:lnTo>
                  <a:pt x="758559" y="700611"/>
                </a:lnTo>
                <a:lnTo>
                  <a:pt x="832187" y="693160"/>
                </a:lnTo>
                <a:lnTo>
                  <a:pt x="903125" y="684131"/>
                </a:lnTo>
                <a:lnTo>
                  <a:pt x="972570" y="673866"/>
                </a:lnTo>
                <a:lnTo>
                  <a:pt x="1221116" y="633125"/>
                </a:lnTo>
                <a:lnTo>
                  <a:pt x="1298627" y="621514"/>
                </a:lnTo>
                <a:lnTo>
                  <a:pt x="1381219" y="610542"/>
                </a:lnTo>
                <a:lnTo>
                  <a:pt x="1424793" y="605402"/>
                </a:lnTo>
                <a:lnTo>
                  <a:pt x="1470085" y="600549"/>
                </a:lnTo>
                <a:lnTo>
                  <a:pt x="1517244" y="596026"/>
                </a:lnTo>
                <a:lnTo>
                  <a:pt x="1566420" y="591876"/>
                </a:lnTo>
                <a:lnTo>
                  <a:pt x="1617763" y="588141"/>
                </a:lnTo>
                <a:lnTo>
                  <a:pt x="1671421" y="584863"/>
                </a:lnTo>
                <a:lnTo>
                  <a:pt x="1727544" y="582086"/>
                </a:lnTo>
                <a:lnTo>
                  <a:pt x="1786282" y="579852"/>
                </a:lnTo>
                <a:lnTo>
                  <a:pt x="1847783" y="578203"/>
                </a:lnTo>
                <a:lnTo>
                  <a:pt x="1912198" y="577183"/>
                </a:lnTo>
                <a:lnTo>
                  <a:pt x="1979676" y="576834"/>
                </a:lnTo>
                <a:lnTo>
                  <a:pt x="1979676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972044" y="3724655"/>
            <a:ext cx="2271244" cy="645541"/>
          </a:xfrm>
          <a:custGeom>
            <a:avLst/>
            <a:gdLst/>
            <a:ahLst/>
            <a:cxnLst/>
            <a:rect l="l" t="t" r="r" b="b"/>
            <a:pathLst>
              <a:path w="2018029" h="748664">
                <a:moveTo>
                  <a:pt x="2017776" y="0"/>
                </a:moveTo>
                <a:lnTo>
                  <a:pt x="0" y="0"/>
                </a:lnTo>
                <a:lnTo>
                  <a:pt x="0" y="707771"/>
                </a:lnTo>
                <a:lnTo>
                  <a:pt x="106807" y="720471"/>
                </a:lnTo>
                <a:lnTo>
                  <a:pt x="191770" y="729361"/>
                </a:lnTo>
                <a:lnTo>
                  <a:pt x="271525" y="736346"/>
                </a:lnTo>
                <a:lnTo>
                  <a:pt x="346456" y="741680"/>
                </a:lnTo>
                <a:lnTo>
                  <a:pt x="417195" y="745363"/>
                </a:lnTo>
                <a:lnTo>
                  <a:pt x="483997" y="747522"/>
                </a:lnTo>
                <a:lnTo>
                  <a:pt x="547242" y="748284"/>
                </a:lnTo>
                <a:lnTo>
                  <a:pt x="607060" y="747649"/>
                </a:lnTo>
                <a:lnTo>
                  <a:pt x="664210" y="745998"/>
                </a:lnTo>
                <a:lnTo>
                  <a:pt x="718565" y="743204"/>
                </a:lnTo>
                <a:lnTo>
                  <a:pt x="770889" y="739394"/>
                </a:lnTo>
                <a:lnTo>
                  <a:pt x="811873" y="735584"/>
                </a:lnTo>
                <a:lnTo>
                  <a:pt x="547242" y="735584"/>
                </a:lnTo>
                <a:lnTo>
                  <a:pt x="484250" y="734822"/>
                </a:lnTo>
                <a:lnTo>
                  <a:pt x="417829" y="732663"/>
                </a:lnTo>
                <a:lnTo>
                  <a:pt x="347217" y="728980"/>
                </a:lnTo>
                <a:lnTo>
                  <a:pt x="272541" y="723646"/>
                </a:lnTo>
                <a:lnTo>
                  <a:pt x="192912" y="716661"/>
                </a:lnTo>
                <a:lnTo>
                  <a:pt x="108203" y="707771"/>
                </a:lnTo>
                <a:lnTo>
                  <a:pt x="12700" y="696468"/>
                </a:lnTo>
                <a:lnTo>
                  <a:pt x="12700" y="12700"/>
                </a:lnTo>
                <a:lnTo>
                  <a:pt x="2017776" y="12700"/>
                </a:lnTo>
                <a:lnTo>
                  <a:pt x="2017776" y="0"/>
                </a:lnTo>
                <a:close/>
              </a:path>
              <a:path w="2018029" h="748664">
                <a:moveTo>
                  <a:pt x="2017776" y="12700"/>
                </a:moveTo>
                <a:lnTo>
                  <a:pt x="2005076" y="12700"/>
                </a:lnTo>
                <a:lnTo>
                  <a:pt x="2005076" y="602234"/>
                </a:lnTo>
                <a:lnTo>
                  <a:pt x="1908937" y="602996"/>
                </a:lnTo>
                <a:lnTo>
                  <a:pt x="1824355" y="604774"/>
                </a:lnTo>
                <a:lnTo>
                  <a:pt x="1745107" y="607695"/>
                </a:lnTo>
                <a:lnTo>
                  <a:pt x="1670431" y="611505"/>
                </a:lnTo>
                <a:lnTo>
                  <a:pt x="1600200" y="616204"/>
                </a:lnTo>
                <a:lnTo>
                  <a:pt x="1533906" y="621792"/>
                </a:lnTo>
                <a:lnTo>
                  <a:pt x="1471294" y="627888"/>
                </a:lnTo>
                <a:lnTo>
                  <a:pt x="1411732" y="634619"/>
                </a:lnTo>
                <a:lnTo>
                  <a:pt x="1355216" y="641858"/>
                </a:lnTo>
                <a:lnTo>
                  <a:pt x="1301241" y="649351"/>
                </a:lnTo>
                <a:lnTo>
                  <a:pt x="1249426" y="657225"/>
                </a:lnTo>
                <a:lnTo>
                  <a:pt x="1009904" y="696595"/>
                </a:lnTo>
                <a:lnTo>
                  <a:pt x="916432" y="710438"/>
                </a:lnTo>
                <a:lnTo>
                  <a:pt x="820165" y="721995"/>
                </a:lnTo>
                <a:lnTo>
                  <a:pt x="769874" y="726694"/>
                </a:lnTo>
                <a:lnTo>
                  <a:pt x="717803" y="730504"/>
                </a:lnTo>
                <a:lnTo>
                  <a:pt x="663701" y="733298"/>
                </a:lnTo>
                <a:lnTo>
                  <a:pt x="606806" y="734949"/>
                </a:lnTo>
                <a:lnTo>
                  <a:pt x="547242" y="735584"/>
                </a:lnTo>
                <a:lnTo>
                  <a:pt x="811873" y="735584"/>
                </a:lnTo>
                <a:lnTo>
                  <a:pt x="821436" y="734695"/>
                </a:lnTo>
                <a:lnTo>
                  <a:pt x="918210" y="723011"/>
                </a:lnTo>
                <a:lnTo>
                  <a:pt x="1011809" y="709041"/>
                </a:lnTo>
                <a:lnTo>
                  <a:pt x="1251331" y="669798"/>
                </a:lnTo>
                <a:lnTo>
                  <a:pt x="1303019" y="661924"/>
                </a:lnTo>
                <a:lnTo>
                  <a:pt x="1356867" y="654431"/>
                </a:lnTo>
                <a:lnTo>
                  <a:pt x="1413256" y="647319"/>
                </a:lnTo>
                <a:lnTo>
                  <a:pt x="1472564" y="640588"/>
                </a:lnTo>
                <a:lnTo>
                  <a:pt x="1535048" y="634365"/>
                </a:lnTo>
                <a:lnTo>
                  <a:pt x="1601089" y="628904"/>
                </a:lnTo>
                <a:lnTo>
                  <a:pt x="1671192" y="624205"/>
                </a:lnTo>
                <a:lnTo>
                  <a:pt x="1745614" y="620395"/>
                </a:lnTo>
                <a:lnTo>
                  <a:pt x="1824736" y="617474"/>
                </a:lnTo>
                <a:lnTo>
                  <a:pt x="1909064" y="615696"/>
                </a:lnTo>
                <a:lnTo>
                  <a:pt x="2017776" y="614934"/>
                </a:lnTo>
                <a:lnTo>
                  <a:pt x="2017776" y="12700"/>
                </a:lnTo>
                <a:close/>
              </a:path>
              <a:path w="2018029" h="748664">
                <a:moveTo>
                  <a:pt x="1992376" y="25400"/>
                </a:moveTo>
                <a:lnTo>
                  <a:pt x="25400" y="25400"/>
                </a:lnTo>
                <a:lnTo>
                  <a:pt x="25400" y="685165"/>
                </a:lnTo>
                <a:lnTo>
                  <a:pt x="109727" y="695198"/>
                </a:lnTo>
                <a:lnTo>
                  <a:pt x="194183" y="704088"/>
                </a:lnTo>
                <a:lnTo>
                  <a:pt x="273431" y="710946"/>
                </a:lnTo>
                <a:lnTo>
                  <a:pt x="348107" y="716280"/>
                </a:lnTo>
                <a:lnTo>
                  <a:pt x="418338" y="719963"/>
                </a:lnTo>
                <a:lnTo>
                  <a:pt x="484632" y="722122"/>
                </a:lnTo>
                <a:lnTo>
                  <a:pt x="547242" y="722884"/>
                </a:lnTo>
                <a:lnTo>
                  <a:pt x="606551" y="722376"/>
                </a:lnTo>
                <a:lnTo>
                  <a:pt x="663194" y="720598"/>
                </a:lnTo>
                <a:lnTo>
                  <a:pt x="717041" y="717804"/>
                </a:lnTo>
                <a:lnTo>
                  <a:pt x="768858" y="713994"/>
                </a:lnTo>
                <a:lnTo>
                  <a:pt x="810450" y="710184"/>
                </a:lnTo>
                <a:lnTo>
                  <a:pt x="547242" y="710184"/>
                </a:lnTo>
                <a:lnTo>
                  <a:pt x="484886" y="709422"/>
                </a:lnTo>
                <a:lnTo>
                  <a:pt x="418846" y="707263"/>
                </a:lnTo>
                <a:lnTo>
                  <a:pt x="348869" y="703707"/>
                </a:lnTo>
                <a:lnTo>
                  <a:pt x="274447" y="698373"/>
                </a:lnTo>
                <a:lnTo>
                  <a:pt x="195325" y="691388"/>
                </a:lnTo>
                <a:lnTo>
                  <a:pt x="111125" y="682625"/>
                </a:lnTo>
                <a:lnTo>
                  <a:pt x="38100" y="673862"/>
                </a:lnTo>
                <a:lnTo>
                  <a:pt x="38100" y="38100"/>
                </a:lnTo>
                <a:lnTo>
                  <a:pt x="1992376" y="38100"/>
                </a:lnTo>
                <a:lnTo>
                  <a:pt x="1992376" y="25400"/>
                </a:lnTo>
                <a:close/>
              </a:path>
              <a:path w="2018029" h="748664">
                <a:moveTo>
                  <a:pt x="1992376" y="38100"/>
                </a:moveTo>
                <a:lnTo>
                  <a:pt x="1979676" y="38100"/>
                </a:lnTo>
                <a:lnTo>
                  <a:pt x="1979676" y="577088"/>
                </a:lnTo>
                <a:lnTo>
                  <a:pt x="1908556" y="577596"/>
                </a:lnTo>
                <a:lnTo>
                  <a:pt x="1823719" y="579374"/>
                </a:lnTo>
                <a:lnTo>
                  <a:pt x="1743964" y="582295"/>
                </a:lnTo>
                <a:lnTo>
                  <a:pt x="1669034" y="586232"/>
                </a:lnTo>
                <a:lnTo>
                  <a:pt x="1598294" y="590931"/>
                </a:lnTo>
                <a:lnTo>
                  <a:pt x="1531619" y="596392"/>
                </a:lnTo>
                <a:lnTo>
                  <a:pt x="1468501" y="602615"/>
                </a:lnTo>
                <a:lnTo>
                  <a:pt x="1408811" y="609473"/>
                </a:lnTo>
                <a:lnTo>
                  <a:pt x="1351788" y="616712"/>
                </a:lnTo>
                <a:lnTo>
                  <a:pt x="1245489" y="632079"/>
                </a:lnTo>
                <a:lnTo>
                  <a:pt x="1005966" y="671449"/>
                </a:lnTo>
                <a:lnTo>
                  <a:pt x="913130" y="685165"/>
                </a:lnTo>
                <a:lnTo>
                  <a:pt x="817372" y="696722"/>
                </a:lnTo>
                <a:lnTo>
                  <a:pt x="767714" y="701421"/>
                </a:lnTo>
                <a:lnTo>
                  <a:pt x="716279" y="705231"/>
                </a:lnTo>
                <a:lnTo>
                  <a:pt x="662686" y="707898"/>
                </a:lnTo>
                <a:lnTo>
                  <a:pt x="606425" y="709676"/>
                </a:lnTo>
                <a:lnTo>
                  <a:pt x="547242" y="710184"/>
                </a:lnTo>
                <a:lnTo>
                  <a:pt x="810450" y="710184"/>
                </a:lnTo>
                <a:lnTo>
                  <a:pt x="818769" y="709422"/>
                </a:lnTo>
                <a:lnTo>
                  <a:pt x="914781" y="697738"/>
                </a:lnTo>
                <a:lnTo>
                  <a:pt x="1007871" y="684022"/>
                </a:lnTo>
                <a:lnTo>
                  <a:pt x="1247520" y="644652"/>
                </a:lnTo>
                <a:lnTo>
                  <a:pt x="1353565" y="629285"/>
                </a:lnTo>
                <a:lnTo>
                  <a:pt x="1410335" y="622046"/>
                </a:lnTo>
                <a:lnTo>
                  <a:pt x="1469897" y="615315"/>
                </a:lnTo>
                <a:lnTo>
                  <a:pt x="1532763" y="609092"/>
                </a:lnTo>
                <a:lnTo>
                  <a:pt x="1599311" y="603504"/>
                </a:lnTo>
                <a:lnTo>
                  <a:pt x="1669795" y="598932"/>
                </a:lnTo>
                <a:lnTo>
                  <a:pt x="1744471" y="594995"/>
                </a:lnTo>
                <a:lnTo>
                  <a:pt x="1824101" y="592074"/>
                </a:lnTo>
                <a:lnTo>
                  <a:pt x="1908683" y="590296"/>
                </a:lnTo>
                <a:lnTo>
                  <a:pt x="1992376" y="589661"/>
                </a:lnTo>
                <a:lnTo>
                  <a:pt x="1992376" y="38100"/>
                </a:lnTo>
                <a:close/>
              </a:path>
            </a:pathLst>
          </a:custGeom>
          <a:solidFill>
            <a:srgbClr val="31313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7991094" y="3848100"/>
            <a:ext cx="2249804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3048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latin typeface="Trebuchet MS"/>
                <a:cs typeface="Trebuchet MS"/>
              </a:rPr>
              <a:t>Áreas </a:t>
            </a:r>
            <a:r>
              <a:rPr sz="1800" b="1" dirty="0">
                <a:latin typeface="Trebuchet MS"/>
                <a:cs typeface="Trebuchet MS"/>
              </a:rPr>
              <a:t>de  </a:t>
            </a:r>
            <a:r>
              <a:rPr sz="1800" b="1" spc="-85" dirty="0">
                <a:latin typeface="Trebuchet MS"/>
                <a:cs typeface="Trebuchet MS"/>
              </a:rPr>
              <a:t>P</a:t>
            </a:r>
            <a:r>
              <a:rPr sz="1800" b="1" spc="-10" dirty="0">
                <a:latin typeface="Trebuchet MS"/>
                <a:cs typeface="Trebuchet MS"/>
              </a:rPr>
              <a:t>o</a:t>
            </a:r>
            <a:r>
              <a:rPr sz="1800" b="1" spc="-5" dirty="0">
                <a:latin typeface="Trebuchet MS"/>
                <a:cs typeface="Trebuchet MS"/>
              </a:rPr>
              <a:t>tencial</a:t>
            </a:r>
            <a:endParaRPr sz="1800" b="1" dirty="0">
              <a:latin typeface="Trebuchet MS"/>
              <a:cs typeface="Trebuchet MS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9194291" y="5041645"/>
            <a:ext cx="2853055" cy="317395"/>
          </a:xfrm>
          <a:prstGeom prst="rect">
            <a:avLst/>
          </a:prstGeom>
          <a:solidFill>
            <a:srgbClr val="EDEBE0"/>
          </a:solidFill>
          <a:ln w="9144">
            <a:solidFill>
              <a:srgbClr val="938953"/>
            </a:solidFill>
          </a:ln>
        </p:spPr>
        <p:txBody>
          <a:bodyPr vert="horz" wrap="square" lIns="0" tIns="70485" rIns="0" bIns="0" rtlCol="0">
            <a:spAutoFit/>
          </a:bodyPr>
          <a:lstStyle/>
          <a:p>
            <a:pPr marL="261620">
              <a:lnSpc>
                <a:spcPct val="100000"/>
              </a:lnSpc>
            </a:pPr>
            <a:r>
              <a:rPr sz="1600" b="1" spc="-5" dirty="0">
                <a:latin typeface="Trebuchet MS"/>
                <a:cs typeface="Trebuchet MS"/>
              </a:rPr>
              <a:t>Áreas </a:t>
            </a:r>
            <a:r>
              <a:rPr sz="1600" b="1" spc="-10" dirty="0">
                <a:latin typeface="Trebuchet MS"/>
                <a:cs typeface="Trebuchet MS"/>
              </a:rPr>
              <a:t>Agrícolas</a:t>
            </a:r>
            <a:r>
              <a:rPr sz="1600" b="1" spc="-60" dirty="0">
                <a:latin typeface="Trebuchet MS"/>
                <a:cs typeface="Trebuchet MS"/>
              </a:rPr>
              <a:t> </a:t>
            </a:r>
            <a:r>
              <a:rPr sz="1600" b="1" spc="-5" dirty="0">
                <a:latin typeface="Trebuchet MS"/>
                <a:cs typeface="Trebuchet MS"/>
              </a:rPr>
              <a:t>Intensivas</a:t>
            </a:r>
            <a:endParaRPr sz="1600" b="1" dirty="0">
              <a:latin typeface="Trebuchet MS"/>
              <a:cs typeface="Trebuchet MS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8974582" y="4343400"/>
            <a:ext cx="220345" cy="948690"/>
          </a:xfrm>
          <a:custGeom>
            <a:avLst/>
            <a:gdLst/>
            <a:ahLst/>
            <a:cxnLst/>
            <a:rect l="l" t="t" r="r" b="b"/>
            <a:pathLst>
              <a:path w="220345" h="948689">
                <a:moveTo>
                  <a:pt x="195126" y="896556"/>
                </a:moveTo>
                <a:lnTo>
                  <a:pt x="125349" y="937260"/>
                </a:lnTo>
                <a:lnTo>
                  <a:pt x="124332" y="941197"/>
                </a:lnTo>
                <a:lnTo>
                  <a:pt x="127889" y="947293"/>
                </a:lnTo>
                <a:lnTo>
                  <a:pt x="131825" y="948309"/>
                </a:lnTo>
                <a:lnTo>
                  <a:pt x="134747" y="946531"/>
                </a:lnTo>
                <a:lnTo>
                  <a:pt x="210979" y="902081"/>
                </a:lnTo>
                <a:lnTo>
                  <a:pt x="204597" y="902081"/>
                </a:lnTo>
                <a:lnTo>
                  <a:pt x="195126" y="896556"/>
                </a:lnTo>
                <a:close/>
              </a:path>
              <a:path w="220345" h="948689">
                <a:moveTo>
                  <a:pt x="9905" y="0"/>
                </a:moveTo>
                <a:lnTo>
                  <a:pt x="2794" y="0"/>
                </a:lnTo>
                <a:lnTo>
                  <a:pt x="0" y="2794"/>
                </a:lnTo>
                <a:lnTo>
                  <a:pt x="0" y="900049"/>
                </a:lnTo>
                <a:lnTo>
                  <a:pt x="2794" y="902970"/>
                </a:lnTo>
                <a:lnTo>
                  <a:pt x="184131" y="902970"/>
                </a:lnTo>
                <a:lnTo>
                  <a:pt x="195017" y="896620"/>
                </a:lnTo>
                <a:lnTo>
                  <a:pt x="12700" y="896620"/>
                </a:lnTo>
                <a:lnTo>
                  <a:pt x="6350" y="890270"/>
                </a:lnTo>
                <a:lnTo>
                  <a:pt x="12700" y="890270"/>
                </a:lnTo>
                <a:lnTo>
                  <a:pt x="12700" y="2794"/>
                </a:lnTo>
                <a:lnTo>
                  <a:pt x="9905" y="0"/>
                </a:lnTo>
                <a:close/>
              </a:path>
              <a:path w="220345" h="948689">
                <a:moveTo>
                  <a:pt x="213690" y="900500"/>
                </a:moveTo>
                <a:lnTo>
                  <a:pt x="209454" y="902970"/>
                </a:lnTo>
                <a:lnTo>
                  <a:pt x="211327" y="902970"/>
                </a:lnTo>
                <a:lnTo>
                  <a:pt x="213690" y="900500"/>
                </a:lnTo>
                <a:close/>
              </a:path>
              <a:path w="220345" h="948689">
                <a:moveTo>
                  <a:pt x="204597" y="891032"/>
                </a:moveTo>
                <a:lnTo>
                  <a:pt x="195126" y="896556"/>
                </a:lnTo>
                <a:lnTo>
                  <a:pt x="204597" y="902081"/>
                </a:lnTo>
                <a:lnTo>
                  <a:pt x="204597" y="891032"/>
                </a:lnTo>
                <a:close/>
              </a:path>
              <a:path w="220345" h="948689">
                <a:moveTo>
                  <a:pt x="210785" y="891032"/>
                </a:moveTo>
                <a:lnTo>
                  <a:pt x="204597" y="891032"/>
                </a:lnTo>
                <a:lnTo>
                  <a:pt x="204597" y="902081"/>
                </a:lnTo>
                <a:lnTo>
                  <a:pt x="210979" y="902081"/>
                </a:lnTo>
                <a:lnTo>
                  <a:pt x="213690" y="900500"/>
                </a:lnTo>
                <a:lnTo>
                  <a:pt x="214122" y="900049"/>
                </a:lnTo>
                <a:lnTo>
                  <a:pt x="214122" y="893064"/>
                </a:lnTo>
                <a:lnTo>
                  <a:pt x="213925" y="892867"/>
                </a:lnTo>
                <a:lnTo>
                  <a:pt x="210785" y="891032"/>
                </a:lnTo>
                <a:close/>
              </a:path>
              <a:path w="220345" h="948689">
                <a:moveTo>
                  <a:pt x="213925" y="892867"/>
                </a:moveTo>
                <a:lnTo>
                  <a:pt x="214122" y="893064"/>
                </a:lnTo>
                <a:lnTo>
                  <a:pt x="214122" y="900049"/>
                </a:lnTo>
                <a:lnTo>
                  <a:pt x="213690" y="900500"/>
                </a:lnTo>
                <a:lnTo>
                  <a:pt x="220345" y="896620"/>
                </a:lnTo>
                <a:lnTo>
                  <a:pt x="213925" y="892867"/>
                </a:lnTo>
                <a:close/>
              </a:path>
              <a:path w="220345" h="948689">
                <a:moveTo>
                  <a:pt x="12700" y="890270"/>
                </a:moveTo>
                <a:lnTo>
                  <a:pt x="6350" y="890270"/>
                </a:lnTo>
                <a:lnTo>
                  <a:pt x="12700" y="896620"/>
                </a:lnTo>
                <a:lnTo>
                  <a:pt x="12700" y="890270"/>
                </a:lnTo>
                <a:close/>
              </a:path>
              <a:path w="220345" h="948689">
                <a:moveTo>
                  <a:pt x="184349" y="890270"/>
                </a:moveTo>
                <a:lnTo>
                  <a:pt x="12700" y="890270"/>
                </a:lnTo>
                <a:lnTo>
                  <a:pt x="12700" y="896620"/>
                </a:lnTo>
                <a:lnTo>
                  <a:pt x="195017" y="896620"/>
                </a:lnTo>
                <a:lnTo>
                  <a:pt x="184349" y="890270"/>
                </a:lnTo>
                <a:close/>
              </a:path>
              <a:path w="220345" h="948689">
                <a:moveTo>
                  <a:pt x="131825" y="844931"/>
                </a:moveTo>
                <a:lnTo>
                  <a:pt x="127889" y="845947"/>
                </a:lnTo>
                <a:lnTo>
                  <a:pt x="126110" y="848868"/>
                </a:lnTo>
                <a:lnTo>
                  <a:pt x="124332" y="851916"/>
                </a:lnTo>
                <a:lnTo>
                  <a:pt x="125349" y="855853"/>
                </a:lnTo>
                <a:lnTo>
                  <a:pt x="195126" y="896556"/>
                </a:lnTo>
                <a:lnTo>
                  <a:pt x="204597" y="891032"/>
                </a:lnTo>
                <a:lnTo>
                  <a:pt x="210785" y="891032"/>
                </a:lnTo>
                <a:lnTo>
                  <a:pt x="134747" y="846582"/>
                </a:lnTo>
                <a:lnTo>
                  <a:pt x="131825" y="844931"/>
                </a:lnTo>
                <a:close/>
              </a:path>
              <a:path w="220345" h="948689">
                <a:moveTo>
                  <a:pt x="211327" y="890270"/>
                </a:moveTo>
                <a:lnTo>
                  <a:pt x="209482" y="890270"/>
                </a:lnTo>
                <a:lnTo>
                  <a:pt x="213925" y="892867"/>
                </a:lnTo>
                <a:lnTo>
                  <a:pt x="211327" y="89027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9194291" y="5660389"/>
            <a:ext cx="2853055" cy="525785"/>
          </a:xfrm>
          <a:prstGeom prst="rect">
            <a:avLst/>
          </a:prstGeom>
          <a:solidFill>
            <a:srgbClr val="EDEBE0"/>
          </a:solidFill>
          <a:ln w="9144">
            <a:solidFill>
              <a:srgbClr val="938953"/>
            </a:solidFill>
          </a:ln>
        </p:spPr>
        <p:txBody>
          <a:bodyPr vert="horz" wrap="square" lIns="0" tIns="330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60"/>
              </a:spcBef>
              <a:tabLst>
                <a:tab pos="2498090" algn="l"/>
              </a:tabLst>
            </a:pPr>
            <a:r>
              <a:rPr sz="1600" b="1" spc="-5" dirty="0">
                <a:latin typeface="Trebuchet MS"/>
                <a:cs typeface="Trebuchet MS"/>
              </a:rPr>
              <a:t>Áreas</a:t>
            </a:r>
            <a:r>
              <a:rPr sz="1600" b="1" spc="-65" dirty="0">
                <a:latin typeface="Trebuchet MS"/>
                <a:cs typeface="Trebuchet MS"/>
              </a:rPr>
              <a:t> </a:t>
            </a:r>
            <a:r>
              <a:rPr sz="1600" b="1" spc="-10" dirty="0">
                <a:latin typeface="Trebuchet MS"/>
                <a:cs typeface="Trebuchet MS"/>
              </a:rPr>
              <a:t>Agrícolas</a:t>
            </a:r>
            <a:r>
              <a:rPr sz="1600" b="1" spc="45" dirty="0">
                <a:latin typeface="Trebuchet MS"/>
                <a:cs typeface="Trebuchet MS"/>
              </a:rPr>
              <a:t> </a:t>
            </a:r>
            <a:r>
              <a:rPr sz="1600" b="1" spc="-5" dirty="0">
                <a:latin typeface="Trebuchet MS"/>
                <a:cs typeface="Trebuchet MS"/>
              </a:rPr>
              <a:t>Extensivas	/</a:t>
            </a:r>
            <a:endParaRPr sz="1600" b="1" dirty="0">
              <a:latin typeface="Trebuchet MS"/>
              <a:cs typeface="Trebuchet MS"/>
            </a:endParaRPr>
          </a:p>
          <a:p>
            <a:pPr marL="2540" algn="ctr">
              <a:lnSpc>
                <a:spcPct val="100000"/>
              </a:lnSpc>
            </a:pPr>
            <a:r>
              <a:rPr sz="1600" b="1" spc="-5" dirty="0">
                <a:latin typeface="Trebuchet MS"/>
                <a:cs typeface="Trebuchet MS"/>
              </a:rPr>
              <a:t>Sistema de Uso</a:t>
            </a:r>
            <a:r>
              <a:rPr sz="1600" b="1" spc="25" dirty="0">
                <a:latin typeface="Trebuchet MS"/>
                <a:cs typeface="Trebuchet MS"/>
              </a:rPr>
              <a:t> </a:t>
            </a:r>
            <a:r>
              <a:rPr sz="1600" b="1" spc="-10" dirty="0">
                <a:latin typeface="Trebuchet MS"/>
                <a:cs typeface="Trebuchet MS"/>
              </a:rPr>
              <a:t>Múltiplo</a:t>
            </a:r>
            <a:endParaRPr sz="1600" b="1" dirty="0">
              <a:latin typeface="Trebuchet MS"/>
              <a:cs typeface="Trebuchet MS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8974582" y="4343400"/>
            <a:ext cx="220345" cy="1651635"/>
          </a:xfrm>
          <a:custGeom>
            <a:avLst/>
            <a:gdLst/>
            <a:ahLst/>
            <a:cxnLst/>
            <a:rect l="l" t="t" r="r" b="b"/>
            <a:pathLst>
              <a:path w="220345" h="1651635">
                <a:moveTo>
                  <a:pt x="195190" y="1599576"/>
                </a:moveTo>
                <a:lnTo>
                  <a:pt x="125349" y="1640306"/>
                </a:lnTo>
                <a:lnTo>
                  <a:pt x="124332" y="1644192"/>
                </a:lnTo>
                <a:lnTo>
                  <a:pt x="127889" y="1650250"/>
                </a:lnTo>
                <a:lnTo>
                  <a:pt x="131825" y="1651279"/>
                </a:lnTo>
                <a:lnTo>
                  <a:pt x="134747" y="1649514"/>
                </a:lnTo>
                <a:lnTo>
                  <a:pt x="210940" y="1605064"/>
                </a:lnTo>
                <a:lnTo>
                  <a:pt x="204597" y="1605064"/>
                </a:lnTo>
                <a:lnTo>
                  <a:pt x="195190" y="1599576"/>
                </a:lnTo>
                <a:close/>
              </a:path>
              <a:path w="220345" h="1651635">
                <a:moveTo>
                  <a:pt x="9905" y="0"/>
                </a:moveTo>
                <a:lnTo>
                  <a:pt x="2794" y="0"/>
                </a:lnTo>
                <a:lnTo>
                  <a:pt x="0" y="2794"/>
                </a:lnTo>
                <a:lnTo>
                  <a:pt x="0" y="1603082"/>
                </a:lnTo>
                <a:lnTo>
                  <a:pt x="2794" y="1605927"/>
                </a:lnTo>
                <a:lnTo>
                  <a:pt x="184300" y="1605927"/>
                </a:lnTo>
                <a:lnTo>
                  <a:pt x="195189" y="1599577"/>
                </a:lnTo>
                <a:lnTo>
                  <a:pt x="12699" y="1599576"/>
                </a:lnTo>
                <a:lnTo>
                  <a:pt x="6350" y="1593227"/>
                </a:lnTo>
                <a:lnTo>
                  <a:pt x="12700" y="1593227"/>
                </a:lnTo>
                <a:lnTo>
                  <a:pt x="12700" y="2794"/>
                </a:lnTo>
                <a:lnTo>
                  <a:pt x="9905" y="0"/>
                </a:lnTo>
                <a:close/>
              </a:path>
              <a:path w="220345" h="1651635">
                <a:moveTo>
                  <a:pt x="213834" y="1603376"/>
                </a:moveTo>
                <a:lnTo>
                  <a:pt x="209460" y="1605927"/>
                </a:lnTo>
                <a:lnTo>
                  <a:pt x="211327" y="1605927"/>
                </a:lnTo>
                <a:lnTo>
                  <a:pt x="213834" y="1603376"/>
                </a:lnTo>
                <a:close/>
              </a:path>
              <a:path w="220345" h="1651635">
                <a:moveTo>
                  <a:pt x="204597" y="1594091"/>
                </a:moveTo>
                <a:lnTo>
                  <a:pt x="195190" y="1599576"/>
                </a:lnTo>
                <a:lnTo>
                  <a:pt x="204597" y="1605064"/>
                </a:lnTo>
                <a:lnTo>
                  <a:pt x="204597" y="1594091"/>
                </a:lnTo>
                <a:close/>
              </a:path>
              <a:path w="220345" h="1651635">
                <a:moveTo>
                  <a:pt x="210940" y="1594091"/>
                </a:moveTo>
                <a:lnTo>
                  <a:pt x="204597" y="1594091"/>
                </a:lnTo>
                <a:lnTo>
                  <a:pt x="204597" y="1605064"/>
                </a:lnTo>
                <a:lnTo>
                  <a:pt x="210940" y="1605064"/>
                </a:lnTo>
                <a:lnTo>
                  <a:pt x="213834" y="1603376"/>
                </a:lnTo>
                <a:lnTo>
                  <a:pt x="214122" y="1603082"/>
                </a:lnTo>
                <a:lnTo>
                  <a:pt x="214122" y="1596072"/>
                </a:lnTo>
                <a:lnTo>
                  <a:pt x="213834" y="1595779"/>
                </a:lnTo>
                <a:lnTo>
                  <a:pt x="210940" y="1594091"/>
                </a:lnTo>
                <a:close/>
              </a:path>
              <a:path w="220345" h="1651635">
                <a:moveTo>
                  <a:pt x="213834" y="1595779"/>
                </a:moveTo>
                <a:lnTo>
                  <a:pt x="214122" y="1596072"/>
                </a:lnTo>
                <a:lnTo>
                  <a:pt x="214122" y="1603082"/>
                </a:lnTo>
                <a:lnTo>
                  <a:pt x="213834" y="1603376"/>
                </a:lnTo>
                <a:lnTo>
                  <a:pt x="220345" y="1599577"/>
                </a:lnTo>
                <a:lnTo>
                  <a:pt x="213834" y="1595779"/>
                </a:lnTo>
                <a:close/>
              </a:path>
              <a:path w="220345" h="1651635">
                <a:moveTo>
                  <a:pt x="12700" y="1593227"/>
                </a:moveTo>
                <a:lnTo>
                  <a:pt x="6350" y="1593227"/>
                </a:lnTo>
                <a:lnTo>
                  <a:pt x="12700" y="1599577"/>
                </a:lnTo>
                <a:lnTo>
                  <a:pt x="12700" y="1593227"/>
                </a:lnTo>
                <a:close/>
              </a:path>
              <a:path w="220345" h="1651635">
                <a:moveTo>
                  <a:pt x="184306" y="1593227"/>
                </a:moveTo>
                <a:lnTo>
                  <a:pt x="12700" y="1593227"/>
                </a:lnTo>
                <a:lnTo>
                  <a:pt x="12700" y="1599577"/>
                </a:lnTo>
                <a:lnTo>
                  <a:pt x="195190" y="1599576"/>
                </a:lnTo>
                <a:lnTo>
                  <a:pt x="184306" y="1593227"/>
                </a:lnTo>
                <a:close/>
              </a:path>
              <a:path w="220345" h="1651635">
                <a:moveTo>
                  <a:pt x="131825" y="1547876"/>
                </a:moveTo>
                <a:lnTo>
                  <a:pt x="127889" y="1548892"/>
                </a:lnTo>
                <a:lnTo>
                  <a:pt x="124332" y="1554949"/>
                </a:lnTo>
                <a:lnTo>
                  <a:pt x="125349" y="1558836"/>
                </a:lnTo>
                <a:lnTo>
                  <a:pt x="195190" y="1599576"/>
                </a:lnTo>
                <a:lnTo>
                  <a:pt x="204597" y="1594091"/>
                </a:lnTo>
                <a:lnTo>
                  <a:pt x="210940" y="1594091"/>
                </a:lnTo>
                <a:lnTo>
                  <a:pt x="134747" y="1549641"/>
                </a:lnTo>
                <a:lnTo>
                  <a:pt x="131825" y="1547876"/>
                </a:lnTo>
                <a:close/>
              </a:path>
              <a:path w="220345" h="1651635">
                <a:moveTo>
                  <a:pt x="211327" y="1593227"/>
                </a:moveTo>
                <a:lnTo>
                  <a:pt x="209460" y="1593227"/>
                </a:lnTo>
                <a:lnTo>
                  <a:pt x="213834" y="1595779"/>
                </a:lnTo>
                <a:lnTo>
                  <a:pt x="211327" y="15932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375659" y="2209800"/>
            <a:ext cx="1645920" cy="711835"/>
          </a:xfrm>
          <a:custGeom>
            <a:avLst/>
            <a:gdLst/>
            <a:ahLst/>
            <a:cxnLst/>
            <a:rect l="l" t="t" r="r" b="b"/>
            <a:pathLst>
              <a:path w="1645920" h="711835">
                <a:moveTo>
                  <a:pt x="0" y="0"/>
                </a:moveTo>
                <a:lnTo>
                  <a:pt x="1645920" y="0"/>
                </a:lnTo>
                <a:lnTo>
                  <a:pt x="1645920" y="578103"/>
                </a:lnTo>
                <a:lnTo>
                  <a:pt x="1580964" y="578575"/>
                </a:lnTo>
                <a:lnTo>
                  <a:pt x="1519420" y="579945"/>
                </a:lnTo>
                <a:lnTo>
                  <a:pt x="1461093" y="582145"/>
                </a:lnTo>
                <a:lnTo>
                  <a:pt x="1405789" y="585110"/>
                </a:lnTo>
                <a:lnTo>
                  <a:pt x="1353311" y="588772"/>
                </a:lnTo>
                <a:lnTo>
                  <a:pt x="1303465" y="593065"/>
                </a:lnTo>
                <a:lnTo>
                  <a:pt x="1256056" y="597920"/>
                </a:lnTo>
                <a:lnTo>
                  <a:pt x="1210889" y="603272"/>
                </a:lnTo>
                <a:lnTo>
                  <a:pt x="1167770" y="609053"/>
                </a:lnTo>
                <a:lnTo>
                  <a:pt x="1126502" y="615197"/>
                </a:lnTo>
                <a:lnTo>
                  <a:pt x="1086892" y="621635"/>
                </a:lnTo>
                <a:lnTo>
                  <a:pt x="1048744" y="628302"/>
                </a:lnTo>
                <a:lnTo>
                  <a:pt x="976055" y="642053"/>
                </a:lnTo>
                <a:lnTo>
                  <a:pt x="906875" y="655913"/>
                </a:lnTo>
                <a:lnTo>
                  <a:pt x="873114" y="662717"/>
                </a:lnTo>
                <a:lnTo>
                  <a:pt x="806274" y="675736"/>
                </a:lnTo>
                <a:lnTo>
                  <a:pt x="739044" y="687525"/>
                </a:lnTo>
                <a:lnTo>
                  <a:pt x="669864" y="697547"/>
                </a:lnTo>
                <a:lnTo>
                  <a:pt x="597175" y="705267"/>
                </a:lnTo>
                <a:lnTo>
                  <a:pt x="559027" y="708096"/>
                </a:lnTo>
                <a:lnTo>
                  <a:pt x="519417" y="710148"/>
                </a:lnTo>
                <a:lnTo>
                  <a:pt x="478149" y="711357"/>
                </a:lnTo>
                <a:lnTo>
                  <a:pt x="435030" y="711656"/>
                </a:lnTo>
                <a:lnTo>
                  <a:pt x="389863" y="710977"/>
                </a:lnTo>
                <a:lnTo>
                  <a:pt x="342454" y="709253"/>
                </a:lnTo>
                <a:lnTo>
                  <a:pt x="292608" y="706418"/>
                </a:lnTo>
                <a:lnTo>
                  <a:pt x="240130" y="702405"/>
                </a:lnTo>
                <a:lnTo>
                  <a:pt x="184826" y="697146"/>
                </a:lnTo>
                <a:lnTo>
                  <a:pt x="126499" y="690575"/>
                </a:lnTo>
                <a:lnTo>
                  <a:pt x="64955" y="682624"/>
                </a:lnTo>
                <a:lnTo>
                  <a:pt x="0" y="67322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 w="9144">
            <a:solidFill>
              <a:srgbClr val="A4A4A4"/>
            </a:solidFill>
          </a:ln>
        </p:spPr>
        <p:txBody>
          <a:bodyPr wrap="square" lIns="0" tIns="0" rIns="0" bIns="0" rtlCol="0"/>
          <a:lstStyle/>
          <a:p>
            <a:endParaRPr b="1" dirty="0"/>
          </a:p>
        </p:txBody>
      </p:sp>
      <p:sp>
        <p:nvSpPr>
          <p:cNvPr id="17" name="object 17"/>
          <p:cNvSpPr txBox="1"/>
          <p:nvPr/>
        </p:nvSpPr>
        <p:spPr>
          <a:xfrm>
            <a:off x="3375658" y="2236977"/>
            <a:ext cx="1624484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5080" indent="11113" algn="ctr">
              <a:lnSpc>
                <a:spcPct val="100000"/>
              </a:lnSpc>
              <a:spcBef>
                <a:spcPts val="95"/>
              </a:spcBef>
            </a:pPr>
            <a:r>
              <a:rPr sz="1600" b="1" spc="-15" dirty="0" err="1" smtClean="0">
                <a:latin typeface="Trebuchet MS"/>
                <a:cs typeface="Trebuchet MS"/>
              </a:rPr>
              <a:t>Potencialidade</a:t>
            </a:r>
            <a:r>
              <a:rPr lang="pt-PT" sz="1600" b="1" spc="-15" dirty="0" smtClean="0">
                <a:latin typeface="Trebuchet MS"/>
                <a:cs typeface="Trebuchet MS"/>
              </a:rPr>
              <a:t>s</a:t>
            </a:r>
            <a:r>
              <a:rPr sz="1600" b="1" spc="-15" dirty="0" smtClean="0">
                <a:latin typeface="Trebuchet MS"/>
                <a:cs typeface="Trebuchet MS"/>
              </a:rPr>
              <a:t>  </a:t>
            </a:r>
            <a:r>
              <a:rPr sz="1600" b="1" spc="-5" dirty="0">
                <a:latin typeface="Trebuchet MS"/>
                <a:cs typeface="Trebuchet MS"/>
              </a:rPr>
              <a:t>do</a:t>
            </a:r>
            <a:r>
              <a:rPr sz="1600" b="1" spc="-15" dirty="0">
                <a:latin typeface="Trebuchet MS"/>
                <a:cs typeface="Trebuchet MS"/>
              </a:rPr>
              <a:t> </a:t>
            </a:r>
            <a:r>
              <a:rPr sz="1600" b="1" spc="-5" dirty="0">
                <a:latin typeface="Trebuchet MS"/>
                <a:cs typeface="Trebuchet MS"/>
              </a:rPr>
              <a:t>Solo</a:t>
            </a:r>
            <a:endParaRPr sz="1600" b="1" dirty="0">
              <a:latin typeface="Trebuchet MS"/>
              <a:cs typeface="Trebuchet MS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7924800" y="2209800"/>
            <a:ext cx="1645920" cy="711835"/>
          </a:xfrm>
          <a:custGeom>
            <a:avLst/>
            <a:gdLst/>
            <a:ahLst/>
            <a:cxnLst/>
            <a:rect l="l" t="t" r="r" b="b"/>
            <a:pathLst>
              <a:path w="1645920" h="711835">
                <a:moveTo>
                  <a:pt x="0" y="0"/>
                </a:moveTo>
                <a:lnTo>
                  <a:pt x="1645920" y="0"/>
                </a:lnTo>
                <a:lnTo>
                  <a:pt x="1645920" y="578103"/>
                </a:lnTo>
                <a:lnTo>
                  <a:pt x="1580964" y="578575"/>
                </a:lnTo>
                <a:lnTo>
                  <a:pt x="1519420" y="579945"/>
                </a:lnTo>
                <a:lnTo>
                  <a:pt x="1461093" y="582145"/>
                </a:lnTo>
                <a:lnTo>
                  <a:pt x="1405789" y="585110"/>
                </a:lnTo>
                <a:lnTo>
                  <a:pt x="1353311" y="588772"/>
                </a:lnTo>
                <a:lnTo>
                  <a:pt x="1303465" y="593065"/>
                </a:lnTo>
                <a:lnTo>
                  <a:pt x="1256056" y="597920"/>
                </a:lnTo>
                <a:lnTo>
                  <a:pt x="1210889" y="603272"/>
                </a:lnTo>
                <a:lnTo>
                  <a:pt x="1167770" y="609053"/>
                </a:lnTo>
                <a:lnTo>
                  <a:pt x="1126502" y="615197"/>
                </a:lnTo>
                <a:lnTo>
                  <a:pt x="1086892" y="621635"/>
                </a:lnTo>
                <a:lnTo>
                  <a:pt x="1048744" y="628302"/>
                </a:lnTo>
                <a:lnTo>
                  <a:pt x="976055" y="642053"/>
                </a:lnTo>
                <a:lnTo>
                  <a:pt x="906875" y="655913"/>
                </a:lnTo>
                <a:lnTo>
                  <a:pt x="873114" y="662717"/>
                </a:lnTo>
                <a:lnTo>
                  <a:pt x="806274" y="675736"/>
                </a:lnTo>
                <a:lnTo>
                  <a:pt x="739044" y="687525"/>
                </a:lnTo>
                <a:lnTo>
                  <a:pt x="669864" y="697547"/>
                </a:lnTo>
                <a:lnTo>
                  <a:pt x="597175" y="705267"/>
                </a:lnTo>
                <a:lnTo>
                  <a:pt x="559027" y="708096"/>
                </a:lnTo>
                <a:lnTo>
                  <a:pt x="519417" y="710148"/>
                </a:lnTo>
                <a:lnTo>
                  <a:pt x="478149" y="711357"/>
                </a:lnTo>
                <a:lnTo>
                  <a:pt x="435030" y="711656"/>
                </a:lnTo>
                <a:lnTo>
                  <a:pt x="389863" y="710977"/>
                </a:lnTo>
                <a:lnTo>
                  <a:pt x="342454" y="709253"/>
                </a:lnTo>
                <a:lnTo>
                  <a:pt x="292608" y="706418"/>
                </a:lnTo>
                <a:lnTo>
                  <a:pt x="240130" y="702405"/>
                </a:lnTo>
                <a:lnTo>
                  <a:pt x="184826" y="697146"/>
                </a:lnTo>
                <a:lnTo>
                  <a:pt x="126499" y="690575"/>
                </a:lnTo>
                <a:lnTo>
                  <a:pt x="64955" y="682624"/>
                </a:lnTo>
                <a:lnTo>
                  <a:pt x="0" y="673226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144">
            <a:solidFill>
              <a:srgbClr val="A4A4A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7924801" y="2358898"/>
            <a:ext cx="164592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latin typeface="Trebuchet MS"/>
                <a:cs typeface="Trebuchet MS"/>
              </a:rPr>
              <a:t>Declives</a:t>
            </a:r>
            <a:endParaRPr sz="1600" b="1">
              <a:latin typeface="Trebuchet MS"/>
              <a:cs typeface="Trebuchet MS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5650991" y="2209800"/>
            <a:ext cx="1645920" cy="711835"/>
          </a:xfrm>
          <a:custGeom>
            <a:avLst/>
            <a:gdLst/>
            <a:ahLst/>
            <a:cxnLst/>
            <a:rect l="l" t="t" r="r" b="b"/>
            <a:pathLst>
              <a:path w="1645920" h="711835">
                <a:moveTo>
                  <a:pt x="0" y="0"/>
                </a:moveTo>
                <a:lnTo>
                  <a:pt x="1645919" y="0"/>
                </a:lnTo>
                <a:lnTo>
                  <a:pt x="1645919" y="578103"/>
                </a:lnTo>
                <a:lnTo>
                  <a:pt x="1580964" y="578575"/>
                </a:lnTo>
                <a:lnTo>
                  <a:pt x="1519420" y="579945"/>
                </a:lnTo>
                <a:lnTo>
                  <a:pt x="1461093" y="582145"/>
                </a:lnTo>
                <a:lnTo>
                  <a:pt x="1405789" y="585110"/>
                </a:lnTo>
                <a:lnTo>
                  <a:pt x="1353311" y="588772"/>
                </a:lnTo>
                <a:lnTo>
                  <a:pt x="1303465" y="593065"/>
                </a:lnTo>
                <a:lnTo>
                  <a:pt x="1256056" y="597920"/>
                </a:lnTo>
                <a:lnTo>
                  <a:pt x="1210889" y="603272"/>
                </a:lnTo>
                <a:lnTo>
                  <a:pt x="1167770" y="609053"/>
                </a:lnTo>
                <a:lnTo>
                  <a:pt x="1126502" y="615197"/>
                </a:lnTo>
                <a:lnTo>
                  <a:pt x="1086892" y="621635"/>
                </a:lnTo>
                <a:lnTo>
                  <a:pt x="1048744" y="628302"/>
                </a:lnTo>
                <a:lnTo>
                  <a:pt x="976055" y="642053"/>
                </a:lnTo>
                <a:lnTo>
                  <a:pt x="906875" y="655913"/>
                </a:lnTo>
                <a:lnTo>
                  <a:pt x="873114" y="662717"/>
                </a:lnTo>
                <a:lnTo>
                  <a:pt x="806274" y="675736"/>
                </a:lnTo>
                <a:lnTo>
                  <a:pt x="739044" y="687525"/>
                </a:lnTo>
                <a:lnTo>
                  <a:pt x="669864" y="697547"/>
                </a:lnTo>
                <a:lnTo>
                  <a:pt x="597175" y="705267"/>
                </a:lnTo>
                <a:lnTo>
                  <a:pt x="559027" y="708096"/>
                </a:lnTo>
                <a:lnTo>
                  <a:pt x="519417" y="710148"/>
                </a:lnTo>
                <a:lnTo>
                  <a:pt x="478149" y="711357"/>
                </a:lnTo>
                <a:lnTo>
                  <a:pt x="435030" y="711656"/>
                </a:lnTo>
                <a:lnTo>
                  <a:pt x="389863" y="710977"/>
                </a:lnTo>
                <a:lnTo>
                  <a:pt x="342454" y="709253"/>
                </a:lnTo>
                <a:lnTo>
                  <a:pt x="292608" y="706418"/>
                </a:lnTo>
                <a:lnTo>
                  <a:pt x="240130" y="702405"/>
                </a:lnTo>
                <a:lnTo>
                  <a:pt x="184826" y="697146"/>
                </a:lnTo>
                <a:lnTo>
                  <a:pt x="126499" y="690575"/>
                </a:lnTo>
                <a:lnTo>
                  <a:pt x="64955" y="682624"/>
                </a:lnTo>
                <a:lnTo>
                  <a:pt x="0" y="67322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 w="9144">
            <a:solidFill>
              <a:srgbClr val="A4A4A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5649468" y="2358898"/>
            <a:ext cx="1647443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latin typeface="Trebuchet MS"/>
                <a:cs typeface="Trebuchet MS"/>
              </a:rPr>
              <a:t>Orientação</a:t>
            </a:r>
            <a:endParaRPr sz="1600" b="1" dirty="0">
              <a:latin typeface="Trebuchet MS"/>
              <a:cs typeface="Trebuchet MS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3122675" y="2918460"/>
            <a:ext cx="6703059" cy="457200"/>
          </a:xfrm>
          <a:custGeom>
            <a:avLst/>
            <a:gdLst/>
            <a:ahLst/>
            <a:cxnLst/>
            <a:rect l="l" t="t" r="r" b="b"/>
            <a:pathLst>
              <a:path w="6703059" h="457200">
                <a:moveTo>
                  <a:pt x="6702552" y="0"/>
                </a:moveTo>
                <a:lnTo>
                  <a:pt x="6698306" y="60765"/>
                </a:lnTo>
                <a:lnTo>
                  <a:pt x="6686328" y="115372"/>
                </a:lnTo>
                <a:lnTo>
                  <a:pt x="6667754" y="161639"/>
                </a:lnTo>
                <a:lnTo>
                  <a:pt x="6643718" y="197386"/>
                </a:lnTo>
                <a:lnTo>
                  <a:pt x="6583807" y="228600"/>
                </a:lnTo>
                <a:lnTo>
                  <a:pt x="3459988" y="228600"/>
                </a:lnTo>
                <a:lnTo>
                  <a:pt x="3428437" y="236766"/>
                </a:lnTo>
                <a:lnTo>
                  <a:pt x="3376041" y="295560"/>
                </a:lnTo>
                <a:lnTo>
                  <a:pt x="3357466" y="341827"/>
                </a:lnTo>
                <a:lnTo>
                  <a:pt x="3345488" y="396434"/>
                </a:lnTo>
                <a:lnTo>
                  <a:pt x="3341242" y="457200"/>
                </a:lnTo>
                <a:lnTo>
                  <a:pt x="3336997" y="396434"/>
                </a:lnTo>
                <a:lnTo>
                  <a:pt x="3325019" y="341827"/>
                </a:lnTo>
                <a:lnTo>
                  <a:pt x="3306444" y="295560"/>
                </a:lnTo>
                <a:lnTo>
                  <a:pt x="3282409" y="259813"/>
                </a:lnTo>
                <a:lnTo>
                  <a:pt x="3222497" y="228600"/>
                </a:lnTo>
                <a:lnTo>
                  <a:pt x="118783" y="228600"/>
                </a:lnTo>
                <a:lnTo>
                  <a:pt x="87203" y="220433"/>
                </a:lnTo>
                <a:lnTo>
                  <a:pt x="58828" y="197386"/>
                </a:lnTo>
                <a:lnTo>
                  <a:pt x="34788" y="161639"/>
                </a:lnTo>
                <a:lnTo>
                  <a:pt x="16216" y="115372"/>
                </a:lnTo>
                <a:lnTo>
                  <a:pt x="4242" y="60765"/>
                </a:lnTo>
                <a:lnTo>
                  <a:pt x="0" y="0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>
            <a:spLocks noGrp="1"/>
          </p:cNvSpPr>
          <p:nvPr>
            <p:ph type="title"/>
          </p:nvPr>
        </p:nvSpPr>
        <p:spPr>
          <a:xfrm>
            <a:off x="2928010" y="813942"/>
            <a:ext cx="7312888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pt-PT" b="1" i="1" kern="1200" spc="-15" dirty="0" err="1">
                <a:solidFill>
                  <a:srgbClr val="002060"/>
                </a:solidFill>
                <a:ea typeface="+mn-ea"/>
              </a:rPr>
              <a:t>Analytic</a:t>
            </a:r>
            <a:r>
              <a:rPr lang="pt-PT" b="1" i="1" kern="1200" spc="-15" dirty="0">
                <a:solidFill>
                  <a:srgbClr val="002060"/>
                </a:solidFill>
                <a:ea typeface="+mn-ea"/>
              </a:rPr>
              <a:t> </a:t>
            </a:r>
            <a:r>
              <a:rPr lang="pt-PT" b="1" i="1" kern="1200" spc="-15" dirty="0" err="1">
                <a:solidFill>
                  <a:srgbClr val="002060"/>
                </a:solidFill>
                <a:ea typeface="+mn-ea"/>
              </a:rPr>
              <a:t>Hierarchy</a:t>
            </a:r>
            <a:r>
              <a:rPr lang="pt-PT" b="1" i="1" kern="1200" spc="-15" dirty="0">
                <a:solidFill>
                  <a:srgbClr val="002060"/>
                </a:solidFill>
                <a:ea typeface="+mn-ea"/>
              </a:rPr>
              <a:t> </a:t>
            </a:r>
            <a:r>
              <a:rPr lang="pt-PT" b="1" i="1" kern="1200" spc="-15" dirty="0" err="1">
                <a:solidFill>
                  <a:srgbClr val="002060"/>
                </a:solidFill>
                <a:ea typeface="+mn-ea"/>
              </a:rPr>
              <a:t>Process</a:t>
            </a:r>
            <a:r>
              <a:rPr lang="pt-PT" b="1" i="1" kern="1200" spc="-15" dirty="0">
                <a:solidFill>
                  <a:srgbClr val="002060"/>
                </a:solidFill>
                <a:ea typeface="+mn-ea"/>
              </a:rPr>
              <a:t> </a:t>
            </a:r>
            <a:r>
              <a:rPr b="1" kern="1200" spc="-15" dirty="0">
                <a:solidFill>
                  <a:srgbClr val="002060"/>
                </a:solidFill>
                <a:ea typeface="+mn-ea"/>
              </a:rPr>
              <a:t>(</a:t>
            </a:r>
            <a:r>
              <a:rPr lang="pt-PT" b="1" kern="1200" spc="-15" dirty="0">
                <a:solidFill>
                  <a:srgbClr val="002060"/>
                </a:solidFill>
                <a:ea typeface="+mn-ea"/>
              </a:rPr>
              <a:t>AHP)</a:t>
            </a:r>
            <a:endParaRPr b="1" kern="1200" spc="-15" dirty="0">
              <a:solidFill>
                <a:srgbClr val="002060"/>
              </a:solidFill>
              <a:ea typeface="+mn-ea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3339063" y="3771960"/>
            <a:ext cx="2052868" cy="4418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493008" y="3770376"/>
            <a:ext cx="1741932" cy="50596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3375659" y="3782567"/>
            <a:ext cx="1979676" cy="36880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3375659" y="3782567"/>
            <a:ext cx="1979930" cy="368935"/>
          </a:xfrm>
          <a:prstGeom prst="rect">
            <a:avLst/>
          </a:prstGeom>
          <a:ln w="12191">
            <a:solidFill>
              <a:srgbClr val="C19758"/>
            </a:solidFill>
          </a:ln>
        </p:spPr>
        <p:txBody>
          <a:bodyPr vert="horz" wrap="square" lIns="0" tIns="57150" rIns="0" bIns="0" rtlCol="0">
            <a:spAutoFit/>
          </a:bodyPr>
          <a:lstStyle/>
          <a:p>
            <a:pPr marL="279400">
              <a:lnSpc>
                <a:spcPct val="100000"/>
              </a:lnSpc>
              <a:spcBef>
                <a:spcPts val="450"/>
              </a:spcBef>
            </a:pPr>
            <a:r>
              <a:rPr sz="1600" b="1" spc="-5" dirty="0">
                <a:solidFill>
                  <a:srgbClr val="FFFFFF"/>
                </a:solidFill>
                <a:latin typeface="Trebuchet MS"/>
                <a:cs typeface="Trebuchet MS"/>
              </a:rPr>
              <a:t>Reclassificação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5348985" y="3778122"/>
            <a:ext cx="405765" cy="196215"/>
          </a:xfrm>
          <a:custGeom>
            <a:avLst/>
            <a:gdLst/>
            <a:ahLst/>
            <a:cxnLst/>
            <a:rect l="l" t="t" r="r" b="b"/>
            <a:pathLst>
              <a:path w="405764" h="196214">
                <a:moveTo>
                  <a:pt x="199644" y="183260"/>
                </a:moveTo>
                <a:lnTo>
                  <a:pt x="2793" y="183260"/>
                </a:lnTo>
                <a:lnTo>
                  <a:pt x="0" y="186054"/>
                </a:lnTo>
                <a:lnTo>
                  <a:pt x="0" y="193039"/>
                </a:lnTo>
                <a:lnTo>
                  <a:pt x="2793" y="195960"/>
                </a:lnTo>
                <a:lnTo>
                  <a:pt x="209422" y="195960"/>
                </a:lnTo>
                <a:lnTo>
                  <a:pt x="212344" y="193039"/>
                </a:lnTo>
                <a:lnTo>
                  <a:pt x="212344" y="189610"/>
                </a:lnTo>
                <a:lnTo>
                  <a:pt x="199644" y="189610"/>
                </a:lnTo>
                <a:lnTo>
                  <a:pt x="199644" y="183260"/>
                </a:lnTo>
                <a:close/>
              </a:path>
              <a:path w="405764" h="196214">
                <a:moveTo>
                  <a:pt x="369515" y="45338"/>
                </a:moveTo>
                <a:lnTo>
                  <a:pt x="202437" y="45338"/>
                </a:lnTo>
                <a:lnTo>
                  <a:pt x="199644" y="48132"/>
                </a:lnTo>
                <a:lnTo>
                  <a:pt x="199644" y="189610"/>
                </a:lnTo>
                <a:lnTo>
                  <a:pt x="205994" y="183260"/>
                </a:lnTo>
                <a:lnTo>
                  <a:pt x="212344" y="183260"/>
                </a:lnTo>
                <a:lnTo>
                  <a:pt x="212344" y="58038"/>
                </a:lnTo>
                <a:lnTo>
                  <a:pt x="205994" y="58038"/>
                </a:lnTo>
                <a:lnTo>
                  <a:pt x="212344" y="51688"/>
                </a:lnTo>
                <a:lnTo>
                  <a:pt x="380401" y="51688"/>
                </a:lnTo>
                <a:lnTo>
                  <a:pt x="369515" y="45338"/>
                </a:lnTo>
                <a:close/>
              </a:path>
              <a:path w="405764" h="196214">
                <a:moveTo>
                  <a:pt x="212344" y="183260"/>
                </a:moveTo>
                <a:lnTo>
                  <a:pt x="205994" y="183260"/>
                </a:lnTo>
                <a:lnTo>
                  <a:pt x="199644" y="189610"/>
                </a:lnTo>
                <a:lnTo>
                  <a:pt x="212344" y="189610"/>
                </a:lnTo>
                <a:lnTo>
                  <a:pt x="212344" y="183260"/>
                </a:lnTo>
                <a:close/>
              </a:path>
              <a:path w="405764" h="196214">
                <a:moveTo>
                  <a:pt x="380401" y="51688"/>
                </a:moveTo>
                <a:lnTo>
                  <a:pt x="313562" y="90677"/>
                </a:lnTo>
                <a:lnTo>
                  <a:pt x="310642" y="92456"/>
                </a:lnTo>
                <a:lnTo>
                  <a:pt x="309625" y="96265"/>
                </a:lnTo>
                <a:lnTo>
                  <a:pt x="311277" y="99313"/>
                </a:lnTo>
                <a:lnTo>
                  <a:pt x="313055" y="102362"/>
                </a:lnTo>
                <a:lnTo>
                  <a:pt x="316992" y="103377"/>
                </a:lnTo>
                <a:lnTo>
                  <a:pt x="396272" y="57150"/>
                </a:lnTo>
                <a:lnTo>
                  <a:pt x="389762" y="57150"/>
                </a:lnTo>
                <a:lnTo>
                  <a:pt x="380401" y="51688"/>
                </a:lnTo>
                <a:close/>
              </a:path>
              <a:path w="405764" h="196214">
                <a:moveTo>
                  <a:pt x="212344" y="51688"/>
                </a:moveTo>
                <a:lnTo>
                  <a:pt x="205994" y="58038"/>
                </a:lnTo>
                <a:lnTo>
                  <a:pt x="212344" y="58038"/>
                </a:lnTo>
                <a:lnTo>
                  <a:pt x="212344" y="51688"/>
                </a:lnTo>
                <a:close/>
              </a:path>
              <a:path w="405764" h="196214">
                <a:moveTo>
                  <a:pt x="380401" y="51688"/>
                </a:moveTo>
                <a:lnTo>
                  <a:pt x="212344" y="51688"/>
                </a:lnTo>
                <a:lnTo>
                  <a:pt x="212344" y="58038"/>
                </a:lnTo>
                <a:lnTo>
                  <a:pt x="369515" y="58038"/>
                </a:lnTo>
                <a:lnTo>
                  <a:pt x="380401" y="51688"/>
                </a:lnTo>
                <a:close/>
              </a:path>
              <a:path w="405764" h="196214">
                <a:moveTo>
                  <a:pt x="399220" y="55430"/>
                </a:moveTo>
                <a:lnTo>
                  <a:pt x="394747" y="58038"/>
                </a:lnTo>
                <a:lnTo>
                  <a:pt x="396494" y="58038"/>
                </a:lnTo>
                <a:lnTo>
                  <a:pt x="399220" y="55430"/>
                </a:lnTo>
                <a:close/>
              </a:path>
              <a:path w="405764" h="196214">
                <a:moveTo>
                  <a:pt x="389762" y="46227"/>
                </a:moveTo>
                <a:lnTo>
                  <a:pt x="380401" y="51688"/>
                </a:lnTo>
                <a:lnTo>
                  <a:pt x="389762" y="57150"/>
                </a:lnTo>
                <a:lnTo>
                  <a:pt x="389762" y="46227"/>
                </a:lnTo>
                <a:close/>
              </a:path>
              <a:path w="405764" h="196214">
                <a:moveTo>
                  <a:pt x="396272" y="46227"/>
                </a:moveTo>
                <a:lnTo>
                  <a:pt x="389762" y="46227"/>
                </a:lnTo>
                <a:lnTo>
                  <a:pt x="389762" y="57150"/>
                </a:lnTo>
                <a:lnTo>
                  <a:pt x="396272" y="57150"/>
                </a:lnTo>
                <a:lnTo>
                  <a:pt x="399220" y="55430"/>
                </a:lnTo>
                <a:lnTo>
                  <a:pt x="399415" y="55244"/>
                </a:lnTo>
                <a:lnTo>
                  <a:pt x="399415" y="48132"/>
                </a:lnTo>
                <a:lnTo>
                  <a:pt x="399220" y="47947"/>
                </a:lnTo>
                <a:lnTo>
                  <a:pt x="396272" y="46227"/>
                </a:lnTo>
                <a:close/>
              </a:path>
              <a:path w="405764" h="196214">
                <a:moveTo>
                  <a:pt x="399220" y="47947"/>
                </a:moveTo>
                <a:lnTo>
                  <a:pt x="399415" y="48132"/>
                </a:lnTo>
                <a:lnTo>
                  <a:pt x="399415" y="55244"/>
                </a:lnTo>
                <a:lnTo>
                  <a:pt x="399220" y="55430"/>
                </a:lnTo>
                <a:lnTo>
                  <a:pt x="405637" y="51688"/>
                </a:lnTo>
                <a:lnTo>
                  <a:pt x="399220" y="47947"/>
                </a:lnTo>
                <a:close/>
              </a:path>
              <a:path w="405764" h="196214">
                <a:moveTo>
                  <a:pt x="316992" y="0"/>
                </a:moveTo>
                <a:lnTo>
                  <a:pt x="313055" y="1015"/>
                </a:lnTo>
                <a:lnTo>
                  <a:pt x="311277" y="4063"/>
                </a:lnTo>
                <a:lnTo>
                  <a:pt x="309625" y="7112"/>
                </a:lnTo>
                <a:lnTo>
                  <a:pt x="310642" y="10922"/>
                </a:lnTo>
                <a:lnTo>
                  <a:pt x="313562" y="12700"/>
                </a:lnTo>
                <a:lnTo>
                  <a:pt x="380401" y="51688"/>
                </a:lnTo>
                <a:lnTo>
                  <a:pt x="389762" y="46227"/>
                </a:lnTo>
                <a:lnTo>
                  <a:pt x="396272" y="46227"/>
                </a:lnTo>
                <a:lnTo>
                  <a:pt x="316992" y="0"/>
                </a:lnTo>
                <a:close/>
              </a:path>
              <a:path w="405764" h="196214">
                <a:moveTo>
                  <a:pt x="396494" y="45338"/>
                </a:moveTo>
                <a:lnTo>
                  <a:pt x="394747" y="45338"/>
                </a:lnTo>
                <a:lnTo>
                  <a:pt x="399220" y="47947"/>
                </a:lnTo>
                <a:lnTo>
                  <a:pt x="396494" y="4533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122675" y="4471415"/>
            <a:ext cx="362711" cy="51968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3122675" y="4471415"/>
            <a:ext cx="363220" cy="520065"/>
          </a:xfrm>
          <a:custGeom>
            <a:avLst/>
            <a:gdLst/>
            <a:ahLst/>
            <a:cxnLst/>
            <a:rect l="l" t="t" r="r" b="b"/>
            <a:pathLst>
              <a:path w="363219" h="520064">
                <a:moveTo>
                  <a:pt x="362711" y="0"/>
                </a:moveTo>
                <a:lnTo>
                  <a:pt x="362711" y="338327"/>
                </a:lnTo>
                <a:lnTo>
                  <a:pt x="181355" y="519683"/>
                </a:lnTo>
                <a:lnTo>
                  <a:pt x="0" y="338327"/>
                </a:lnTo>
                <a:lnTo>
                  <a:pt x="0" y="0"/>
                </a:lnTo>
                <a:lnTo>
                  <a:pt x="181355" y="181355"/>
                </a:lnTo>
                <a:lnTo>
                  <a:pt x="362711" y="0"/>
                </a:lnTo>
                <a:close/>
              </a:path>
            </a:pathLst>
          </a:custGeom>
          <a:ln w="12192">
            <a:solidFill>
              <a:srgbClr val="C1975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3257803" y="4632197"/>
            <a:ext cx="9207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rebuchet MS"/>
                <a:cs typeface="Trebuchet MS"/>
              </a:rPr>
              <a:t>3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3486150" y="4498085"/>
            <a:ext cx="2446020" cy="338455"/>
          </a:xfrm>
          <a:custGeom>
            <a:avLst/>
            <a:gdLst/>
            <a:ahLst/>
            <a:cxnLst/>
            <a:rect l="l" t="t" r="r" b="b"/>
            <a:pathLst>
              <a:path w="2446020" h="338454">
                <a:moveTo>
                  <a:pt x="2446020" y="56387"/>
                </a:moveTo>
                <a:lnTo>
                  <a:pt x="2446020" y="281939"/>
                </a:lnTo>
                <a:lnTo>
                  <a:pt x="2441584" y="303877"/>
                </a:lnTo>
                <a:lnTo>
                  <a:pt x="2429494" y="321802"/>
                </a:lnTo>
                <a:lnTo>
                  <a:pt x="2411569" y="333892"/>
                </a:lnTo>
                <a:lnTo>
                  <a:pt x="2389632" y="338327"/>
                </a:lnTo>
                <a:lnTo>
                  <a:pt x="0" y="338327"/>
                </a:lnTo>
                <a:lnTo>
                  <a:pt x="0" y="0"/>
                </a:lnTo>
                <a:lnTo>
                  <a:pt x="2389632" y="0"/>
                </a:lnTo>
                <a:lnTo>
                  <a:pt x="2411569" y="4435"/>
                </a:lnTo>
                <a:lnTo>
                  <a:pt x="2429494" y="16525"/>
                </a:lnTo>
                <a:lnTo>
                  <a:pt x="2441584" y="34450"/>
                </a:lnTo>
                <a:lnTo>
                  <a:pt x="2446020" y="56387"/>
                </a:lnTo>
                <a:close/>
              </a:path>
            </a:pathLst>
          </a:custGeom>
          <a:ln w="19812">
            <a:solidFill>
              <a:srgbClr val="C1975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3572661" y="4529404"/>
            <a:ext cx="2275713" cy="2289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6364" indent="-114300">
              <a:lnSpc>
                <a:spcPct val="100000"/>
              </a:lnSpc>
              <a:spcBef>
                <a:spcPts val="105"/>
              </a:spcBef>
              <a:buChar char="•"/>
              <a:tabLst>
                <a:tab pos="127000" algn="l"/>
              </a:tabLst>
            </a:pPr>
            <a:r>
              <a:rPr sz="1400" b="1" spc="-5" dirty="0">
                <a:latin typeface="Trebuchet MS"/>
                <a:cs typeface="Trebuchet MS"/>
              </a:rPr>
              <a:t>Aptidão</a:t>
            </a:r>
            <a:r>
              <a:rPr sz="1400" b="1" spc="-50" dirty="0">
                <a:latin typeface="Trebuchet MS"/>
                <a:cs typeface="Trebuchet MS"/>
              </a:rPr>
              <a:t> </a:t>
            </a:r>
            <a:r>
              <a:rPr sz="1400" b="1" spc="-5" dirty="0">
                <a:latin typeface="Trebuchet MS"/>
                <a:cs typeface="Trebuchet MS"/>
              </a:rPr>
              <a:t>elevada</a:t>
            </a:r>
            <a:endParaRPr sz="1400" b="1" dirty="0">
              <a:latin typeface="Trebuchet MS"/>
              <a:cs typeface="Trebuchet MS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3122675" y="4869179"/>
            <a:ext cx="362711" cy="51815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122675" y="4869179"/>
            <a:ext cx="363220" cy="518159"/>
          </a:xfrm>
          <a:custGeom>
            <a:avLst/>
            <a:gdLst/>
            <a:ahLst/>
            <a:cxnLst/>
            <a:rect l="l" t="t" r="r" b="b"/>
            <a:pathLst>
              <a:path w="363219" h="518160">
                <a:moveTo>
                  <a:pt x="362711" y="0"/>
                </a:moveTo>
                <a:lnTo>
                  <a:pt x="362711" y="336804"/>
                </a:lnTo>
                <a:lnTo>
                  <a:pt x="181355" y="518160"/>
                </a:lnTo>
                <a:lnTo>
                  <a:pt x="0" y="336804"/>
                </a:lnTo>
                <a:lnTo>
                  <a:pt x="0" y="0"/>
                </a:lnTo>
                <a:lnTo>
                  <a:pt x="181355" y="181356"/>
                </a:lnTo>
                <a:lnTo>
                  <a:pt x="362711" y="0"/>
                </a:lnTo>
                <a:close/>
              </a:path>
            </a:pathLst>
          </a:custGeom>
          <a:ln w="12192">
            <a:solidFill>
              <a:srgbClr val="C1975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3257803" y="5029327"/>
            <a:ext cx="9207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rebuchet MS"/>
                <a:cs typeface="Trebuchet MS"/>
              </a:rPr>
              <a:t>2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3486150" y="4869941"/>
            <a:ext cx="2446020" cy="337185"/>
          </a:xfrm>
          <a:custGeom>
            <a:avLst/>
            <a:gdLst/>
            <a:ahLst/>
            <a:cxnLst/>
            <a:rect l="l" t="t" r="r" b="b"/>
            <a:pathLst>
              <a:path w="2446020" h="337185">
                <a:moveTo>
                  <a:pt x="2446020" y="56133"/>
                </a:moveTo>
                <a:lnTo>
                  <a:pt x="2446020" y="280669"/>
                </a:lnTo>
                <a:lnTo>
                  <a:pt x="2441606" y="302513"/>
                </a:lnTo>
                <a:lnTo>
                  <a:pt x="2429573" y="320357"/>
                </a:lnTo>
                <a:lnTo>
                  <a:pt x="2411729" y="332390"/>
                </a:lnTo>
                <a:lnTo>
                  <a:pt x="2389885" y="336803"/>
                </a:lnTo>
                <a:lnTo>
                  <a:pt x="0" y="336803"/>
                </a:lnTo>
                <a:lnTo>
                  <a:pt x="0" y="0"/>
                </a:lnTo>
                <a:lnTo>
                  <a:pt x="2389885" y="0"/>
                </a:lnTo>
                <a:lnTo>
                  <a:pt x="2411730" y="4413"/>
                </a:lnTo>
                <a:lnTo>
                  <a:pt x="2429573" y="16446"/>
                </a:lnTo>
                <a:lnTo>
                  <a:pt x="2441606" y="34289"/>
                </a:lnTo>
                <a:lnTo>
                  <a:pt x="2446020" y="56133"/>
                </a:lnTo>
                <a:close/>
              </a:path>
            </a:pathLst>
          </a:custGeom>
          <a:ln w="19811">
            <a:solidFill>
              <a:srgbClr val="C1975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 txBox="1"/>
          <p:nvPr/>
        </p:nvSpPr>
        <p:spPr>
          <a:xfrm>
            <a:off x="3572662" y="4901310"/>
            <a:ext cx="2359508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6680" indent="-94615">
              <a:lnSpc>
                <a:spcPct val="100000"/>
              </a:lnSpc>
              <a:spcBef>
                <a:spcPts val="100"/>
              </a:spcBef>
              <a:buSzPct val="92857"/>
              <a:buChar char="•"/>
              <a:tabLst>
                <a:tab pos="107314" algn="l"/>
              </a:tabLst>
            </a:pPr>
            <a:r>
              <a:rPr sz="1400" b="1" spc="-5" dirty="0">
                <a:latin typeface="Trebuchet MS"/>
                <a:cs typeface="Trebuchet MS"/>
              </a:rPr>
              <a:t>Aptidão</a:t>
            </a:r>
            <a:r>
              <a:rPr sz="1400" b="1" spc="-60" dirty="0">
                <a:latin typeface="Trebuchet MS"/>
                <a:cs typeface="Trebuchet MS"/>
              </a:rPr>
              <a:t> </a:t>
            </a:r>
            <a:r>
              <a:rPr sz="1400" b="1" spc="-5" dirty="0">
                <a:latin typeface="Trebuchet MS"/>
                <a:cs typeface="Trebuchet MS"/>
              </a:rPr>
              <a:t>média</a:t>
            </a:r>
            <a:endParaRPr sz="1400" b="1" dirty="0">
              <a:latin typeface="Trebuchet MS"/>
              <a:cs typeface="Trebuchet MS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3122675" y="5253228"/>
            <a:ext cx="362711" cy="51968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3122675" y="5253228"/>
            <a:ext cx="363220" cy="520065"/>
          </a:xfrm>
          <a:custGeom>
            <a:avLst/>
            <a:gdLst/>
            <a:ahLst/>
            <a:cxnLst/>
            <a:rect l="l" t="t" r="r" b="b"/>
            <a:pathLst>
              <a:path w="363219" h="520064">
                <a:moveTo>
                  <a:pt x="362711" y="0"/>
                </a:moveTo>
                <a:lnTo>
                  <a:pt x="362711" y="338328"/>
                </a:lnTo>
                <a:lnTo>
                  <a:pt x="181355" y="519684"/>
                </a:lnTo>
                <a:lnTo>
                  <a:pt x="0" y="338328"/>
                </a:lnTo>
                <a:lnTo>
                  <a:pt x="0" y="0"/>
                </a:lnTo>
                <a:lnTo>
                  <a:pt x="181355" y="181356"/>
                </a:lnTo>
                <a:lnTo>
                  <a:pt x="362711" y="0"/>
                </a:lnTo>
                <a:close/>
              </a:path>
            </a:pathLst>
          </a:custGeom>
          <a:ln w="12192">
            <a:solidFill>
              <a:srgbClr val="C1975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3253231" y="5414264"/>
            <a:ext cx="9969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Trebuchet MS"/>
                <a:cs typeface="Trebuchet MS"/>
              </a:rPr>
              <a:t>1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3486150" y="5258561"/>
            <a:ext cx="2446020" cy="338455"/>
          </a:xfrm>
          <a:custGeom>
            <a:avLst/>
            <a:gdLst/>
            <a:ahLst/>
            <a:cxnLst/>
            <a:rect l="l" t="t" r="r" b="b"/>
            <a:pathLst>
              <a:path w="2446020" h="338454">
                <a:moveTo>
                  <a:pt x="2446020" y="56387"/>
                </a:moveTo>
                <a:lnTo>
                  <a:pt x="2446020" y="281940"/>
                </a:lnTo>
                <a:lnTo>
                  <a:pt x="2441584" y="303877"/>
                </a:lnTo>
                <a:lnTo>
                  <a:pt x="2429494" y="321802"/>
                </a:lnTo>
                <a:lnTo>
                  <a:pt x="2411569" y="333892"/>
                </a:lnTo>
                <a:lnTo>
                  <a:pt x="2389632" y="338328"/>
                </a:lnTo>
                <a:lnTo>
                  <a:pt x="0" y="338328"/>
                </a:lnTo>
                <a:lnTo>
                  <a:pt x="0" y="0"/>
                </a:lnTo>
                <a:lnTo>
                  <a:pt x="2389632" y="0"/>
                </a:lnTo>
                <a:lnTo>
                  <a:pt x="2411569" y="4435"/>
                </a:lnTo>
                <a:lnTo>
                  <a:pt x="2429494" y="16525"/>
                </a:lnTo>
                <a:lnTo>
                  <a:pt x="2441584" y="34450"/>
                </a:lnTo>
                <a:lnTo>
                  <a:pt x="2446020" y="56387"/>
                </a:lnTo>
                <a:close/>
              </a:path>
            </a:pathLst>
          </a:custGeom>
          <a:ln w="19812">
            <a:solidFill>
              <a:srgbClr val="C1975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 txBox="1"/>
          <p:nvPr/>
        </p:nvSpPr>
        <p:spPr>
          <a:xfrm>
            <a:off x="3572662" y="5290566"/>
            <a:ext cx="2275712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6364" indent="-114300">
              <a:lnSpc>
                <a:spcPct val="100000"/>
              </a:lnSpc>
              <a:spcBef>
                <a:spcPts val="100"/>
              </a:spcBef>
              <a:buChar char="•"/>
              <a:tabLst>
                <a:tab pos="127000" algn="l"/>
              </a:tabLst>
            </a:pPr>
            <a:r>
              <a:rPr sz="1400" b="1" spc="-5" dirty="0">
                <a:latin typeface="Trebuchet MS"/>
                <a:cs typeface="Trebuchet MS"/>
              </a:rPr>
              <a:t>Aptidão reduzida </a:t>
            </a:r>
            <a:r>
              <a:rPr sz="1400" b="1" dirty="0">
                <a:latin typeface="Trebuchet MS"/>
                <a:cs typeface="Trebuchet MS"/>
              </a:rPr>
              <a:t>ou</a:t>
            </a:r>
            <a:r>
              <a:rPr sz="1400" b="1" spc="-55" dirty="0">
                <a:latin typeface="Trebuchet MS"/>
                <a:cs typeface="Trebuchet MS"/>
              </a:rPr>
              <a:t> </a:t>
            </a:r>
            <a:r>
              <a:rPr sz="1400" b="1" dirty="0">
                <a:latin typeface="Trebuchet MS"/>
                <a:cs typeface="Trebuchet MS"/>
              </a:rPr>
              <a:t>Nula</a:t>
            </a:r>
          </a:p>
        </p:txBody>
      </p:sp>
      <p:sp>
        <p:nvSpPr>
          <p:cNvPr id="44" name="object 8"/>
          <p:cNvSpPr>
            <a:spLocks noChangeAspect="1"/>
          </p:cNvSpPr>
          <p:nvPr/>
        </p:nvSpPr>
        <p:spPr>
          <a:xfrm>
            <a:off x="76201" y="-21771"/>
            <a:ext cx="2591962" cy="1332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5" name="Imagem 4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10958"/>
            <a:ext cx="2304000" cy="55470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67131" y="262073"/>
            <a:ext cx="4224869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solidFill>
                  <a:srgbClr val="002060"/>
                </a:solidFill>
              </a:rPr>
              <a:t>Floresta de</a:t>
            </a:r>
            <a:r>
              <a:rPr sz="2400" b="1" spc="-20" dirty="0">
                <a:solidFill>
                  <a:srgbClr val="002060"/>
                </a:solidFill>
              </a:rPr>
              <a:t> </a:t>
            </a:r>
            <a:r>
              <a:rPr sz="2400" b="1" spc="-25" dirty="0">
                <a:solidFill>
                  <a:srgbClr val="002060"/>
                </a:solidFill>
              </a:rPr>
              <a:t>Produção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7131" y="886616"/>
            <a:ext cx="4224869" cy="5976000"/>
          </a:xfrm>
          <a:prstGeom prst="rect">
            <a:avLst/>
          </a:prstGeom>
        </p:spPr>
      </p:pic>
      <p:sp>
        <p:nvSpPr>
          <p:cNvPr id="7" name="object 8"/>
          <p:cNvSpPr>
            <a:spLocks noChangeAspect="1"/>
          </p:cNvSpPr>
          <p:nvPr/>
        </p:nvSpPr>
        <p:spPr>
          <a:xfrm>
            <a:off x="76201" y="-21771"/>
            <a:ext cx="2209799" cy="113560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Rectângulo 3"/>
          <p:cNvSpPr/>
          <p:nvPr/>
        </p:nvSpPr>
        <p:spPr>
          <a:xfrm>
            <a:off x="304801" y="5007104"/>
            <a:ext cx="74676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1463" indent="-271463" algn="just">
              <a:buFont typeface="Wingdings" pitchFamily="2" charset="2"/>
              <a:buChar char="q"/>
            </a:pPr>
            <a:r>
              <a:rPr lang="pt-PT" sz="1600" dirty="0" smtClean="0">
                <a:latin typeface="Arial" pitchFamily="34" charset="0"/>
                <a:cs typeface="Arial" pitchFamily="34" charset="0"/>
              </a:rPr>
              <a:t>A AHP consiste na </a:t>
            </a:r>
            <a:r>
              <a:rPr lang="pt-PT" sz="1600" b="1" dirty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comparação dos critérios par a par </a:t>
            </a:r>
            <a:r>
              <a:rPr lang="pt-PT" sz="1600" dirty="0" smtClean="0">
                <a:latin typeface="Arial" pitchFamily="34" charset="0"/>
                <a:cs typeface="Arial" pitchFamily="34" charset="0"/>
              </a:rPr>
              <a:t>para a avaliação dos pesos e da importância relativa atribuída a cada critério. </a:t>
            </a:r>
          </a:p>
          <a:p>
            <a:pPr marL="185738" indent="-185738">
              <a:buFont typeface="Wingdings" pitchFamily="2" charset="2"/>
              <a:buChar char="q"/>
            </a:pPr>
            <a:endParaRPr lang="pt-PT" sz="1600" dirty="0" smtClean="0">
              <a:latin typeface="Arial" pitchFamily="34" charset="0"/>
              <a:cs typeface="Arial" pitchFamily="34" charset="0"/>
            </a:endParaRPr>
          </a:p>
          <a:p>
            <a:pPr marL="271463" indent="-271463" algn="just">
              <a:buFont typeface="Wingdings" pitchFamily="2" charset="2"/>
              <a:buChar char="q"/>
            </a:pPr>
            <a:r>
              <a:rPr lang="pt-PT" sz="1600" dirty="0" smtClean="0">
                <a:latin typeface="Arial" pitchFamily="34" charset="0"/>
                <a:cs typeface="Arial" pitchFamily="34" charset="0"/>
              </a:rPr>
              <a:t>O cálculo dos ponderadores foi realizado com recurso ao </a:t>
            </a:r>
            <a:r>
              <a:rPr lang="pt-PT" sz="1600" dirty="0" err="1" smtClean="0">
                <a:latin typeface="Arial" pitchFamily="34" charset="0"/>
                <a:cs typeface="Arial" pitchFamily="34" charset="0"/>
              </a:rPr>
              <a:t>plugin</a:t>
            </a:r>
            <a:r>
              <a:rPr lang="pt-PT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PT" sz="1600" b="1" dirty="0" err="1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Spatial</a:t>
            </a:r>
            <a:r>
              <a:rPr lang="pt-PT" sz="1600" b="1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PT" sz="1600" b="1" dirty="0" err="1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multi-criteria</a:t>
            </a:r>
            <a:r>
              <a:rPr lang="pt-PT" sz="1600" b="1" dirty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PT" sz="1600" b="1" dirty="0" err="1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analysis</a:t>
            </a:r>
            <a:r>
              <a:rPr lang="pt-PT" sz="1600" b="1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PT" sz="1600" dirty="0" smtClean="0">
                <a:latin typeface="Arial" pitchFamily="34" charset="0"/>
                <a:cs typeface="Arial" pitchFamily="34" charset="0"/>
              </a:rPr>
              <a:t>desenvolvido por Marinoni (2018). </a:t>
            </a:r>
          </a:p>
        </p:txBody>
      </p:sp>
      <p:sp>
        <p:nvSpPr>
          <p:cNvPr id="10" name="Rectângulo 6"/>
          <p:cNvSpPr/>
          <p:nvPr/>
        </p:nvSpPr>
        <p:spPr>
          <a:xfrm>
            <a:off x="1371600" y="3711704"/>
            <a:ext cx="5943600" cy="646331"/>
          </a:xfrm>
          <a:prstGeom prst="rect">
            <a:avLst/>
          </a:prstGeom>
          <a:ln w="25400">
            <a:solidFill>
              <a:schemeClr val="tx1"/>
            </a:solidFill>
            <a:prstDash val="lgDash"/>
          </a:ln>
        </p:spPr>
        <p:txBody>
          <a:bodyPr wrap="square">
            <a:spAutoFit/>
          </a:bodyPr>
          <a:lstStyle/>
          <a:p>
            <a:pPr algn="ctr"/>
            <a:r>
              <a:rPr lang="pt-PT" b="1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Processo Analítico Hierárquico (AHP)</a:t>
            </a:r>
          </a:p>
          <a:p>
            <a:pPr algn="ctr"/>
            <a:r>
              <a:rPr lang="pt-PT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pt-PT" sz="1600" dirty="0" err="1" smtClean="0">
                <a:latin typeface="Arial" pitchFamily="34" charset="0"/>
                <a:cs typeface="Arial" pitchFamily="34" charset="0"/>
              </a:rPr>
              <a:t>Saaty</a:t>
            </a:r>
            <a:r>
              <a:rPr lang="pt-PT" sz="1600" dirty="0" smtClean="0">
                <a:latin typeface="Arial" pitchFamily="34" charset="0"/>
                <a:cs typeface="Arial" pitchFamily="34" charset="0"/>
              </a:rPr>
              <a:t>, 1970)</a:t>
            </a:r>
            <a:endParaRPr lang="pt-PT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Chamada com seta para baixo 9"/>
          <p:cNvSpPr/>
          <p:nvPr/>
        </p:nvSpPr>
        <p:spPr>
          <a:xfrm>
            <a:off x="1752600" y="2187704"/>
            <a:ext cx="5105400" cy="1447800"/>
          </a:xfrm>
          <a:prstGeom prst="downArrowCallou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b="1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Análise espacial multicritério</a:t>
            </a:r>
          </a:p>
          <a:p>
            <a:pPr algn="ctr"/>
            <a:r>
              <a:rPr lang="pt-PT" b="1" dirty="0" smtClean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para a determinação da aptidão  </a:t>
            </a:r>
            <a:endParaRPr lang="pt-PT" b="1" dirty="0">
              <a:solidFill>
                <a:srgbClr val="8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object 23"/>
          <p:cNvSpPr txBox="1">
            <a:spLocks/>
          </p:cNvSpPr>
          <p:nvPr/>
        </p:nvSpPr>
        <p:spPr>
          <a:xfrm>
            <a:off x="990600" y="1219200"/>
            <a:ext cx="7312888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3600" b="0" i="0">
                <a:solidFill>
                  <a:srgbClr val="EF7E09"/>
                </a:solidFill>
                <a:latin typeface="Trebuchet MS"/>
                <a:ea typeface="+mj-ea"/>
                <a:cs typeface="Trebuchet MS"/>
              </a:defRPr>
            </a:lvl1pPr>
          </a:lstStyle>
          <a:p>
            <a:pPr marL="12700" algn="ctr">
              <a:spcBef>
                <a:spcPts val="100"/>
              </a:spcBef>
            </a:pPr>
            <a:r>
              <a:rPr lang="pt-PT" sz="2800" b="1" i="1" kern="1200" spc="-15" dirty="0" err="1" smtClean="0">
                <a:solidFill>
                  <a:srgbClr val="002060"/>
                </a:solidFill>
                <a:ea typeface="+mn-ea"/>
              </a:rPr>
              <a:t>Analytic</a:t>
            </a:r>
            <a:r>
              <a:rPr lang="pt-PT" sz="2800" b="1" i="1" kern="1200" spc="-15" dirty="0" smtClean="0">
                <a:solidFill>
                  <a:srgbClr val="002060"/>
                </a:solidFill>
                <a:ea typeface="+mn-ea"/>
              </a:rPr>
              <a:t> </a:t>
            </a:r>
            <a:r>
              <a:rPr lang="pt-PT" sz="2800" b="1" i="1" kern="1200" spc="-15" dirty="0" err="1" smtClean="0">
                <a:solidFill>
                  <a:srgbClr val="002060"/>
                </a:solidFill>
                <a:ea typeface="+mn-ea"/>
              </a:rPr>
              <a:t>Hierarchy</a:t>
            </a:r>
            <a:r>
              <a:rPr lang="pt-PT" sz="2800" b="1" i="1" kern="1200" spc="-15" dirty="0" smtClean="0">
                <a:solidFill>
                  <a:srgbClr val="002060"/>
                </a:solidFill>
                <a:ea typeface="+mn-ea"/>
              </a:rPr>
              <a:t> </a:t>
            </a:r>
            <a:r>
              <a:rPr lang="pt-PT" sz="2800" b="1" i="1" kern="1200" spc="-15" dirty="0" err="1" smtClean="0">
                <a:solidFill>
                  <a:srgbClr val="002060"/>
                </a:solidFill>
                <a:ea typeface="+mn-ea"/>
              </a:rPr>
              <a:t>Process</a:t>
            </a:r>
            <a:r>
              <a:rPr lang="pt-PT" sz="2800" b="1" i="1" kern="1200" spc="-15" dirty="0" smtClean="0">
                <a:solidFill>
                  <a:srgbClr val="002060"/>
                </a:solidFill>
                <a:ea typeface="+mn-ea"/>
              </a:rPr>
              <a:t> </a:t>
            </a:r>
            <a:r>
              <a:rPr lang="pt-PT" sz="2800" b="1" kern="1200" spc="-15" dirty="0" smtClean="0">
                <a:solidFill>
                  <a:srgbClr val="002060"/>
                </a:solidFill>
                <a:ea typeface="+mn-ea"/>
              </a:rPr>
              <a:t>(AHP)</a:t>
            </a:r>
            <a:endParaRPr lang="pt-PT" sz="2800" b="1" kern="1200" spc="-15" dirty="0">
              <a:solidFill>
                <a:srgbClr val="002060"/>
              </a:solidFill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712058" y="209823"/>
            <a:ext cx="4251342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2000" b="1" spc="-25" dirty="0" err="1">
                <a:solidFill>
                  <a:srgbClr val="002060"/>
                </a:solidFill>
              </a:rPr>
              <a:t>Áreas</a:t>
            </a:r>
            <a:r>
              <a:rPr sz="2000" b="1" spc="-25" dirty="0">
                <a:solidFill>
                  <a:srgbClr val="002060"/>
                </a:solidFill>
              </a:rPr>
              <a:t> </a:t>
            </a:r>
            <a:r>
              <a:rPr lang="pt-PT" sz="2000" b="1" spc="-25" dirty="0">
                <a:solidFill>
                  <a:srgbClr val="002060"/>
                </a:solidFill>
              </a:rPr>
              <a:t>Agrícolas</a:t>
            </a:r>
            <a:r>
              <a:rPr sz="2000" b="1" spc="-25" dirty="0">
                <a:solidFill>
                  <a:srgbClr val="002060"/>
                </a:solidFill>
              </a:rPr>
              <a:t> </a:t>
            </a:r>
            <a:r>
              <a:rPr lang="pt-PT" sz="2000" b="1" spc="-25" dirty="0">
                <a:solidFill>
                  <a:srgbClr val="002060"/>
                </a:solidFill>
              </a:rPr>
              <a:t>Extensivas/ </a:t>
            </a:r>
            <a:r>
              <a:rPr lang="pt-PT" sz="2000" b="1" spc="-25" dirty="0" smtClean="0">
                <a:solidFill>
                  <a:srgbClr val="002060"/>
                </a:solidFill>
              </a:rPr>
              <a:t/>
            </a:r>
            <a:br>
              <a:rPr lang="pt-PT" sz="2000" b="1" spc="-25" dirty="0" smtClean="0">
                <a:solidFill>
                  <a:srgbClr val="002060"/>
                </a:solidFill>
              </a:rPr>
            </a:br>
            <a:r>
              <a:rPr sz="2000" b="1" spc="-25" dirty="0" smtClean="0">
                <a:solidFill>
                  <a:srgbClr val="002060"/>
                </a:solidFill>
              </a:rPr>
              <a:t>Sistema </a:t>
            </a:r>
            <a:r>
              <a:rPr sz="2000" b="1" spc="-25" dirty="0">
                <a:solidFill>
                  <a:srgbClr val="002060"/>
                </a:solidFill>
              </a:rPr>
              <a:t>de Uso Múltiplo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2058" y="846000"/>
            <a:ext cx="4251342" cy="6012000"/>
          </a:xfrm>
          <a:prstGeom prst="rect">
            <a:avLst/>
          </a:prstGeom>
        </p:spPr>
      </p:pic>
      <p:sp>
        <p:nvSpPr>
          <p:cNvPr id="5" name="object 8"/>
          <p:cNvSpPr>
            <a:spLocks noChangeAspect="1"/>
          </p:cNvSpPr>
          <p:nvPr/>
        </p:nvSpPr>
        <p:spPr>
          <a:xfrm>
            <a:off x="76201" y="-21771"/>
            <a:ext cx="2591962" cy="1332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10958"/>
            <a:ext cx="2304000" cy="5547042"/>
          </a:xfrm>
          <a:prstGeom prst="rect">
            <a:avLst/>
          </a:prstGeom>
        </p:spPr>
      </p:pic>
      <p:sp>
        <p:nvSpPr>
          <p:cNvPr id="7" name="object 2"/>
          <p:cNvSpPr txBox="1">
            <a:spLocks/>
          </p:cNvSpPr>
          <p:nvPr/>
        </p:nvSpPr>
        <p:spPr>
          <a:xfrm>
            <a:off x="2971800" y="312576"/>
            <a:ext cx="4200739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3600" b="0" i="0">
                <a:solidFill>
                  <a:srgbClr val="EF7E09"/>
                </a:solidFill>
                <a:latin typeface="Trebuchet MS"/>
                <a:ea typeface="+mj-ea"/>
                <a:cs typeface="Trebuchet MS"/>
              </a:defRPr>
            </a:lvl1pPr>
          </a:lstStyle>
          <a:p>
            <a:pPr marL="12700" algn="ctr">
              <a:spcBef>
                <a:spcPts val="100"/>
              </a:spcBef>
            </a:pPr>
            <a:r>
              <a:rPr lang="pt-PT" sz="2400" b="1" spc="-25" dirty="0">
                <a:solidFill>
                  <a:srgbClr val="002060"/>
                </a:solidFill>
              </a:rPr>
              <a:t>Agricultura Intensiva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800" y="916163"/>
            <a:ext cx="4200739" cy="594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24740" y="206930"/>
            <a:ext cx="4395231" cy="87459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pt-PT" sz="2800" dirty="0">
                <a:solidFill>
                  <a:srgbClr val="002060"/>
                </a:solidFill>
              </a:rPr>
              <a:t>Risco de Incêndio Florestal </a:t>
            </a:r>
            <a:r>
              <a:rPr lang="pt-PT" sz="2800" dirty="0" smtClean="0">
                <a:solidFill>
                  <a:srgbClr val="002060"/>
                </a:solidFill>
              </a:rPr>
              <a:t/>
            </a:r>
            <a:br>
              <a:rPr lang="pt-PT" sz="2800" dirty="0" smtClean="0">
                <a:solidFill>
                  <a:srgbClr val="002060"/>
                </a:solidFill>
              </a:rPr>
            </a:br>
            <a:r>
              <a:rPr lang="pt-PT" sz="2800" dirty="0" smtClean="0">
                <a:solidFill>
                  <a:srgbClr val="002060"/>
                </a:solidFill>
              </a:rPr>
              <a:t>Metodologia CRIF</a:t>
            </a:r>
            <a:endParaRPr sz="2800" dirty="0">
              <a:solidFill>
                <a:srgbClr val="002060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0238" y="0"/>
            <a:ext cx="4860762" cy="6876000"/>
          </a:xfrm>
          <a:prstGeom prst="rect">
            <a:avLst/>
          </a:prstGeom>
        </p:spPr>
      </p:pic>
      <p:sp>
        <p:nvSpPr>
          <p:cNvPr id="4" name="object 8"/>
          <p:cNvSpPr>
            <a:spLocks noChangeAspect="1"/>
          </p:cNvSpPr>
          <p:nvPr/>
        </p:nvSpPr>
        <p:spPr>
          <a:xfrm>
            <a:off x="76201" y="-21771"/>
            <a:ext cx="2591962" cy="1332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10958"/>
            <a:ext cx="2304000" cy="554704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805" y="1685810"/>
            <a:ext cx="4415102" cy="4797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960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44364" y="304449"/>
            <a:ext cx="4572720" cy="87459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pt-PT" sz="2800" dirty="0">
                <a:solidFill>
                  <a:srgbClr val="002060"/>
                </a:solidFill>
              </a:rPr>
              <a:t>Risco de Erosão </a:t>
            </a:r>
            <a:r>
              <a:rPr lang="pt-PT" sz="2800" dirty="0" smtClean="0">
                <a:solidFill>
                  <a:srgbClr val="002060"/>
                </a:solidFill>
              </a:rPr>
              <a:t>Hídrica </a:t>
            </a:r>
            <a:br>
              <a:rPr lang="pt-PT" sz="2800" dirty="0" smtClean="0">
                <a:solidFill>
                  <a:srgbClr val="002060"/>
                </a:solidFill>
              </a:rPr>
            </a:br>
            <a:r>
              <a:rPr lang="pt-PT" sz="2800" dirty="0" smtClean="0">
                <a:solidFill>
                  <a:srgbClr val="002060"/>
                </a:solidFill>
              </a:rPr>
              <a:t>Metodologia RUSLE</a:t>
            </a:r>
            <a:endParaRPr sz="2800" dirty="0">
              <a:solidFill>
                <a:srgbClr val="002060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1847" y="0"/>
            <a:ext cx="4836815" cy="6840000"/>
          </a:xfrm>
          <a:prstGeom prst="rect">
            <a:avLst/>
          </a:prstGeom>
        </p:spPr>
      </p:pic>
      <p:sp>
        <p:nvSpPr>
          <p:cNvPr id="5" name="object 8"/>
          <p:cNvSpPr>
            <a:spLocks noChangeAspect="1"/>
          </p:cNvSpPr>
          <p:nvPr/>
        </p:nvSpPr>
        <p:spPr>
          <a:xfrm>
            <a:off x="76201" y="-21771"/>
            <a:ext cx="2591962" cy="1332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10958"/>
            <a:ext cx="2304000" cy="5547042"/>
          </a:xfrm>
          <a:prstGeom prst="rect">
            <a:avLst/>
          </a:prstGeom>
        </p:spPr>
      </p:pic>
      <p:pic>
        <p:nvPicPr>
          <p:cNvPr id="7" name="Imagem 22" descr="erosao_model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3050" y="5181600"/>
            <a:ext cx="6281804" cy="1431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6"/>
          <p:cNvSpPr txBox="1">
            <a:spLocks noChangeAspect="1" noChangeArrowheads="1"/>
          </p:cNvSpPr>
          <p:nvPr/>
        </p:nvSpPr>
        <p:spPr bwMode="auto">
          <a:xfrm>
            <a:off x="2267264" y="1483496"/>
            <a:ext cx="5088235" cy="33624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29" tIns="45715" rIns="91429" bIns="45715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311275" indent="-3429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833563" indent="-3429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355850" indent="-3429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81305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27025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72745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18465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25000"/>
              </a:lnSpc>
              <a:spcBef>
                <a:spcPts val="0"/>
              </a:spcBef>
              <a:buFontTx/>
              <a:buNone/>
              <a:defRPr/>
            </a:pPr>
            <a:r>
              <a:rPr lang="pt-PT" altLang="pt-PT" sz="1800" b="1" dirty="0" smtClean="0"/>
              <a:t>A = R . K . LS . C . P</a:t>
            </a:r>
          </a:p>
          <a:p>
            <a:pPr algn="just" eaLnBrk="1" hangingPunct="1">
              <a:lnSpc>
                <a:spcPct val="125000"/>
              </a:lnSpc>
              <a:spcBef>
                <a:spcPts val="1200"/>
              </a:spcBef>
              <a:buFontTx/>
              <a:buNone/>
              <a:defRPr/>
            </a:pPr>
            <a:r>
              <a:rPr lang="pt-PT" altLang="pt-PT" sz="1600" b="1" dirty="0" smtClean="0"/>
              <a:t> A - Perda de solo média ou erosão específica </a:t>
            </a:r>
          </a:p>
          <a:p>
            <a:pPr algn="just" eaLnBrk="1" hangingPunct="1">
              <a:lnSpc>
                <a:spcPct val="125000"/>
              </a:lnSpc>
              <a:spcBef>
                <a:spcPts val="0"/>
              </a:spcBef>
              <a:buFontTx/>
              <a:buNone/>
              <a:defRPr/>
            </a:pPr>
            <a:r>
              <a:rPr lang="pt-PT" altLang="pt-PT" sz="1600" b="1" dirty="0" smtClean="0"/>
              <a:t> R - Fator de erosividade da precipitação </a:t>
            </a:r>
          </a:p>
          <a:p>
            <a:pPr algn="just" eaLnBrk="1" hangingPunct="1">
              <a:lnSpc>
                <a:spcPct val="125000"/>
              </a:lnSpc>
              <a:spcBef>
                <a:spcPts val="0"/>
              </a:spcBef>
              <a:buFontTx/>
              <a:buNone/>
              <a:defRPr/>
            </a:pPr>
            <a:r>
              <a:rPr lang="pt-PT" altLang="pt-PT" sz="1600" b="1" dirty="0" smtClean="0"/>
              <a:t> K - Fator de erodibilidade do solo </a:t>
            </a:r>
          </a:p>
          <a:p>
            <a:pPr marL="714375" indent="-714375" algn="just" eaLnBrk="1" hangingPunct="1">
              <a:lnSpc>
                <a:spcPct val="125000"/>
              </a:lnSpc>
              <a:spcBef>
                <a:spcPts val="0"/>
              </a:spcBef>
              <a:buFontTx/>
              <a:buNone/>
              <a:defRPr/>
            </a:pPr>
            <a:r>
              <a:rPr lang="pt-PT" altLang="pt-PT" sz="1600" b="1" dirty="0" smtClean="0"/>
              <a:t> LS - 	Fator fisiográfico, que resulta da combinação dos fatores de comprimento de encosta (L) e declive (S)</a:t>
            </a:r>
          </a:p>
          <a:p>
            <a:pPr algn="just" eaLnBrk="1" hangingPunct="1">
              <a:lnSpc>
                <a:spcPct val="125000"/>
              </a:lnSpc>
              <a:spcBef>
                <a:spcPts val="0"/>
              </a:spcBef>
              <a:buFontTx/>
              <a:buNone/>
              <a:defRPr/>
            </a:pPr>
            <a:r>
              <a:rPr lang="pt-PT" altLang="pt-PT" sz="1600" b="1" dirty="0" smtClean="0"/>
              <a:t> C - Fator relativo ao coberto vegetal</a:t>
            </a:r>
          </a:p>
          <a:p>
            <a:pPr marL="628650" indent="-628650" algn="just" eaLnBrk="1" hangingPunct="1">
              <a:lnSpc>
                <a:spcPct val="125000"/>
              </a:lnSpc>
              <a:spcBef>
                <a:spcPts val="0"/>
              </a:spcBef>
              <a:buFontTx/>
              <a:buNone/>
              <a:defRPr/>
            </a:pPr>
            <a:r>
              <a:rPr lang="pt-PT" altLang="pt-PT" sz="1600" b="1" dirty="0" smtClean="0"/>
              <a:t> P - 	Fator de prática agrícola ou de medidas de controlo de erosão</a:t>
            </a:r>
          </a:p>
        </p:txBody>
      </p:sp>
    </p:spTree>
    <p:extLst>
      <p:ext uri="{BB962C8B-B14F-4D97-AF65-F5344CB8AC3E}">
        <p14:creationId xmlns:p14="http://schemas.microsoft.com/office/powerpoint/2010/main" val="3404560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8"/>
          <p:cNvSpPr>
            <a:spLocks noChangeAspect="1"/>
          </p:cNvSpPr>
          <p:nvPr/>
        </p:nvSpPr>
        <p:spPr>
          <a:xfrm>
            <a:off x="76201" y="-21771"/>
            <a:ext cx="2591962" cy="1332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10958"/>
            <a:ext cx="2304000" cy="5547042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1" y="930427"/>
            <a:ext cx="4191000" cy="5927573"/>
          </a:xfrm>
          <a:prstGeom prst="rect">
            <a:avLst/>
          </a:prstGeom>
        </p:spPr>
      </p:pic>
      <p:sp>
        <p:nvSpPr>
          <p:cNvPr id="6" name="object 2"/>
          <p:cNvSpPr txBox="1">
            <a:spLocks/>
          </p:cNvSpPr>
          <p:nvPr/>
        </p:nvSpPr>
        <p:spPr>
          <a:xfrm>
            <a:off x="4200491" y="278504"/>
            <a:ext cx="655320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3600" b="0" i="0">
                <a:solidFill>
                  <a:srgbClr val="EF7E09"/>
                </a:solidFill>
                <a:latin typeface="Trebuchet MS"/>
                <a:ea typeface="+mj-ea"/>
                <a:cs typeface="Trebuchet MS"/>
              </a:defRPr>
            </a:lvl1pPr>
          </a:lstStyle>
          <a:p>
            <a:pPr marL="12700" algn="ctr"/>
            <a:r>
              <a:rPr lang="pt-PT" sz="3200" b="1" spc="-15" dirty="0" smtClean="0">
                <a:solidFill>
                  <a:srgbClr val="002060"/>
                </a:solidFill>
                <a:ea typeface="+mn-ea"/>
              </a:rPr>
              <a:t>Base para as propostas de  gestão</a:t>
            </a:r>
            <a:endParaRPr lang="pt-PT" sz="3200" b="1" kern="1200" spc="-15" dirty="0">
              <a:solidFill>
                <a:srgbClr val="002060"/>
              </a:solidFill>
              <a:ea typeface="+mn-ea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00" y="2286000"/>
            <a:ext cx="4916415" cy="4260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3259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590800" y="1676400"/>
            <a:ext cx="9413545" cy="416902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8255" indent="-342900" algn="just">
              <a:lnSpc>
                <a:spcPct val="135000"/>
              </a:lnSpc>
              <a:spcBef>
                <a:spcPts val="1800"/>
              </a:spcBef>
              <a:tabLst>
                <a:tab pos="354965" algn="l"/>
              </a:tabLst>
            </a:pPr>
            <a:r>
              <a:rPr sz="1450" spc="-10" dirty="0">
                <a:solidFill>
                  <a:srgbClr val="EF7E09"/>
                </a:solidFill>
                <a:latin typeface="Wingdings 3"/>
                <a:cs typeface="Wingdings 3"/>
              </a:rPr>
              <a:t></a:t>
            </a:r>
            <a:r>
              <a:rPr sz="1600" spc="-10" dirty="0">
                <a:solidFill>
                  <a:srgbClr val="EF7E09"/>
                </a:solidFill>
                <a:latin typeface="Times New Roman"/>
                <a:cs typeface="Times New Roman"/>
              </a:rPr>
              <a:t>	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Neste </a:t>
            </a:r>
            <a:r>
              <a:rPr sz="2000" spc="-5" dirty="0">
                <a:solidFill>
                  <a:srgbClr val="404040"/>
                </a:solidFill>
                <a:latin typeface="Trebuchet MS"/>
                <a:cs typeface="Trebuchet MS"/>
              </a:rPr>
              <a:t>estudo, desenvolveu-se um modelo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de </a:t>
            </a:r>
            <a:r>
              <a:rPr sz="2000" spc="-5" dirty="0">
                <a:solidFill>
                  <a:srgbClr val="404040"/>
                </a:solidFill>
                <a:latin typeface="Trebuchet MS"/>
                <a:cs typeface="Trebuchet MS"/>
              </a:rPr>
              <a:t>avaliação espacial </a:t>
            </a:r>
            <a:r>
              <a:rPr sz="2000" spc="-10" dirty="0">
                <a:solidFill>
                  <a:srgbClr val="404040"/>
                </a:solidFill>
                <a:latin typeface="Trebuchet MS"/>
                <a:cs typeface="Trebuchet MS"/>
              </a:rPr>
              <a:t>multicritério  </a:t>
            </a:r>
            <a:r>
              <a:rPr sz="2000" spc="-5" dirty="0">
                <a:solidFill>
                  <a:srgbClr val="404040"/>
                </a:solidFill>
                <a:latin typeface="Trebuchet MS"/>
                <a:cs typeface="Trebuchet MS"/>
              </a:rPr>
              <a:t>em ambiente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SIG para a </a:t>
            </a:r>
            <a:r>
              <a:rPr sz="2000" spc="-5" dirty="0">
                <a:solidFill>
                  <a:srgbClr val="404040"/>
                </a:solidFill>
                <a:latin typeface="Trebuchet MS"/>
                <a:cs typeface="Trebuchet MS"/>
              </a:rPr>
              <a:t>determinação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da </a:t>
            </a:r>
            <a:r>
              <a:rPr sz="2000" spc="-5" dirty="0" err="1">
                <a:solidFill>
                  <a:srgbClr val="404040"/>
                </a:solidFill>
                <a:latin typeface="Trebuchet MS"/>
                <a:cs typeface="Trebuchet MS"/>
              </a:rPr>
              <a:t>aptidão</a:t>
            </a:r>
            <a:r>
              <a:rPr sz="2000" spc="-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pt-PT" sz="2000" spc="-5" dirty="0" smtClean="0">
                <a:solidFill>
                  <a:srgbClr val="404040"/>
                </a:solidFill>
                <a:latin typeface="Trebuchet MS"/>
                <a:cs typeface="Trebuchet MS"/>
              </a:rPr>
              <a:t>do solo para </a:t>
            </a:r>
            <a:r>
              <a:rPr sz="2000" spc="-10" dirty="0" err="1" smtClean="0">
                <a:solidFill>
                  <a:srgbClr val="404040"/>
                </a:solidFill>
                <a:latin typeface="Trebuchet MS"/>
                <a:cs typeface="Trebuchet MS"/>
              </a:rPr>
              <a:t>utilizações</a:t>
            </a:r>
            <a:r>
              <a:rPr sz="2000" spc="-10" dirty="0" smtClean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spc="-5" dirty="0" err="1" smtClean="0">
                <a:solidFill>
                  <a:srgbClr val="404040"/>
                </a:solidFill>
                <a:latin typeface="Trebuchet MS"/>
                <a:cs typeface="Trebuchet MS"/>
              </a:rPr>
              <a:t>agr</a:t>
            </a:r>
            <a:r>
              <a:rPr lang="pt-PT" sz="2000" spc="-5" dirty="0" err="1" smtClean="0">
                <a:solidFill>
                  <a:srgbClr val="404040"/>
                </a:solidFill>
                <a:latin typeface="Trebuchet MS"/>
                <a:cs typeface="Trebuchet MS"/>
              </a:rPr>
              <a:t>ícolas</a:t>
            </a:r>
            <a:r>
              <a:rPr lang="pt-PT" sz="2000" spc="-5" dirty="0" smtClean="0">
                <a:solidFill>
                  <a:srgbClr val="404040"/>
                </a:solidFill>
                <a:latin typeface="Trebuchet MS"/>
                <a:cs typeface="Trebuchet MS"/>
              </a:rPr>
              <a:t> e </a:t>
            </a:r>
            <a:r>
              <a:rPr sz="2000" spc="-5" dirty="0" err="1" smtClean="0">
                <a:solidFill>
                  <a:srgbClr val="404040"/>
                </a:solidFill>
                <a:latin typeface="Trebuchet MS"/>
                <a:cs typeface="Trebuchet MS"/>
              </a:rPr>
              <a:t>florestais</a:t>
            </a:r>
            <a:r>
              <a:rPr sz="2000" spc="-5" dirty="0">
                <a:solidFill>
                  <a:srgbClr val="404040"/>
                </a:solidFill>
                <a:latin typeface="Trebuchet MS"/>
                <a:cs typeface="Trebuchet MS"/>
              </a:rPr>
              <a:t>, </a:t>
            </a:r>
            <a:r>
              <a:rPr lang="pt-PT" sz="2000" spc="-5" dirty="0" smtClean="0">
                <a:solidFill>
                  <a:srgbClr val="404040"/>
                </a:solidFill>
                <a:latin typeface="Trebuchet MS"/>
                <a:cs typeface="Trebuchet MS"/>
              </a:rPr>
              <a:t>com aplicação em planos de gestão territorial</a:t>
            </a:r>
            <a:r>
              <a:rPr sz="2000" spc="-5" dirty="0" smtClean="0">
                <a:solidFill>
                  <a:srgbClr val="404040"/>
                </a:solidFill>
                <a:latin typeface="Trebuchet MS"/>
                <a:cs typeface="Trebuchet MS"/>
              </a:rPr>
              <a:t>.</a:t>
            </a:r>
            <a:endParaRPr sz="2000" dirty="0">
              <a:latin typeface="Trebuchet MS"/>
              <a:cs typeface="Trebuchet MS"/>
            </a:endParaRPr>
          </a:p>
          <a:p>
            <a:pPr marL="355600" marR="46990" indent="-342900" algn="just">
              <a:lnSpc>
                <a:spcPct val="135000"/>
              </a:lnSpc>
              <a:spcBef>
                <a:spcPts val="1800"/>
              </a:spcBef>
              <a:tabLst>
                <a:tab pos="354965" algn="l"/>
              </a:tabLst>
            </a:pPr>
            <a:r>
              <a:rPr sz="1600" spc="-10" dirty="0">
                <a:solidFill>
                  <a:srgbClr val="EF7E09"/>
                </a:solidFill>
                <a:latin typeface="Wingdings 3"/>
                <a:cs typeface="Wingdings 3"/>
              </a:rPr>
              <a:t></a:t>
            </a:r>
            <a:r>
              <a:rPr sz="1600" spc="-10" dirty="0">
                <a:solidFill>
                  <a:srgbClr val="EF7E09"/>
                </a:solidFill>
                <a:latin typeface="Times New Roman"/>
                <a:cs typeface="Times New Roman"/>
              </a:rPr>
              <a:t>	</a:t>
            </a:r>
            <a:r>
              <a:rPr lang="pt-PT" sz="2000" spc="-5" dirty="0" smtClean="0">
                <a:solidFill>
                  <a:srgbClr val="404040"/>
                </a:solidFill>
                <a:latin typeface="Trebuchet MS"/>
                <a:cs typeface="Trebuchet MS"/>
              </a:rPr>
              <a:t>O modelo integra, igualmente, informação </a:t>
            </a:r>
            <a:r>
              <a:rPr lang="pt-PT" sz="2000" spc="-5" dirty="0">
                <a:solidFill>
                  <a:srgbClr val="404040"/>
                </a:solidFill>
                <a:latin typeface="Trebuchet MS"/>
                <a:cs typeface="Trebuchet MS"/>
              </a:rPr>
              <a:t>referente </a:t>
            </a:r>
            <a:r>
              <a:rPr lang="pt-PT" sz="2000" spc="-5" dirty="0" smtClean="0">
                <a:solidFill>
                  <a:srgbClr val="404040"/>
                </a:solidFill>
                <a:latin typeface="Trebuchet MS"/>
                <a:cs typeface="Trebuchet MS"/>
              </a:rPr>
              <a:t>aos riscos com implicações diretas na utilização dos espaços rurais com fins produtivos, designadamente o risco de incêndio florestal e o risco de erosão hídrica</a:t>
            </a:r>
            <a:r>
              <a:rPr sz="2000" spc="-5" dirty="0" smtClean="0">
                <a:solidFill>
                  <a:srgbClr val="404040"/>
                </a:solidFill>
                <a:latin typeface="Trebuchet MS"/>
                <a:cs typeface="Trebuchet MS"/>
              </a:rPr>
              <a:t>.</a:t>
            </a:r>
            <a:endParaRPr sz="2000" dirty="0">
              <a:latin typeface="Trebuchet MS"/>
              <a:cs typeface="Trebuchet MS"/>
            </a:endParaRPr>
          </a:p>
          <a:p>
            <a:pPr marL="355600" marR="5080" indent="-342900" algn="just">
              <a:lnSpc>
                <a:spcPct val="135000"/>
              </a:lnSpc>
              <a:spcBef>
                <a:spcPts val="1800"/>
              </a:spcBef>
            </a:pPr>
            <a:r>
              <a:rPr sz="1600" spc="-10" dirty="0">
                <a:solidFill>
                  <a:srgbClr val="EF7E09"/>
                </a:solidFill>
                <a:latin typeface="Wingdings 3"/>
                <a:cs typeface="Wingdings 3"/>
              </a:rPr>
              <a:t></a:t>
            </a:r>
            <a:r>
              <a:rPr sz="1600" spc="-10" dirty="0">
                <a:solidFill>
                  <a:srgbClr val="EF7E09"/>
                </a:solidFill>
                <a:latin typeface="Times New Roman"/>
                <a:cs typeface="Times New Roman"/>
              </a:rPr>
              <a:t> </a:t>
            </a:r>
            <a:r>
              <a:rPr lang="pt-PT" sz="1600" spc="-10" dirty="0" smtClean="0">
                <a:solidFill>
                  <a:srgbClr val="EF7E09"/>
                </a:solidFill>
                <a:latin typeface="Times New Roman"/>
                <a:cs typeface="Times New Roman"/>
              </a:rPr>
              <a:t>	</a:t>
            </a:r>
            <a:r>
              <a:rPr sz="2000" spc="-5" dirty="0" smtClean="0">
                <a:solidFill>
                  <a:srgbClr val="404040"/>
                </a:solidFill>
                <a:latin typeface="Trebuchet MS"/>
                <a:cs typeface="Trebuchet MS"/>
              </a:rPr>
              <a:t>Do </a:t>
            </a:r>
            <a:r>
              <a:rPr sz="2000" spc="-5" dirty="0">
                <a:solidFill>
                  <a:srgbClr val="404040"/>
                </a:solidFill>
                <a:latin typeface="Trebuchet MS"/>
                <a:cs typeface="Trebuchet MS"/>
              </a:rPr>
              <a:t>ponto de vista instrumental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a </a:t>
            </a:r>
            <a:r>
              <a:rPr sz="2000" spc="-5" dirty="0">
                <a:solidFill>
                  <a:srgbClr val="404040"/>
                </a:solidFill>
                <a:latin typeface="Trebuchet MS"/>
                <a:cs typeface="Trebuchet MS"/>
              </a:rPr>
              <a:t>exploração da metodologia pode assumir um  interesse como auxiliar para os agentes da administração pública com </a:t>
            </a:r>
            <a:r>
              <a:rPr sz="2000" spc="-10" dirty="0">
                <a:solidFill>
                  <a:srgbClr val="404040"/>
                </a:solidFill>
                <a:latin typeface="Trebuchet MS"/>
                <a:cs typeface="Trebuchet MS"/>
              </a:rPr>
              <a:t>funções  </a:t>
            </a:r>
            <a:r>
              <a:rPr sz="2000" spc="-5" dirty="0">
                <a:solidFill>
                  <a:srgbClr val="404040"/>
                </a:solidFill>
                <a:latin typeface="Trebuchet MS"/>
                <a:cs typeface="Trebuchet MS"/>
              </a:rPr>
              <a:t>na área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do </a:t>
            </a:r>
            <a:r>
              <a:rPr sz="2000" spc="-5" dirty="0">
                <a:solidFill>
                  <a:srgbClr val="404040"/>
                </a:solidFill>
                <a:latin typeface="Trebuchet MS"/>
                <a:cs typeface="Trebuchet MS"/>
              </a:rPr>
              <a:t>planeamento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e gestão do</a:t>
            </a:r>
            <a:r>
              <a:rPr sz="2000" spc="-4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Trebuchet MS"/>
                <a:cs typeface="Trebuchet MS"/>
              </a:rPr>
              <a:t>território.</a:t>
            </a:r>
            <a:endParaRPr sz="2000" dirty="0">
              <a:latin typeface="Trebuchet MS"/>
              <a:cs typeface="Trebuchet MS"/>
            </a:endParaRPr>
          </a:p>
        </p:txBody>
      </p:sp>
      <p:sp>
        <p:nvSpPr>
          <p:cNvPr id="5" name="object 8"/>
          <p:cNvSpPr>
            <a:spLocks noChangeAspect="1"/>
          </p:cNvSpPr>
          <p:nvPr/>
        </p:nvSpPr>
        <p:spPr>
          <a:xfrm>
            <a:off x="76201" y="-21771"/>
            <a:ext cx="2591962" cy="1332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10958"/>
            <a:ext cx="2304000" cy="5547042"/>
          </a:xfrm>
          <a:prstGeom prst="rect">
            <a:avLst/>
          </a:prstGeom>
        </p:spPr>
      </p:pic>
      <p:sp>
        <p:nvSpPr>
          <p:cNvPr id="8" name="object 2"/>
          <p:cNvSpPr txBox="1">
            <a:spLocks noGrp="1"/>
          </p:cNvSpPr>
          <p:nvPr>
            <p:ph type="title"/>
          </p:nvPr>
        </p:nvSpPr>
        <p:spPr>
          <a:xfrm>
            <a:off x="2971800" y="743407"/>
            <a:ext cx="480629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 smtClean="0">
                <a:solidFill>
                  <a:srgbClr val="002060"/>
                </a:solidFill>
              </a:rPr>
              <a:t>C</a:t>
            </a:r>
            <a:r>
              <a:rPr lang="pt-PT" spc="-5" dirty="0" err="1" smtClean="0">
                <a:solidFill>
                  <a:srgbClr val="002060"/>
                </a:solidFill>
              </a:rPr>
              <a:t>onsiderações</a:t>
            </a:r>
            <a:r>
              <a:rPr lang="pt-PT" spc="-5" dirty="0" smtClean="0">
                <a:solidFill>
                  <a:srgbClr val="002060"/>
                </a:solidFill>
              </a:rPr>
              <a:t> Finais</a:t>
            </a:r>
            <a:endParaRPr spc="-5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71800" y="743407"/>
            <a:ext cx="480629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 smtClean="0">
                <a:solidFill>
                  <a:srgbClr val="002060"/>
                </a:solidFill>
              </a:rPr>
              <a:t>C</a:t>
            </a:r>
            <a:r>
              <a:rPr lang="pt-PT" spc="-5" dirty="0" err="1" smtClean="0">
                <a:solidFill>
                  <a:srgbClr val="002060"/>
                </a:solidFill>
              </a:rPr>
              <a:t>onsiderações</a:t>
            </a:r>
            <a:r>
              <a:rPr lang="pt-PT" spc="-5" dirty="0" smtClean="0">
                <a:solidFill>
                  <a:srgbClr val="002060"/>
                </a:solidFill>
              </a:rPr>
              <a:t> Finais</a:t>
            </a:r>
            <a:endParaRPr spc="-5" dirty="0">
              <a:solidFill>
                <a:srgbClr val="002060"/>
              </a:solidFill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590800" y="1676400"/>
            <a:ext cx="9413545" cy="504497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8255" indent="-342900" algn="just">
              <a:lnSpc>
                <a:spcPct val="135000"/>
              </a:lnSpc>
              <a:spcBef>
                <a:spcPts val="1800"/>
              </a:spcBef>
              <a:tabLst>
                <a:tab pos="354965" algn="l"/>
              </a:tabLst>
            </a:pPr>
            <a:r>
              <a:rPr sz="1450" spc="-10" dirty="0">
                <a:solidFill>
                  <a:srgbClr val="EF7E09"/>
                </a:solidFill>
                <a:latin typeface="Wingdings 3"/>
                <a:cs typeface="Wingdings 3"/>
              </a:rPr>
              <a:t></a:t>
            </a:r>
            <a:r>
              <a:rPr sz="1600" spc="-10" dirty="0">
                <a:solidFill>
                  <a:srgbClr val="EF7E09"/>
                </a:solidFill>
                <a:latin typeface="Times New Roman"/>
                <a:cs typeface="Times New Roman"/>
              </a:rPr>
              <a:t>	</a:t>
            </a:r>
            <a:r>
              <a:rPr lang="pt-PT" sz="2000" dirty="0">
                <a:solidFill>
                  <a:srgbClr val="404040"/>
                </a:solidFill>
                <a:latin typeface="Trebuchet MS"/>
                <a:cs typeface="Trebuchet MS"/>
              </a:rPr>
              <a:t>Para a </a:t>
            </a:r>
            <a:r>
              <a:rPr lang="pt-PT" sz="2000" dirty="0">
                <a:solidFill>
                  <a:srgbClr val="680000"/>
                </a:solidFill>
                <a:latin typeface="Trebuchet MS"/>
                <a:cs typeface="Trebuchet MS"/>
              </a:rPr>
              <a:t>mitigação do risco de incêndio florestal </a:t>
            </a:r>
            <a:r>
              <a:rPr lang="pt-PT" sz="2000" dirty="0">
                <a:solidFill>
                  <a:srgbClr val="404040"/>
                </a:solidFill>
                <a:latin typeface="Trebuchet MS"/>
                <a:cs typeface="Trebuchet MS"/>
              </a:rPr>
              <a:t>deve promover-se a descontinuidade horizontal e vertical dos combustíveis florestais. Nas ações de arborização, de rearborização e de reconversão florestal os povoamentos </a:t>
            </a:r>
            <a:r>
              <a:rPr lang="pt-PT" sz="2000" dirty="0" err="1">
                <a:solidFill>
                  <a:srgbClr val="404040"/>
                </a:solidFill>
                <a:latin typeface="Trebuchet MS"/>
                <a:cs typeface="Trebuchet MS"/>
              </a:rPr>
              <a:t>monoespecíficos</a:t>
            </a:r>
            <a:r>
              <a:rPr lang="pt-PT" sz="2000" dirty="0">
                <a:solidFill>
                  <a:srgbClr val="404040"/>
                </a:solidFill>
                <a:latin typeface="Trebuchet MS"/>
                <a:cs typeface="Trebuchet MS"/>
              </a:rPr>
              <a:t> e </a:t>
            </a:r>
            <a:r>
              <a:rPr lang="pt-PT" sz="2000" dirty="0" err="1">
                <a:solidFill>
                  <a:srgbClr val="404040"/>
                </a:solidFill>
                <a:latin typeface="Trebuchet MS"/>
                <a:cs typeface="Trebuchet MS"/>
              </a:rPr>
              <a:t>equiénios</a:t>
            </a:r>
            <a:r>
              <a:rPr lang="pt-PT" sz="2000" dirty="0">
                <a:solidFill>
                  <a:srgbClr val="404040"/>
                </a:solidFill>
                <a:latin typeface="Trebuchet MS"/>
                <a:cs typeface="Trebuchet MS"/>
              </a:rPr>
              <a:t> não poderão ter uma superfície contínua superior a 50 </a:t>
            </a:r>
            <a:r>
              <a:rPr lang="pt-PT" sz="2000" dirty="0" err="1">
                <a:solidFill>
                  <a:srgbClr val="404040"/>
                </a:solidFill>
                <a:latin typeface="Trebuchet MS"/>
                <a:cs typeface="Trebuchet MS"/>
              </a:rPr>
              <a:t>ha</a:t>
            </a:r>
            <a:r>
              <a:rPr lang="pt-PT" sz="2000" dirty="0">
                <a:solidFill>
                  <a:srgbClr val="404040"/>
                </a:solidFill>
                <a:latin typeface="Trebuchet MS"/>
                <a:cs typeface="Trebuchet MS"/>
              </a:rPr>
              <a:t>, devendo ser compartimentadas com a rede de faixas de gestão de combustíveis ou por outros usos do solo com baixo risco de </a:t>
            </a:r>
            <a:r>
              <a:rPr lang="pt-PT" sz="2000" dirty="0" smtClean="0">
                <a:solidFill>
                  <a:srgbClr val="404040"/>
                </a:solidFill>
                <a:latin typeface="Trebuchet MS"/>
                <a:cs typeface="Trebuchet MS"/>
              </a:rPr>
              <a:t>incêndio.</a:t>
            </a:r>
          </a:p>
          <a:p>
            <a:pPr marL="355600" marR="8255" indent="-342900" algn="just">
              <a:lnSpc>
                <a:spcPct val="135000"/>
              </a:lnSpc>
              <a:spcBef>
                <a:spcPts val="1800"/>
              </a:spcBef>
              <a:tabLst>
                <a:tab pos="354965" algn="l"/>
              </a:tabLst>
            </a:pPr>
            <a:r>
              <a:rPr lang="pt-PT" sz="1450" spc="-10" dirty="0">
                <a:solidFill>
                  <a:srgbClr val="EF7E09"/>
                </a:solidFill>
                <a:latin typeface="Wingdings 3"/>
                <a:cs typeface="Wingdings 3"/>
              </a:rPr>
              <a:t></a:t>
            </a:r>
            <a:r>
              <a:rPr lang="pt-PT" sz="2000" spc="-10" dirty="0">
                <a:solidFill>
                  <a:srgbClr val="EF7E09"/>
                </a:solidFill>
                <a:latin typeface="Times New Roman"/>
                <a:cs typeface="Times New Roman"/>
              </a:rPr>
              <a:t>	</a:t>
            </a:r>
            <a:r>
              <a:rPr lang="pt-PT" sz="2000" dirty="0" smtClean="0">
                <a:solidFill>
                  <a:srgbClr val="404040"/>
                </a:solidFill>
                <a:latin typeface="Trebuchet MS"/>
                <a:cs typeface="Trebuchet MS"/>
              </a:rPr>
              <a:t>Para </a:t>
            </a:r>
            <a:r>
              <a:rPr lang="pt-PT" sz="2000" dirty="0">
                <a:solidFill>
                  <a:srgbClr val="404040"/>
                </a:solidFill>
                <a:latin typeface="Trebuchet MS"/>
                <a:cs typeface="Trebuchet MS"/>
              </a:rPr>
              <a:t>a </a:t>
            </a:r>
            <a:r>
              <a:rPr lang="pt-PT" sz="2000" dirty="0">
                <a:solidFill>
                  <a:srgbClr val="680000"/>
                </a:solidFill>
                <a:latin typeface="Trebuchet MS"/>
                <a:cs typeface="Trebuchet MS"/>
              </a:rPr>
              <a:t>proteção do solo contra a erosão </a:t>
            </a:r>
            <a:r>
              <a:rPr lang="pt-PT" sz="2000" dirty="0">
                <a:solidFill>
                  <a:srgbClr val="404040"/>
                </a:solidFill>
                <a:latin typeface="Trebuchet MS"/>
                <a:cs typeface="Trebuchet MS"/>
              </a:rPr>
              <a:t>e o incremento da infiltração deve ser garantido o revestimento do solo com vegetação, devendo a atividade agrícola garantir práticas corretas de conservação do solo, de infiltração da água e de recuperação dos solos degradados.</a:t>
            </a:r>
          </a:p>
          <a:p>
            <a:pPr marL="355600" marR="5080" indent="-342900" algn="just">
              <a:lnSpc>
                <a:spcPct val="135000"/>
              </a:lnSpc>
              <a:spcBef>
                <a:spcPts val="1800"/>
              </a:spcBef>
            </a:pPr>
            <a:r>
              <a:rPr sz="2000" spc="-5" dirty="0" smtClean="0">
                <a:solidFill>
                  <a:srgbClr val="404040"/>
                </a:solidFill>
                <a:latin typeface="Trebuchet MS"/>
                <a:cs typeface="Trebuchet MS"/>
              </a:rPr>
              <a:t>.</a:t>
            </a:r>
            <a:endParaRPr sz="2000" dirty="0">
              <a:latin typeface="Trebuchet MS"/>
              <a:cs typeface="Trebuchet MS"/>
            </a:endParaRPr>
          </a:p>
        </p:txBody>
      </p:sp>
      <p:sp>
        <p:nvSpPr>
          <p:cNvPr id="5" name="object 8"/>
          <p:cNvSpPr>
            <a:spLocks noChangeAspect="1"/>
          </p:cNvSpPr>
          <p:nvPr/>
        </p:nvSpPr>
        <p:spPr>
          <a:xfrm>
            <a:off x="76201" y="-21771"/>
            <a:ext cx="2591962" cy="1332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10958"/>
            <a:ext cx="2304000" cy="5547042"/>
          </a:xfrm>
          <a:prstGeom prst="rect">
            <a:avLst/>
          </a:prstGeom>
        </p:spPr>
      </p:pic>
      <p:sp>
        <p:nvSpPr>
          <p:cNvPr id="7" name="object 17"/>
          <p:cNvSpPr txBox="1"/>
          <p:nvPr/>
        </p:nvSpPr>
        <p:spPr>
          <a:xfrm>
            <a:off x="8915400" y="6096000"/>
            <a:ext cx="251460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6350" algn="r">
              <a:lnSpc>
                <a:spcPct val="100000"/>
              </a:lnSpc>
              <a:spcBef>
                <a:spcPts val="100"/>
              </a:spcBef>
            </a:pPr>
            <a:r>
              <a:rPr lang="pt-PT" sz="3200" b="1" dirty="0" err="1" smtClean="0">
                <a:solidFill>
                  <a:srgbClr val="002060"/>
                </a:solidFill>
                <a:latin typeface="Trebuchet MS"/>
                <a:cs typeface="Trebuchet MS"/>
              </a:rPr>
              <a:t>Bem-hajam</a:t>
            </a:r>
            <a:endParaRPr sz="3200" dirty="0">
              <a:solidFill>
                <a:srgbClr val="002060"/>
              </a:solidFill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056534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289</TotalTime>
  <Words>561</Words>
  <Application>Microsoft Office PowerPoint</Application>
  <PresentationFormat>Ecrã Panorâmico</PresentationFormat>
  <Paragraphs>115</Paragraphs>
  <Slides>17</Slides>
  <Notes>1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17</vt:i4>
      </vt:variant>
    </vt:vector>
  </HeadingPairs>
  <TitlesOfParts>
    <vt:vector size="24" baseType="lpstr">
      <vt:lpstr>Arial</vt:lpstr>
      <vt:lpstr>Calibri</vt:lpstr>
      <vt:lpstr>Times New Roman</vt:lpstr>
      <vt:lpstr>Trebuchet MS</vt:lpstr>
      <vt:lpstr>Wingdings</vt:lpstr>
      <vt:lpstr>Wingdings 3</vt:lpstr>
      <vt:lpstr>Office Theme</vt:lpstr>
      <vt:lpstr>Análise integrada das aptidões do solo e riscos no âmbito do planeamento e gestão em espaços rurais Luís Quinta-Nova Escola Superior Agrária - IPCB</vt:lpstr>
      <vt:lpstr>Objetivos</vt:lpstr>
      <vt:lpstr>Localização Geográfica</vt:lpstr>
      <vt:lpstr>Determinação das Potencialidades do solo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Analytic Hierarchy Process (AHP)</vt:lpstr>
      <vt:lpstr>Floresta de Produção</vt:lpstr>
      <vt:lpstr>Áreas Agrícolas Extensivas/  Sistema de Uso Múltiplo</vt:lpstr>
      <vt:lpstr>Risco de Incêndio Florestal  Metodologia CRIF</vt:lpstr>
      <vt:lpstr>Risco de Erosão Hídrica  Metodologia RUSLE</vt:lpstr>
      <vt:lpstr>Apresentação do PowerPoint</vt:lpstr>
      <vt:lpstr>Considerações Finais</vt:lpstr>
      <vt:lpstr>Considerações Finais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lab_sig64</dc:creator>
  <cp:lastModifiedBy>Luís Quinta-Nova</cp:lastModifiedBy>
  <cp:revision>41</cp:revision>
  <dcterms:created xsi:type="dcterms:W3CDTF">2019-03-27T16:07:50Z</dcterms:created>
  <dcterms:modified xsi:type="dcterms:W3CDTF">2019-03-31T17:40:41Z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2014-07-14T00:00:00Z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2019-03-27T00:00:00Z</vt:filetime>
  </property>
</Properties>
</file>