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6"/>
  </p:notesMasterIdLst>
  <p:sldIdLst>
    <p:sldId id="256" r:id="rId2"/>
    <p:sldId id="263" r:id="rId3"/>
    <p:sldId id="268" r:id="rId4"/>
    <p:sldId id="266" r:id="rId5"/>
    <p:sldId id="271" r:id="rId6"/>
    <p:sldId id="267" r:id="rId7"/>
    <p:sldId id="272" r:id="rId8"/>
    <p:sldId id="273" r:id="rId9"/>
    <p:sldId id="274" r:id="rId10"/>
    <p:sldId id="275" r:id="rId11"/>
    <p:sldId id="276" r:id="rId12"/>
    <p:sldId id="278" r:id="rId13"/>
    <p:sldId id="277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7" r:id="rId22"/>
    <p:sldId id="289" r:id="rId23"/>
    <p:sldId id="288" r:id="rId24"/>
    <p:sldId id="290" r:id="rId25"/>
  </p:sldIdLst>
  <p:sldSz cx="9144000" cy="6858000" type="screen4x3"/>
  <p:notesSz cx="6858000" cy="9144000"/>
  <p:defaultTextStyle>
    <a:defPPr>
      <a:defRPr lang="pt-PT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F89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Sem Estilo, Tabela com Grelh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Estilo Médio 2 - Destaqu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Estilo Médio 4 - Destaqu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799B23B-EC83-4686-B30A-512413B5E67A}" styleName="Estilo Claro 3 - Destaqu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DBED569-4797-4DF1-A0F4-6AAB3CD982D8}" styleName="Estilo Claro 3 - Destaque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>
      <p:cViewPr>
        <p:scale>
          <a:sx n="80" d="100"/>
          <a:sy n="80" d="100"/>
        </p:scale>
        <p:origin x="-1002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ＭＳ Ｐゴシック" pitchFamily="-65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ea typeface="ＭＳ Ｐゴシック" pitchFamily="-65" charset="-128"/>
              </a:defRPr>
            </a:lvl1pPr>
          </a:lstStyle>
          <a:p>
            <a:pPr>
              <a:defRPr/>
            </a:pPr>
            <a:fld id="{776D2A93-EED0-4493-BE2C-9CD2AFD6CC97}" type="datetimeFigureOut">
              <a:rPr lang="en-US"/>
              <a:pPr>
                <a:defRPr/>
              </a:pPr>
              <a:t>5/31/2013</a:t>
            </a:fld>
            <a:endParaRPr lang="en-US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noProof="0" smtClean="0"/>
              <a:t>Clique para editar os estilos</a:t>
            </a:r>
          </a:p>
          <a:p>
            <a:pPr lvl="1"/>
            <a:r>
              <a:rPr lang="pt-PT" noProof="0" smtClean="0"/>
              <a:t>Segundo nível</a:t>
            </a:r>
          </a:p>
          <a:p>
            <a:pPr lvl="2"/>
            <a:r>
              <a:rPr lang="pt-PT" noProof="0" smtClean="0"/>
              <a:t>Terceiro nível</a:t>
            </a:r>
          </a:p>
          <a:p>
            <a:pPr lvl="3"/>
            <a:r>
              <a:rPr lang="pt-PT" noProof="0" smtClean="0"/>
              <a:t>Quarto nível</a:t>
            </a:r>
          </a:p>
          <a:p>
            <a:pPr lvl="4"/>
            <a:r>
              <a:rPr lang="pt-PT" noProof="0" smtClean="0"/>
              <a:t>Quinto nível</a:t>
            </a:r>
            <a:endParaRPr lang="en-US" noProof="0" smtClean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ＭＳ Ｐゴシック" pitchFamily="-65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ea typeface="ＭＳ Ｐゴシック" pitchFamily="-65" charset="-128"/>
              </a:defRPr>
            </a:lvl1pPr>
          </a:lstStyle>
          <a:p>
            <a:pPr>
              <a:defRPr/>
            </a:pPr>
            <a:fld id="{E4EAFFF6-11F9-4122-92BB-D3470E04CAA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6628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46D0CF9-0464-416E-8097-3C9FFB97D92B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14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/>
          <a:lstStyle/>
          <a:p>
            <a:r>
              <a:rPr lang="pt-PT" smtClean="0"/>
              <a:t>Click to edit Master title style</a:t>
            </a:r>
            <a:endParaRPr lang="pt-P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Click to edit Master subtitle style</a:t>
            </a:r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pt-PT" smtClean="0"/>
              <a:t>Click to edit Master title style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pt-PT" smtClean="0"/>
              <a:t>Click to edit Master title style</a:t>
            </a:r>
            <a:endParaRPr lang="pt-P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pt-PT" smtClean="0"/>
              <a:t>Click to edit Master title style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pt-P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pt-PT" smtClean="0"/>
              <a:t>Click to edit Master title style</a:t>
            </a:r>
            <a:endParaRPr lang="pt-P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pt-P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pt-PT" smtClean="0"/>
              <a:t>Click to edit Master title style</a:t>
            </a:r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pt-PT" smtClean="0"/>
              <a:t>Click to edit Master title style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pt-P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pt-PT" smtClean="0"/>
              <a:t>Click to edit Master title style</a:t>
            </a:r>
            <a:endParaRPr lang="pt-P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pt-PT" smtClean="0"/>
              <a:t>Click to edit Master title style</a:t>
            </a:r>
            <a:endParaRPr lang="pt-P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t-PT" smtClean="0"/>
              <a:t>Click to edit Master title style</a:t>
            </a:r>
            <a:endParaRPr lang="pt-P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65" charset="-128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8.jpeg"/><Relationship Id="rId7" Type="http://schemas.openxmlformats.org/officeDocument/2006/relationships/image" Target="../media/image17.jpeg"/><Relationship Id="rId12" Type="http://schemas.openxmlformats.org/officeDocument/2006/relationships/image" Target="../media/image2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16.jpeg"/><Relationship Id="rId11" Type="http://schemas.openxmlformats.org/officeDocument/2006/relationships/image" Target="../media/image19.jpeg"/><Relationship Id="rId5" Type="http://schemas.openxmlformats.org/officeDocument/2006/relationships/image" Target="../media/image15.jpeg"/><Relationship Id="rId10" Type="http://schemas.openxmlformats.org/officeDocument/2006/relationships/image" Target="../media/image18.jpeg"/><Relationship Id="rId4" Type="http://schemas.openxmlformats.org/officeDocument/2006/relationships/image" Target="../media/image14.jpeg"/><Relationship Id="rId9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7.png"/><Relationship Id="rId7" Type="http://schemas.openxmlformats.org/officeDocument/2006/relationships/image" Target="../media/image2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28.png"/><Relationship Id="rId11" Type="http://schemas.openxmlformats.org/officeDocument/2006/relationships/image" Target="../media/image13.png"/><Relationship Id="rId5" Type="http://schemas.openxmlformats.org/officeDocument/2006/relationships/image" Target="../media/image15.jpeg"/><Relationship Id="rId10" Type="http://schemas.openxmlformats.org/officeDocument/2006/relationships/image" Target="../media/image32.png"/><Relationship Id="rId4" Type="http://schemas.openxmlformats.org/officeDocument/2006/relationships/image" Target="../media/image16.jpeg"/><Relationship Id="rId9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5.jpeg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Relationship Id="rId9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17.jpeg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???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13" Type="http://schemas.openxmlformats.org/officeDocument/2006/relationships/image" Target="../media/image49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3.jpeg"/><Relationship Id="rId12" Type="http://schemas.openxmlformats.org/officeDocument/2006/relationships/image" Target="../media/image4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42.jpeg"/><Relationship Id="rId11" Type="http://schemas.openxmlformats.org/officeDocument/2006/relationships/image" Target="../media/image47.jpeg"/><Relationship Id="rId5" Type="http://schemas.openxmlformats.org/officeDocument/2006/relationships/image" Target="../media/image41.jpeg"/><Relationship Id="rId10" Type="http://schemas.openxmlformats.org/officeDocument/2006/relationships/image" Target="../media/image46.jpeg"/><Relationship Id="rId4" Type="http://schemas.openxmlformats.org/officeDocument/2006/relationships/image" Target="../media/image40.jpeg"/><Relationship Id="rId9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ângulo 9"/>
          <p:cNvSpPr/>
          <p:nvPr/>
        </p:nvSpPr>
        <p:spPr>
          <a:xfrm>
            <a:off x="0" y="0"/>
            <a:ext cx="9144000" cy="1500188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Rectangle 97"/>
          <p:cNvSpPr>
            <a:spLocks noChangeArrowheads="1"/>
          </p:cNvSpPr>
          <p:nvPr/>
        </p:nvSpPr>
        <p:spPr bwMode="auto">
          <a:xfrm>
            <a:off x="328642" y="2594614"/>
            <a:ext cx="845820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1">
                <a:alpha val="75000"/>
              </a:schemeClr>
            </a:glow>
          </a:effectLst>
        </p:spPr>
        <p:txBody>
          <a:bodyPr lIns="0" tIns="0" rIns="0" bIns="0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139848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n w="11430"/>
                <a:solidFill>
                  <a:srgbClr val="FFFFFF"/>
                </a:solidFill>
                <a:effectLst>
                  <a:outerShdw blurRad="206375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</a:rPr>
              <a:t>Análise</a:t>
            </a:r>
            <a:r>
              <a:rPr lang="en-US" sz="3200" b="1" dirty="0">
                <a:ln w="11430"/>
                <a:solidFill>
                  <a:srgbClr val="FFFFFF"/>
                </a:solidFill>
                <a:effectLst>
                  <a:outerShdw blurRad="206375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</a:rPr>
              <a:t> </a:t>
            </a:r>
            <a:r>
              <a:rPr lang="en-US" sz="3200" b="1" dirty="0" err="1">
                <a:ln w="11430"/>
                <a:solidFill>
                  <a:srgbClr val="FFFFFF"/>
                </a:solidFill>
                <a:effectLst>
                  <a:outerShdw blurRad="206375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</a:rPr>
              <a:t>da</a:t>
            </a:r>
            <a:r>
              <a:rPr lang="en-US" sz="3200" b="1" dirty="0">
                <a:ln w="11430"/>
                <a:solidFill>
                  <a:srgbClr val="FFFFFF"/>
                </a:solidFill>
                <a:effectLst>
                  <a:outerShdw blurRad="206375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</a:rPr>
              <a:t> </a:t>
            </a:r>
            <a:r>
              <a:rPr lang="en-US" sz="3200" b="1" dirty="0" err="1">
                <a:ln w="11430"/>
                <a:solidFill>
                  <a:srgbClr val="FFFFFF"/>
                </a:solidFill>
                <a:effectLst>
                  <a:outerShdw blurRad="206375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</a:rPr>
              <a:t>mudança</a:t>
            </a:r>
            <a:r>
              <a:rPr lang="en-US" sz="3200" b="1" dirty="0">
                <a:ln w="11430"/>
                <a:solidFill>
                  <a:srgbClr val="FFFFFF"/>
                </a:solidFill>
                <a:effectLst>
                  <a:outerShdw blurRad="206375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</a:rPr>
              <a:t> </a:t>
            </a:r>
            <a:r>
              <a:rPr lang="en-US" sz="3200" b="1" dirty="0" err="1">
                <a:ln w="11430"/>
                <a:solidFill>
                  <a:srgbClr val="FFFFFF"/>
                </a:solidFill>
                <a:effectLst>
                  <a:outerShdw blurRad="206375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</a:rPr>
              <a:t>da</a:t>
            </a:r>
            <a:r>
              <a:rPr lang="en-US" sz="3200" b="1" dirty="0">
                <a:ln w="11430"/>
                <a:solidFill>
                  <a:srgbClr val="FFFFFF"/>
                </a:solidFill>
                <a:effectLst>
                  <a:outerShdw blurRad="206375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</a:rPr>
              <a:t> </a:t>
            </a:r>
            <a:r>
              <a:rPr lang="en-US" sz="3200" b="1" dirty="0" err="1">
                <a:ln w="11430"/>
                <a:solidFill>
                  <a:srgbClr val="FFFFFF"/>
                </a:solidFill>
                <a:effectLst>
                  <a:outerShdw blurRad="206375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</a:rPr>
              <a:t>paisagem</a:t>
            </a:r>
            <a:r>
              <a:rPr lang="en-US" sz="3200" b="1" dirty="0">
                <a:ln w="11430"/>
                <a:solidFill>
                  <a:srgbClr val="FFFFFF"/>
                </a:solidFill>
                <a:effectLst>
                  <a:outerShdw blurRad="206375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</a:rPr>
              <a:t> (BIS e PIS) entre 1990 e 2006 </a:t>
            </a:r>
            <a:r>
              <a:rPr lang="pt-PT" sz="3200" b="1" dirty="0">
                <a:ln w="11430"/>
                <a:solidFill>
                  <a:srgbClr val="FFFFFF"/>
                </a:solidFill>
                <a:effectLst>
                  <a:outerShdw blurRad="206375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</a:rPr>
              <a:t>e seu Impacto na Diversidade de Aves</a:t>
            </a:r>
          </a:p>
        </p:txBody>
      </p:sp>
      <p:pic>
        <p:nvPicPr>
          <p:cNvPr id="2052" name="Picture 94" descr="logo_ipcb_esacb_bmp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80963"/>
            <a:ext cx="2719388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08" descr="c4fd277b2d9ee6a57dd2b2a903b14a44.jpg"/>
          <p:cNvPicPr>
            <a:picLocks noChangeAspect="1"/>
          </p:cNvPicPr>
          <p:nvPr/>
        </p:nvPicPr>
        <p:blipFill>
          <a:blip r:embed="rId3"/>
          <a:srcRect b="22742"/>
          <a:stretch>
            <a:fillRect/>
          </a:stretch>
        </p:blipFill>
        <p:spPr bwMode="auto">
          <a:xfrm>
            <a:off x="7573963" y="0"/>
            <a:ext cx="1570037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CaixaDeTexto 7"/>
          <p:cNvSpPr txBox="1">
            <a:spLocks noChangeArrowheads="1"/>
          </p:cNvSpPr>
          <p:nvPr/>
        </p:nvSpPr>
        <p:spPr bwMode="auto">
          <a:xfrm>
            <a:off x="500063" y="4243388"/>
            <a:ext cx="30718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4"/>
            <a:r>
              <a:rPr lang="pt-PT" b="1" u="sng">
                <a:solidFill>
                  <a:srgbClr val="FFFFFF"/>
                </a:solidFill>
                <a:latin typeface="Calibri" pitchFamily="34" charset="0"/>
              </a:rPr>
              <a:t>Joana Costa Pereira Galego</a:t>
            </a:r>
            <a:endParaRPr lang="pt-PT" sz="2000" b="1" u="sng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" name="Rectângulo 8"/>
          <p:cNvSpPr/>
          <p:nvPr/>
        </p:nvSpPr>
        <p:spPr>
          <a:xfrm>
            <a:off x="500063" y="4572000"/>
            <a:ext cx="193950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4">
              <a:defRPr/>
            </a:pPr>
            <a:r>
              <a:rPr lang="pt-PT" b="1" dirty="0" smtClean="0">
                <a:solidFill>
                  <a:srgbClr val="FFFFFF"/>
                </a:solidFill>
                <a:latin typeface="+mn-lt"/>
                <a:ea typeface="ＭＳ Ｐゴシック" pitchFamily="-65" charset="-128"/>
              </a:rPr>
              <a:t>Luís Quinta-Nova </a:t>
            </a:r>
            <a:endParaRPr lang="pt-PT" b="1" dirty="0">
              <a:solidFill>
                <a:srgbClr val="FFFFFF"/>
              </a:solidFill>
              <a:latin typeface="+mn-lt"/>
              <a:ea typeface="ＭＳ Ｐゴシック" pitchFamily="-65" charset="-128"/>
            </a:endParaRPr>
          </a:p>
          <a:p>
            <a:pPr>
              <a:defRPr/>
            </a:pPr>
            <a:r>
              <a:rPr lang="pt-PT" b="1" dirty="0" smtClean="0">
                <a:solidFill>
                  <a:srgbClr val="FFFFFF"/>
                </a:solidFill>
                <a:latin typeface="+mn-lt"/>
                <a:ea typeface="ＭＳ Ｐゴシック" pitchFamily="-65" charset="-128"/>
              </a:rPr>
              <a:t>Cristina Alegria</a:t>
            </a:r>
            <a:endParaRPr lang="pt-PT" b="1" dirty="0">
              <a:solidFill>
                <a:srgbClr val="FFFFFF"/>
              </a:solidFill>
              <a:latin typeface="+mn-lt"/>
              <a:ea typeface="ＭＳ Ｐゴシック" pitchFamily="-65" charset="-128"/>
            </a:endParaRPr>
          </a:p>
          <a:p>
            <a:pPr marL="0" lvl="4">
              <a:defRPr/>
            </a:pPr>
            <a:r>
              <a:rPr lang="pt-PT" b="1" dirty="0" smtClean="0">
                <a:solidFill>
                  <a:srgbClr val="FFFFFF"/>
                </a:solidFill>
                <a:latin typeface="+mn-lt"/>
                <a:ea typeface="ＭＳ Ｐゴシック" pitchFamily="-65" charset="-128"/>
              </a:rPr>
              <a:t>Carlos Pacheco</a:t>
            </a:r>
            <a:endParaRPr lang="en-US" dirty="0">
              <a:solidFill>
                <a:schemeClr val="bg1"/>
              </a:solidFill>
              <a:latin typeface="+mn-lt"/>
              <a:ea typeface="ＭＳ Ｐゴシック" pitchFamily="-65" charset="-128"/>
            </a:endParaRPr>
          </a:p>
        </p:txBody>
      </p:sp>
      <p:sp>
        <p:nvSpPr>
          <p:cNvPr id="2056" name="CaixaDeTexto 10"/>
          <p:cNvSpPr txBox="1">
            <a:spLocks noChangeArrowheads="1"/>
          </p:cNvSpPr>
          <p:nvPr/>
        </p:nvSpPr>
        <p:spPr bwMode="auto">
          <a:xfrm>
            <a:off x="304800" y="1590675"/>
            <a:ext cx="72691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 sz="1600">
                <a:solidFill>
                  <a:schemeClr val="bg1"/>
                </a:solidFill>
              </a:rPr>
              <a:t>IV Encontro de Sistemas de Informação Geográfica</a:t>
            </a:r>
          </a:p>
        </p:txBody>
      </p:sp>
      <p:sp>
        <p:nvSpPr>
          <p:cNvPr id="2057" name="CaixaDeTexto 11"/>
          <p:cNvSpPr txBox="1">
            <a:spLocks noChangeArrowheads="1"/>
          </p:cNvSpPr>
          <p:nvPr/>
        </p:nvSpPr>
        <p:spPr bwMode="auto">
          <a:xfrm>
            <a:off x="2714625" y="6286500"/>
            <a:ext cx="39306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Castelo Branco, 31 Maio de 2013</a:t>
            </a:r>
          </a:p>
        </p:txBody>
      </p:sp>
    </p:spTree>
  </p:cSld>
  <p:clrMapOvr>
    <a:masterClrMapping/>
  </p:clrMapOvr>
  <p:transition advTm="97344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3"/>
          <p:cNvSpPr txBox="1">
            <a:spLocks noChangeArrowheads="1"/>
          </p:cNvSpPr>
          <p:nvPr/>
        </p:nvSpPr>
        <p:spPr bwMode="auto">
          <a:xfrm>
            <a:off x="2362200" y="609600"/>
            <a:ext cx="4191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PT" sz="2800">
                <a:solidFill>
                  <a:srgbClr val="FFFF00"/>
                </a:solidFill>
                <a:latin typeface="Calibri" pitchFamily="34" charset="0"/>
              </a:rPr>
              <a:t>Objectivos</a:t>
            </a:r>
          </a:p>
        </p:txBody>
      </p:sp>
      <p:sp>
        <p:nvSpPr>
          <p:cNvPr id="3075" name="TextBox 2"/>
          <p:cNvSpPr txBox="1">
            <a:spLocks noChangeArrowheads="1"/>
          </p:cNvSpPr>
          <p:nvPr/>
        </p:nvSpPr>
        <p:spPr bwMode="auto">
          <a:xfrm>
            <a:off x="762000" y="1485900"/>
            <a:ext cx="7848600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>
                <a:solidFill>
                  <a:srgbClr val="77933C"/>
                </a:solidFill>
                <a:latin typeface="Lucida Grande"/>
              </a:rPr>
              <a:t></a:t>
            </a:r>
            <a:r>
              <a:rPr lang="pt-PT">
                <a:solidFill>
                  <a:schemeClr val="bg1"/>
                </a:solidFill>
                <a:latin typeface="Lucida Grande"/>
              </a:rPr>
              <a:t>Caracterizar, quantificar e comparar a estrutura da paisagem das regiões (BIS e PIS) no período compreendido entre 1990 e 2006 e analisar as alterações observadas a nível das unidades de paisagem;</a:t>
            </a:r>
          </a:p>
          <a:p>
            <a:pPr algn="just">
              <a:lnSpc>
                <a:spcPct val="150000"/>
              </a:lnSpc>
            </a:pPr>
            <a:endParaRPr lang="pt-PT">
              <a:solidFill>
                <a:schemeClr val="bg1"/>
              </a:solidFill>
              <a:latin typeface="Lucida Grande"/>
            </a:endParaRPr>
          </a:p>
          <a:p>
            <a:pPr algn="just">
              <a:lnSpc>
                <a:spcPct val="150000"/>
              </a:lnSpc>
            </a:pPr>
            <a:r>
              <a:rPr lang="pt-PT">
                <a:solidFill>
                  <a:srgbClr val="77933C"/>
                </a:solidFill>
                <a:latin typeface="Lucida Grande"/>
              </a:rPr>
              <a:t></a:t>
            </a:r>
            <a:r>
              <a:rPr lang="pt-PT">
                <a:solidFill>
                  <a:schemeClr val="bg1"/>
                </a:solidFill>
                <a:latin typeface="Lucida Grande"/>
              </a:rPr>
              <a:t>Estudar as implicações decorrentes da alteração verificada na paisagem, na composição da comunidade de avifauna nidificante ;</a:t>
            </a:r>
          </a:p>
        </p:txBody>
      </p:sp>
      <p:pic>
        <p:nvPicPr>
          <p:cNvPr id="3076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388" y="5129213"/>
            <a:ext cx="1519237" cy="158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077" name="Grupo 4"/>
          <p:cNvGrpSpPr>
            <a:grpSpLocks/>
          </p:cNvGrpSpPr>
          <p:nvPr/>
        </p:nvGrpSpPr>
        <p:grpSpPr bwMode="auto">
          <a:xfrm>
            <a:off x="0" y="6499225"/>
            <a:ext cx="9144000" cy="525463"/>
            <a:chOff x="-32" y="6498576"/>
            <a:chExt cx="9144032" cy="525478"/>
          </a:xfrm>
        </p:grpSpPr>
        <p:sp>
          <p:nvSpPr>
            <p:cNvPr id="6" name="CaixaDeTexto 5"/>
            <p:cNvSpPr txBox="1"/>
            <p:nvPr/>
          </p:nvSpPr>
          <p:spPr>
            <a:xfrm>
              <a:off x="2143101" y="6498576"/>
              <a:ext cx="7000900" cy="430225"/>
            </a:xfrm>
            <a:prstGeom prst="rect">
              <a:avLst/>
            </a:prstGeom>
            <a:solidFill>
              <a:schemeClr val="accent3"/>
            </a:solidFill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Análise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mudança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paisagem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(BIS e PIS) entre 1990 e 2006 </a:t>
              </a:r>
              <a:r>
                <a:rPr lang="pt-PT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e seu Impacto na Diversidade de Aves</a:t>
              </a:r>
            </a:p>
            <a:p>
              <a:pPr algn="r">
                <a:defRPr/>
              </a:pPr>
              <a:endParaRPr lang="en-US" sz="1100" dirty="0">
                <a:latin typeface="Arial" charset="0"/>
                <a:ea typeface="ＭＳ Ｐゴシック" pitchFamily="-65" charset="-128"/>
              </a:endParaRPr>
            </a:p>
          </p:txBody>
        </p:sp>
        <p:sp>
          <p:nvSpPr>
            <p:cNvPr id="7" name="CaixaDeTexto 6"/>
            <p:cNvSpPr txBox="1"/>
            <p:nvPr/>
          </p:nvSpPr>
          <p:spPr>
            <a:xfrm>
              <a:off x="-32" y="6500164"/>
              <a:ext cx="1714506" cy="52389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PT" sz="1400" dirty="0">
                  <a:solidFill>
                    <a:schemeClr val="bg1"/>
                  </a:solidFill>
                  <a:latin typeface="Arial" charset="0"/>
                  <a:ea typeface="ＭＳ Ｐゴシック" pitchFamily="-65" charset="-128"/>
                </a:rPr>
                <a:t>Objectivos</a:t>
              </a:r>
            </a:p>
            <a:p>
              <a:pPr>
                <a:defRPr/>
              </a:pPr>
              <a:endParaRPr lang="pt-PT" sz="1400" dirty="0">
                <a:solidFill>
                  <a:schemeClr val="bg1"/>
                </a:solidFill>
                <a:latin typeface="Arial" charset="0"/>
                <a:ea typeface="ＭＳ Ｐゴシック" pitchFamily="-65" charset="-128"/>
              </a:endParaRPr>
            </a:p>
          </p:txBody>
        </p:sp>
      </p:grpSp>
      <p:pic>
        <p:nvPicPr>
          <p:cNvPr id="3078" name="Picture 5" descr="C:\Program Files\Microsoft Office\MEDIA\OFFICE12\Bullets\BD14579_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2438" y="1785938"/>
            <a:ext cx="261937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5" descr="C:\Program Files\Microsoft Office\MEDIA\OFFICE12\Bullets\BD14579_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3381375"/>
            <a:ext cx="261938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3250" y="2714620"/>
            <a:ext cx="5397500" cy="3581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4099" name="Grupo 4"/>
          <p:cNvGrpSpPr>
            <a:grpSpLocks/>
          </p:cNvGrpSpPr>
          <p:nvPr/>
        </p:nvGrpSpPr>
        <p:grpSpPr bwMode="auto">
          <a:xfrm>
            <a:off x="0" y="6499225"/>
            <a:ext cx="9144000" cy="525463"/>
            <a:chOff x="-32" y="6498576"/>
            <a:chExt cx="9144032" cy="525478"/>
          </a:xfrm>
        </p:grpSpPr>
        <p:sp>
          <p:nvSpPr>
            <p:cNvPr id="6" name="CaixaDeTexto 5"/>
            <p:cNvSpPr txBox="1"/>
            <p:nvPr/>
          </p:nvSpPr>
          <p:spPr>
            <a:xfrm>
              <a:off x="2143101" y="6498576"/>
              <a:ext cx="7000900" cy="430225"/>
            </a:xfrm>
            <a:prstGeom prst="rect">
              <a:avLst/>
            </a:prstGeom>
            <a:solidFill>
              <a:schemeClr val="accent3"/>
            </a:solidFill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Análise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mudança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paisagem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(BIS e PIS) entre 1990 e 2006 </a:t>
              </a:r>
              <a:r>
                <a:rPr lang="pt-PT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e seu Impacto na Diversidade de Aves</a:t>
              </a:r>
            </a:p>
            <a:p>
              <a:pPr algn="r">
                <a:defRPr/>
              </a:pPr>
              <a:endParaRPr lang="en-US" sz="1100" dirty="0">
                <a:latin typeface="Arial" charset="0"/>
                <a:ea typeface="ＭＳ Ｐゴシック" pitchFamily="-65" charset="-128"/>
              </a:endParaRPr>
            </a:p>
          </p:txBody>
        </p:sp>
        <p:sp>
          <p:nvSpPr>
            <p:cNvPr id="7" name="CaixaDeTexto 6"/>
            <p:cNvSpPr txBox="1"/>
            <p:nvPr/>
          </p:nvSpPr>
          <p:spPr>
            <a:xfrm>
              <a:off x="-32" y="6500164"/>
              <a:ext cx="1714506" cy="52389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PT" sz="1400" dirty="0">
                  <a:solidFill>
                    <a:schemeClr val="bg1"/>
                  </a:solidFill>
                  <a:latin typeface="Arial" charset="0"/>
                  <a:ea typeface="ＭＳ Ｐゴシック" pitchFamily="-65" charset="-128"/>
                </a:rPr>
                <a:t>Introdução</a:t>
              </a:r>
            </a:p>
            <a:p>
              <a:pPr>
                <a:defRPr/>
              </a:pPr>
              <a:endParaRPr lang="pt-PT" sz="1400" dirty="0">
                <a:solidFill>
                  <a:schemeClr val="bg1"/>
                </a:solidFill>
                <a:latin typeface="Arial" charset="0"/>
                <a:ea typeface="ＭＳ Ｐゴシック" pitchFamily="-65" charset="-128"/>
              </a:endParaRPr>
            </a:p>
          </p:txBody>
        </p:sp>
      </p:grpSp>
      <p:sp>
        <p:nvSpPr>
          <p:cNvPr id="4100" name="Rectângulo 7"/>
          <p:cNvSpPr>
            <a:spLocks noChangeArrowheads="1"/>
          </p:cNvSpPr>
          <p:nvPr/>
        </p:nvSpPr>
        <p:spPr bwMode="auto">
          <a:xfrm>
            <a:off x="571500" y="357188"/>
            <a:ext cx="7848600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PT" sz="2400">
                <a:solidFill>
                  <a:schemeClr val="bg1"/>
                </a:solidFill>
                <a:latin typeface="Lucida Grande"/>
              </a:rPr>
              <a:t>Qual a contribuição das alterações da paisagem, numa perspectiva horizontal, em duas regiões com características distintas, para a dinâmica das comunidades nidificantes de avifauna?</a:t>
            </a:r>
            <a:endParaRPr lang="pt-PT" sz="240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Tm="15234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Lim_adm.jpg"/>
          <p:cNvPicPr>
            <a:picLocks noChangeAspect="1"/>
          </p:cNvPicPr>
          <p:nvPr/>
        </p:nvPicPr>
        <p:blipFill>
          <a:blip r:embed="rId3"/>
          <a:srcRect l="15691" t="7777" r="24857" b="15556"/>
          <a:stretch>
            <a:fillRect/>
          </a:stretch>
        </p:blipFill>
        <p:spPr bwMode="auto">
          <a:xfrm>
            <a:off x="2857500" y="1131888"/>
            <a:ext cx="28829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Box 3"/>
          <p:cNvSpPr txBox="1">
            <a:spLocks noChangeArrowheads="1"/>
          </p:cNvSpPr>
          <p:nvPr/>
        </p:nvSpPr>
        <p:spPr bwMode="auto">
          <a:xfrm>
            <a:off x="990600" y="533400"/>
            <a:ext cx="5029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 sz="2800">
                <a:solidFill>
                  <a:srgbClr val="FFFF00"/>
                </a:solidFill>
                <a:latin typeface="Calibri" pitchFamily="34" charset="0"/>
              </a:rPr>
              <a:t>Enquadramento geográfico</a:t>
            </a:r>
          </a:p>
        </p:txBody>
      </p:sp>
      <p:pic>
        <p:nvPicPr>
          <p:cNvPr id="12" name="Picture 11" descr="area_est_preta.jpg"/>
          <p:cNvPicPr>
            <a:picLocks noChangeAspect="1"/>
          </p:cNvPicPr>
          <p:nvPr/>
        </p:nvPicPr>
        <p:blipFill>
          <a:blip r:embed="rId4"/>
          <a:srcRect l="7500" t="11967" r="11667" b="13643"/>
          <a:stretch>
            <a:fillRect/>
          </a:stretch>
        </p:blipFill>
        <p:spPr bwMode="auto">
          <a:xfrm>
            <a:off x="2873375" y="1552575"/>
            <a:ext cx="5984875" cy="389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Rectângulo 4"/>
          <p:cNvSpPr>
            <a:spLocks noChangeArrowheads="1"/>
          </p:cNvSpPr>
          <p:nvPr/>
        </p:nvSpPr>
        <p:spPr bwMode="auto">
          <a:xfrm>
            <a:off x="6019800" y="5556250"/>
            <a:ext cx="2460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Area total=561 339 ha</a:t>
            </a:r>
          </a:p>
        </p:txBody>
      </p:sp>
      <p:grpSp>
        <p:nvGrpSpPr>
          <p:cNvPr id="5126" name="Grupo 5"/>
          <p:cNvGrpSpPr>
            <a:grpSpLocks/>
          </p:cNvGrpSpPr>
          <p:nvPr/>
        </p:nvGrpSpPr>
        <p:grpSpPr bwMode="auto">
          <a:xfrm>
            <a:off x="0" y="6477000"/>
            <a:ext cx="9144000" cy="523875"/>
            <a:chOff x="-32" y="6477680"/>
            <a:chExt cx="9144032" cy="523220"/>
          </a:xfrm>
        </p:grpSpPr>
        <p:sp>
          <p:nvSpPr>
            <p:cNvPr id="7" name="CaixaDeTexto 6"/>
            <p:cNvSpPr txBox="1"/>
            <p:nvPr/>
          </p:nvSpPr>
          <p:spPr>
            <a:xfrm>
              <a:off x="2143101" y="6498292"/>
              <a:ext cx="7000900" cy="431260"/>
            </a:xfrm>
            <a:prstGeom prst="rect">
              <a:avLst/>
            </a:prstGeom>
            <a:solidFill>
              <a:schemeClr val="accent3"/>
            </a:solidFill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Análise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mudança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paisagem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(BIS e PIS) entre 1990 e 2006 </a:t>
              </a:r>
              <a:r>
                <a:rPr lang="pt-PT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e seu Impacto na Diversidade de Aves</a:t>
              </a:r>
            </a:p>
            <a:p>
              <a:pPr algn="r">
                <a:defRPr/>
              </a:pPr>
              <a:endParaRPr lang="en-US" sz="1100" dirty="0">
                <a:latin typeface="Arial" charset="0"/>
                <a:ea typeface="ＭＳ Ｐゴシック" pitchFamily="-65" charset="-128"/>
              </a:endParaRPr>
            </a:p>
          </p:txBody>
        </p:sp>
        <p:sp>
          <p:nvSpPr>
            <p:cNvPr id="8" name="CaixaDeTexto 7"/>
            <p:cNvSpPr txBox="1"/>
            <p:nvPr/>
          </p:nvSpPr>
          <p:spPr>
            <a:xfrm>
              <a:off x="-32" y="6477680"/>
              <a:ext cx="1714506" cy="5232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PT" sz="1400" dirty="0">
                  <a:solidFill>
                    <a:schemeClr val="bg1"/>
                  </a:solidFill>
                  <a:latin typeface="Arial" charset="0"/>
                  <a:ea typeface="ＭＳ Ｐゴシック" pitchFamily="-65" charset="-128"/>
                </a:rPr>
                <a:t>Área de estudo</a:t>
              </a:r>
            </a:p>
            <a:p>
              <a:pPr>
                <a:defRPr/>
              </a:pPr>
              <a:endParaRPr lang="pt-PT" sz="1400" dirty="0">
                <a:solidFill>
                  <a:schemeClr val="bg1"/>
                </a:solidFill>
                <a:latin typeface="Arial" charset="0"/>
                <a:ea typeface="ＭＳ Ｐゴシック" pitchFamily="-65" charset="-128"/>
              </a:endParaRPr>
            </a:p>
          </p:txBody>
        </p:sp>
      </p:grpSp>
      <p:graphicFrame>
        <p:nvGraphicFramePr>
          <p:cNvPr id="9" name="Tabela 8"/>
          <p:cNvGraphicFramePr>
            <a:graphicFrameLocks noGrp="1"/>
          </p:cNvGraphicFramePr>
          <p:nvPr/>
        </p:nvGraphicFramePr>
        <p:xfrm>
          <a:off x="146050" y="1552575"/>
          <a:ext cx="2762248" cy="4003040"/>
        </p:xfrm>
        <a:graphic>
          <a:graphicData uri="http://schemas.openxmlformats.org/drawingml/2006/table">
            <a:tbl>
              <a:tblPr/>
              <a:tblGrid>
                <a:gridCol w="1381124"/>
                <a:gridCol w="1381124"/>
              </a:tblGrid>
              <a:tr h="3251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endParaRPr lang="pt-PT" sz="1400" dirty="0">
                        <a:solidFill>
                          <a:schemeClr val="bg1"/>
                        </a:solidFill>
                        <a:latin typeface="+mn-lt"/>
                        <a:ea typeface="Calibri"/>
                        <a:cs typeface="Verdana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Verdana"/>
                        </a:rPr>
                        <a:t>Área (</a:t>
                      </a:r>
                      <a:r>
                        <a:rPr lang="pt-PT" sz="1400" dirty="0" err="1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Verdana"/>
                        </a:rPr>
                        <a:t>ha</a:t>
                      </a:r>
                      <a:r>
                        <a:rPr lang="pt-PT" sz="1400" dirty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Verdana"/>
                        </a:rPr>
                        <a:t>)</a:t>
                      </a:r>
                      <a:endParaRPr lang="en-US" sz="14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</a:tr>
              <a:tr h="3251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Verdana"/>
                        </a:rPr>
                        <a:t>PIS</a:t>
                      </a:r>
                      <a:endParaRPr lang="en-US" sz="14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Verdana"/>
                        </a:rPr>
                        <a:t>190 950</a:t>
                      </a:r>
                      <a:endParaRPr lang="en-US" sz="14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251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Verdana"/>
                        </a:rPr>
                        <a:t>Mação</a:t>
                      </a:r>
                      <a:endParaRPr lang="en-US" sz="14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Verdana"/>
                        </a:rPr>
                        <a:t>40 347</a:t>
                      </a:r>
                      <a:endParaRPr lang="en-US" sz="14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251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Verdana"/>
                        </a:rPr>
                        <a:t>Oleiros</a:t>
                      </a:r>
                      <a:endParaRPr lang="en-US" sz="14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Verdana"/>
                        </a:rPr>
                        <a:t>47 917</a:t>
                      </a:r>
                      <a:endParaRPr lang="en-US" sz="14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251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Verdana"/>
                        </a:rPr>
                        <a:t>Proença-a-Nova</a:t>
                      </a:r>
                      <a:endParaRPr lang="en-US" sz="14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Verdana"/>
                        </a:rPr>
                        <a:t>38 649</a:t>
                      </a:r>
                      <a:endParaRPr lang="en-US" sz="14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251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Verdana"/>
                        </a:rPr>
                        <a:t>Sertã</a:t>
                      </a:r>
                      <a:endParaRPr lang="en-US" sz="14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Verdana"/>
                        </a:rPr>
                        <a:t>45 637</a:t>
                      </a:r>
                      <a:endParaRPr lang="en-US" sz="14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251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Verdana"/>
                        </a:rPr>
                        <a:t>Vila de Rei</a:t>
                      </a:r>
                      <a:endParaRPr lang="en-US" sz="14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Verdana"/>
                        </a:rPr>
                        <a:t>18 400</a:t>
                      </a:r>
                      <a:endParaRPr lang="en-US" sz="14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251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Verdana"/>
                        </a:rPr>
                        <a:t>BIS</a:t>
                      </a:r>
                      <a:endParaRPr lang="en-US" sz="14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Verdana"/>
                        </a:rPr>
                        <a:t>370 389</a:t>
                      </a:r>
                      <a:endParaRPr lang="en-US" sz="14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251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Verdana"/>
                        </a:rPr>
                        <a:t>Castelo Branco</a:t>
                      </a:r>
                      <a:endParaRPr lang="en-US" sz="14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Verdana"/>
                        </a:rPr>
                        <a:t>141 478</a:t>
                      </a:r>
                      <a:endParaRPr lang="en-US" sz="14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251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Verdana"/>
                        </a:rPr>
                        <a:t>Idanha-a-Nova</a:t>
                      </a:r>
                      <a:endParaRPr lang="en-US" sz="14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Verdana"/>
                        </a:rPr>
                        <a:t>138 996</a:t>
                      </a:r>
                      <a:endParaRPr lang="en-US" sz="14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251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Verdana"/>
                        </a:rPr>
                        <a:t>Penamacor</a:t>
                      </a:r>
                      <a:endParaRPr lang="en-US" sz="14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Verdana"/>
                        </a:rPr>
                        <a:t>57 228</a:t>
                      </a:r>
                      <a:endParaRPr lang="en-US" sz="14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251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Verdana"/>
                        </a:rPr>
                        <a:t>Vila Velha de Ródão</a:t>
                      </a:r>
                      <a:endParaRPr lang="en-US" sz="14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+mn-lt"/>
                          <a:ea typeface="Calibri"/>
                          <a:cs typeface="Verdana"/>
                        </a:rPr>
                        <a:t>32 687</a:t>
                      </a:r>
                      <a:endParaRPr lang="en-US" sz="14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3"/>
          <p:cNvSpPr txBox="1">
            <a:spLocks noChangeArrowheads="1"/>
          </p:cNvSpPr>
          <p:nvPr/>
        </p:nvSpPr>
        <p:spPr bwMode="auto">
          <a:xfrm>
            <a:off x="-152400" y="317500"/>
            <a:ext cx="6858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PT" sz="2800">
                <a:solidFill>
                  <a:srgbClr val="FFFF00"/>
                </a:solidFill>
                <a:latin typeface="Calibri" pitchFamily="34" charset="0"/>
              </a:rPr>
              <a:t>Informação de base</a:t>
            </a:r>
          </a:p>
        </p:txBody>
      </p:sp>
      <p:pic>
        <p:nvPicPr>
          <p:cNvPr id="11267" name="Picture 9" descr="clc_90.jpg"/>
          <p:cNvPicPr>
            <a:picLocks noChangeAspect="1"/>
          </p:cNvPicPr>
          <p:nvPr/>
        </p:nvPicPr>
        <p:blipFill>
          <a:blip r:embed="rId3"/>
          <a:srcRect l="24118" t="8163" r="22681" b="10001"/>
          <a:stretch>
            <a:fillRect/>
          </a:stretch>
        </p:blipFill>
        <p:spPr bwMode="auto">
          <a:xfrm>
            <a:off x="728663" y="1643063"/>
            <a:ext cx="1858962" cy="37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10" descr="clc_06.jpg"/>
          <p:cNvPicPr>
            <a:picLocks noChangeAspect="1"/>
          </p:cNvPicPr>
          <p:nvPr/>
        </p:nvPicPr>
        <p:blipFill>
          <a:blip r:embed="rId4"/>
          <a:srcRect l="18365" t="8888" r="22681" b="10001"/>
          <a:stretch>
            <a:fillRect/>
          </a:stretch>
        </p:blipFill>
        <p:spPr bwMode="auto">
          <a:xfrm>
            <a:off x="2774950" y="1709738"/>
            <a:ext cx="2049463" cy="364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11" descr="AE.jpg"/>
          <p:cNvPicPr>
            <a:picLocks noChangeAspect="1"/>
          </p:cNvPicPr>
          <p:nvPr/>
        </p:nvPicPr>
        <p:blipFill>
          <a:blip r:embed="rId5"/>
          <a:srcRect l="18365" t="8888" r="22681" b="10001"/>
          <a:stretch>
            <a:fillRect/>
          </a:stretch>
        </p:blipFill>
        <p:spPr bwMode="auto">
          <a:xfrm>
            <a:off x="1779588" y="1641475"/>
            <a:ext cx="2078037" cy="370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3413" y="1243013"/>
            <a:ext cx="1254125" cy="2065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 descr="atlasdasaves2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058988" y="1243013"/>
            <a:ext cx="1433512" cy="21002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625850" y="1243013"/>
            <a:ext cx="1273175" cy="2065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6153" name="Grupo 9"/>
          <p:cNvGrpSpPr>
            <a:grpSpLocks/>
          </p:cNvGrpSpPr>
          <p:nvPr/>
        </p:nvGrpSpPr>
        <p:grpSpPr bwMode="auto">
          <a:xfrm>
            <a:off x="0" y="6477000"/>
            <a:ext cx="9144000" cy="523875"/>
            <a:chOff x="-32" y="6477680"/>
            <a:chExt cx="9144032" cy="523220"/>
          </a:xfrm>
        </p:grpSpPr>
        <p:sp>
          <p:nvSpPr>
            <p:cNvPr id="11" name="CaixaDeTexto 10"/>
            <p:cNvSpPr txBox="1"/>
            <p:nvPr/>
          </p:nvSpPr>
          <p:spPr>
            <a:xfrm>
              <a:off x="2143101" y="6498292"/>
              <a:ext cx="7000900" cy="431260"/>
            </a:xfrm>
            <a:prstGeom prst="rect">
              <a:avLst/>
            </a:prstGeom>
            <a:solidFill>
              <a:schemeClr val="accent3"/>
            </a:solidFill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Análise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mudança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paisagem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(BIS e PIS) entre 1990 e 2006 </a:t>
              </a:r>
              <a:r>
                <a:rPr lang="pt-PT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e seu Impacto na Diversidade de Aves</a:t>
              </a:r>
            </a:p>
            <a:p>
              <a:pPr algn="r">
                <a:defRPr/>
              </a:pPr>
              <a:endParaRPr lang="en-US" sz="1100" dirty="0">
                <a:latin typeface="Arial" charset="0"/>
                <a:ea typeface="ＭＳ Ｐゴシック" pitchFamily="-65" charset="-128"/>
              </a:endParaRPr>
            </a:p>
          </p:txBody>
        </p:sp>
        <p:sp>
          <p:nvSpPr>
            <p:cNvPr id="12" name="CaixaDeTexto 11"/>
            <p:cNvSpPr txBox="1"/>
            <p:nvPr/>
          </p:nvSpPr>
          <p:spPr>
            <a:xfrm>
              <a:off x="-32" y="6477680"/>
              <a:ext cx="1714506" cy="5232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PT" sz="1400" dirty="0">
                  <a:solidFill>
                    <a:schemeClr val="bg1"/>
                  </a:solidFill>
                  <a:latin typeface="Arial" charset="0"/>
                  <a:ea typeface="ＭＳ Ｐゴシック" pitchFamily="-65" charset="-128"/>
                </a:rPr>
                <a:t>Material</a:t>
              </a:r>
            </a:p>
            <a:p>
              <a:pPr>
                <a:defRPr/>
              </a:pPr>
              <a:endParaRPr lang="pt-PT" sz="1400" dirty="0">
                <a:solidFill>
                  <a:schemeClr val="bg1"/>
                </a:solidFill>
                <a:latin typeface="Arial" charset="0"/>
                <a:ea typeface="ＭＳ Ｐゴシック" pitchFamily="-65" charset="-128"/>
              </a:endParaRPr>
            </a:p>
          </p:txBody>
        </p:sp>
      </p:grpSp>
      <p:sp>
        <p:nvSpPr>
          <p:cNvPr id="17" name="CaixaDeTexto 16"/>
          <p:cNvSpPr txBox="1">
            <a:spLocks noChangeArrowheads="1"/>
          </p:cNvSpPr>
          <p:nvPr/>
        </p:nvSpPr>
        <p:spPr bwMode="auto">
          <a:xfrm>
            <a:off x="1114425" y="1458913"/>
            <a:ext cx="10699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CLC’90</a:t>
            </a:r>
          </a:p>
        </p:txBody>
      </p:sp>
      <p:sp>
        <p:nvSpPr>
          <p:cNvPr id="18" name="CaixaDeTexto 17"/>
          <p:cNvSpPr txBox="1">
            <a:spLocks noChangeArrowheads="1"/>
          </p:cNvSpPr>
          <p:nvPr/>
        </p:nvSpPr>
        <p:spPr bwMode="auto">
          <a:xfrm>
            <a:off x="3214688" y="1458913"/>
            <a:ext cx="13922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CLC’2006</a:t>
            </a:r>
          </a:p>
        </p:txBody>
      </p:sp>
      <p:graphicFrame>
        <p:nvGraphicFramePr>
          <p:cNvPr id="19" name="Tabela 18"/>
          <p:cNvGraphicFramePr>
            <a:graphicFrameLocks noGrp="1"/>
          </p:cNvGraphicFramePr>
          <p:nvPr/>
        </p:nvGraphicFramePr>
        <p:xfrm>
          <a:off x="5357813" y="1233488"/>
          <a:ext cx="3292475" cy="4267200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1142365"/>
                <a:gridCol w="1078230"/>
                <a:gridCol w="1071880"/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</a:rPr>
                        <a:t>Designação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 err="1">
                          <a:solidFill>
                            <a:schemeClr val="bg1"/>
                          </a:solidFill>
                        </a:rPr>
                        <a:t>Corine</a:t>
                      </a:r>
                      <a:r>
                        <a:rPr lang="pt-PT" sz="14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pt-PT" sz="1400" dirty="0" err="1">
                          <a:solidFill>
                            <a:schemeClr val="bg1"/>
                          </a:solidFill>
                        </a:rPr>
                        <a:t>Land</a:t>
                      </a:r>
                      <a:r>
                        <a:rPr lang="pt-PT" sz="14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pt-PT" sz="1400" dirty="0" err="1">
                          <a:solidFill>
                            <a:schemeClr val="bg1"/>
                          </a:solidFill>
                        </a:rPr>
                        <a:t>Cover</a:t>
                      </a:r>
                      <a:r>
                        <a:rPr lang="pt-PT" sz="1400" dirty="0">
                          <a:solidFill>
                            <a:schemeClr val="bg1"/>
                          </a:solidFill>
                        </a:rPr>
                        <a:t> 90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 err="1">
                          <a:solidFill>
                            <a:schemeClr val="bg1"/>
                          </a:solidFill>
                        </a:rPr>
                        <a:t>Corine</a:t>
                      </a:r>
                      <a:r>
                        <a:rPr lang="pt-PT" sz="14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pt-PT" sz="1400" dirty="0" err="1">
                          <a:solidFill>
                            <a:schemeClr val="bg1"/>
                          </a:solidFill>
                        </a:rPr>
                        <a:t>Land</a:t>
                      </a:r>
                      <a:r>
                        <a:rPr lang="pt-PT" sz="140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pt-PT" sz="1400" dirty="0" err="1">
                          <a:solidFill>
                            <a:schemeClr val="bg1"/>
                          </a:solidFill>
                        </a:rPr>
                        <a:t>Cover</a:t>
                      </a:r>
                      <a:r>
                        <a:rPr lang="pt-PT" sz="1400" dirty="0">
                          <a:solidFill>
                            <a:schemeClr val="bg1"/>
                          </a:solidFill>
                        </a:rPr>
                        <a:t> 2006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5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</a:rPr>
                        <a:t>Acrónimo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</a:rPr>
                        <a:t>CLC’90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</a:rPr>
                        <a:t>CLC2006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</a:rPr>
                        <a:t>Escala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</a:rPr>
                        <a:t>1/100 000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</a:rPr>
                        <a:t>1/100 000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</a:rPr>
                        <a:t>Unidade mínima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</a:rPr>
                        <a:t>25 ha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</a:rPr>
                        <a:t>25 ha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</a:rPr>
                        <a:t>Data de referência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</a:rPr>
                        <a:t>1985/86/87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endParaRPr lang="pt-PT" sz="1400">
                        <a:solidFill>
                          <a:schemeClr val="bg1"/>
                        </a:solidFill>
                        <a:latin typeface="Trebuchet MS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</a:rPr>
                        <a:t>Modelos de dados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</a:rPr>
                        <a:t>Vectorial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</a:rPr>
                        <a:t>Vectorial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</a:rPr>
                        <a:t>Representação espacial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</a:rPr>
                        <a:t>Polígonos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</a:rPr>
                        <a:t>Polígonos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</a:rPr>
                        <a:t>Sistema de classificação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</a:rPr>
                        <a:t>Hierárquico a priori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</a:rPr>
                        <a:t>Hierárquico a priori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endParaRPr lang="pt-PT" sz="1400" dirty="0">
                        <a:solidFill>
                          <a:schemeClr val="bg1"/>
                        </a:solidFill>
                        <a:latin typeface="Trebuchet MS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</a:rPr>
                        <a:t>43 classes, 3 níveis hierárquicos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</a:rPr>
                        <a:t>43 classes, 3 níveis hierárquicos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</a:rPr>
                        <a:t>Dados de referência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</a:rPr>
                        <a:t>Imagem de satélite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</a:rPr>
                        <a:t>Imagem de satélite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</a:rPr>
                        <a:t>Produtor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</a:rPr>
                        <a:t>IGP/IA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</a:rPr>
                        <a:t>IGP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20" name="CaixaDeTexto 19"/>
          <p:cNvSpPr txBox="1"/>
          <p:nvPr/>
        </p:nvSpPr>
        <p:spPr>
          <a:xfrm>
            <a:off x="836613" y="1243013"/>
            <a:ext cx="3878262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dirty="0" err="1">
                <a:solidFill>
                  <a:schemeClr val="bg1"/>
                </a:solidFill>
                <a:latin typeface="+mn-lt"/>
                <a:ea typeface="ＭＳ Ｐゴシック" pitchFamily="-65" charset="-128"/>
              </a:rPr>
              <a:t>Carta</a:t>
            </a:r>
            <a:r>
              <a:rPr lang="en-US" sz="2000" dirty="0">
                <a:solidFill>
                  <a:schemeClr val="bg1"/>
                </a:solidFill>
                <a:latin typeface="+mn-lt"/>
                <a:ea typeface="ＭＳ Ｐゴシック" pitchFamily="-65" charset="-128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+mn-lt"/>
                <a:ea typeface="ＭＳ Ｐゴシック" pitchFamily="-65" charset="-128"/>
              </a:rPr>
              <a:t>da</a:t>
            </a:r>
            <a:r>
              <a:rPr lang="en-US" sz="2000" dirty="0">
                <a:solidFill>
                  <a:schemeClr val="bg1"/>
                </a:solidFill>
                <a:latin typeface="+mn-lt"/>
                <a:ea typeface="ＭＳ Ｐゴシック" pitchFamily="-65" charset="-128"/>
              </a:rPr>
              <a:t> </a:t>
            </a:r>
            <a:r>
              <a:rPr lang="pt-PT" sz="2000" dirty="0">
                <a:solidFill>
                  <a:schemeClr val="bg1"/>
                </a:solidFill>
                <a:latin typeface="+mn-lt"/>
                <a:ea typeface="ＭＳ Ｐゴシック" pitchFamily="-65" charset="-128"/>
              </a:rPr>
              <a:t>Toponímia de Concelhos</a:t>
            </a:r>
            <a:endParaRPr lang="en-US" sz="2000" dirty="0">
              <a:solidFill>
                <a:schemeClr val="bg1"/>
              </a:solidFill>
              <a:latin typeface="+mn-lt"/>
              <a:ea typeface="ＭＳ Ｐゴシック" pitchFamily="-65" charset="-128"/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958975" y="5399088"/>
            <a:ext cx="113347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PT" sz="1600" dirty="0">
                <a:solidFill>
                  <a:schemeClr val="bg1"/>
                </a:solidFill>
                <a:latin typeface="+mn-lt"/>
                <a:ea typeface="ＭＳ Ｐゴシック" pitchFamily="-65" charset="-128"/>
              </a:rPr>
              <a:t>1000K </a:t>
            </a:r>
          </a:p>
          <a:p>
            <a:pPr algn="ctr">
              <a:defRPr/>
            </a:pPr>
            <a:r>
              <a:rPr lang="pt-PT" sz="1600" dirty="0">
                <a:solidFill>
                  <a:schemeClr val="bg1"/>
                </a:solidFill>
                <a:latin typeface="+mn-lt"/>
                <a:ea typeface="ＭＳ Ｐゴシック" pitchFamily="-65" charset="-128"/>
              </a:rPr>
              <a:t>(CNA 1987)</a:t>
            </a:r>
            <a:endParaRPr lang="en-US" sz="1600" dirty="0">
              <a:solidFill>
                <a:schemeClr val="bg1"/>
              </a:solidFill>
              <a:latin typeface="+mn-lt"/>
              <a:ea typeface="ＭＳ Ｐゴシック" pitchFamily="-65" charset="-128"/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500063" y="3424238"/>
            <a:ext cx="4572000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PT" dirty="0">
                <a:solidFill>
                  <a:srgbClr val="FFFFFF"/>
                </a:solidFill>
                <a:latin typeface="Calibri" pitchFamily="34" charset="0"/>
                <a:ea typeface="ＭＳ Ｐゴシック" pitchFamily="-65" charset="-128"/>
              </a:rPr>
              <a:t>Publicado em 1989</a:t>
            </a:r>
          </a:p>
          <a:p>
            <a:pPr>
              <a:defRPr/>
            </a:pPr>
            <a:endParaRPr lang="pt-PT" dirty="0">
              <a:solidFill>
                <a:srgbClr val="FFFFFF"/>
              </a:solidFill>
              <a:latin typeface="Calibri" pitchFamily="34" charset="0"/>
              <a:ea typeface="ＭＳ Ｐゴシック" pitchFamily="-65" charset="-128"/>
            </a:endParaRPr>
          </a:p>
          <a:p>
            <a:pPr>
              <a:defRPr/>
            </a:pPr>
            <a:r>
              <a:rPr lang="pt-PT" dirty="0">
                <a:solidFill>
                  <a:srgbClr val="FFFFFF"/>
                </a:solidFill>
                <a:latin typeface="Calibri" pitchFamily="34" charset="0"/>
                <a:ea typeface="ＭＳ Ｐゴシック" pitchFamily="-65" charset="-128"/>
              </a:rPr>
              <a:t>Censos 1978-1984</a:t>
            </a:r>
          </a:p>
          <a:p>
            <a:pPr>
              <a:defRPr/>
            </a:pPr>
            <a:endParaRPr lang="pt-PT" dirty="0">
              <a:solidFill>
                <a:schemeClr val="bg1"/>
              </a:solidFill>
              <a:latin typeface="+mn-lt"/>
              <a:ea typeface="ＭＳ Ｐゴシック" pitchFamily="-65" charset="-128"/>
            </a:endParaRPr>
          </a:p>
          <a:p>
            <a:pPr>
              <a:defRPr/>
            </a:pPr>
            <a:endParaRPr lang="pt-PT" dirty="0">
              <a:solidFill>
                <a:schemeClr val="bg1"/>
              </a:solidFill>
              <a:latin typeface="+mn-lt"/>
              <a:ea typeface="ＭＳ Ｐゴシック" pitchFamily="-65" charset="-128"/>
            </a:endParaRPr>
          </a:p>
          <a:p>
            <a:pPr>
              <a:defRPr/>
            </a:pPr>
            <a:r>
              <a:rPr lang="pt-PT" dirty="0">
                <a:solidFill>
                  <a:schemeClr val="bg1"/>
                </a:solidFill>
                <a:latin typeface="+mn-lt"/>
                <a:ea typeface="ＭＳ Ｐゴシック" pitchFamily="-65" charset="-128"/>
              </a:rPr>
              <a:t>Escala 1/50 000 (20 x 32 km), </a:t>
            </a:r>
          </a:p>
          <a:p>
            <a:pPr>
              <a:defRPr/>
            </a:pPr>
            <a:endParaRPr lang="pt-PT" dirty="0">
              <a:solidFill>
                <a:schemeClr val="bg1"/>
              </a:solidFill>
              <a:latin typeface="+mn-lt"/>
              <a:ea typeface="ＭＳ Ｐゴシック" pitchFamily="-65" charset="-128"/>
            </a:endParaRPr>
          </a:p>
          <a:p>
            <a:pPr>
              <a:defRPr/>
            </a:pPr>
            <a:r>
              <a:rPr lang="pt-PT" dirty="0">
                <a:solidFill>
                  <a:schemeClr val="bg1"/>
                </a:solidFill>
                <a:latin typeface="+mn-lt"/>
                <a:ea typeface="ＭＳ Ｐゴシック" pitchFamily="-65" charset="-128"/>
              </a:rPr>
              <a:t>total 175 folhas  utilizadas 15</a:t>
            </a:r>
          </a:p>
          <a:p>
            <a:pPr>
              <a:defRPr/>
            </a:pPr>
            <a:endParaRPr lang="pt-PT" dirty="0">
              <a:solidFill>
                <a:schemeClr val="bg1"/>
              </a:solidFill>
              <a:latin typeface="+mn-lt"/>
              <a:ea typeface="ＭＳ Ｐゴシック" pitchFamily="-65" charset="-128"/>
            </a:endParaRPr>
          </a:p>
          <a:p>
            <a:pPr>
              <a:defRPr/>
            </a:pPr>
            <a:r>
              <a:rPr lang="pt-PT" dirty="0">
                <a:solidFill>
                  <a:schemeClr val="bg1"/>
                </a:solidFill>
                <a:latin typeface="+mn-lt"/>
                <a:ea typeface="ＭＳ Ｐゴシック" pitchFamily="-65" charset="-128"/>
              </a:rPr>
              <a:t>CEMPA</a:t>
            </a:r>
            <a:endParaRPr lang="en-US" dirty="0">
              <a:solidFill>
                <a:schemeClr val="bg1"/>
              </a:solidFill>
              <a:latin typeface="+mn-lt"/>
              <a:ea typeface="ＭＳ Ｐゴシック" pitchFamily="-65" charset="-128"/>
            </a:endParaRPr>
          </a:p>
        </p:txBody>
      </p:sp>
      <p:sp>
        <p:nvSpPr>
          <p:cNvPr id="28" name="Rectângulo 27"/>
          <p:cNvSpPr/>
          <p:nvPr/>
        </p:nvSpPr>
        <p:spPr>
          <a:xfrm>
            <a:off x="1928813" y="3424238"/>
            <a:ext cx="4572000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PT" dirty="0">
                <a:solidFill>
                  <a:srgbClr val="FFFFFF"/>
                </a:solidFill>
                <a:latin typeface="Calibri" pitchFamily="34" charset="0"/>
                <a:ea typeface="ＭＳ Ｐゴシック" pitchFamily="-65" charset="-128"/>
              </a:rPr>
              <a:t>Publicado em 2008</a:t>
            </a:r>
          </a:p>
          <a:p>
            <a:pPr>
              <a:defRPr/>
            </a:pPr>
            <a:endParaRPr lang="pt-PT" dirty="0">
              <a:solidFill>
                <a:srgbClr val="FFFFFF"/>
              </a:solidFill>
              <a:latin typeface="Calibri" pitchFamily="34" charset="0"/>
              <a:ea typeface="ＭＳ Ｐゴシック" pitchFamily="-65" charset="-128"/>
            </a:endParaRPr>
          </a:p>
          <a:p>
            <a:pPr>
              <a:defRPr/>
            </a:pPr>
            <a:r>
              <a:rPr lang="pt-PT" dirty="0">
                <a:solidFill>
                  <a:srgbClr val="FFFFFF"/>
                </a:solidFill>
                <a:latin typeface="Calibri" pitchFamily="34" charset="0"/>
                <a:ea typeface="ＭＳ Ｐゴシック" pitchFamily="-65" charset="-128"/>
              </a:rPr>
              <a:t>Censos  1999-2005</a:t>
            </a:r>
          </a:p>
          <a:p>
            <a:pPr>
              <a:defRPr/>
            </a:pPr>
            <a:endParaRPr lang="pt-PT" dirty="0">
              <a:solidFill>
                <a:schemeClr val="bg1"/>
              </a:solidFill>
              <a:latin typeface="+mn-lt"/>
              <a:ea typeface="ＭＳ Ｐゴシック" pitchFamily="-65" charset="-128"/>
            </a:endParaRPr>
          </a:p>
          <a:p>
            <a:pPr>
              <a:defRPr/>
            </a:pPr>
            <a:endParaRPr lang="pt-PT" dirty="0">
              <a:solidFill>
                <a:schemeClr val="bg1"/>
              </a:solidFill>
              <a:latin typeface="+mn-lt"/>
              <a:ea typeface="ＭＳ Ｐゴシック" pitchFamily="-65" charset="-128"/>
            </a:endParaRPr>
          </a:p>
          <a:p>
            <a:pPr>
              <a:defRPr/>
            </a:pPr>
            <a:r>
              <a:rPr lang="pt-PT" dirty="0">
                <a:solidFill>
                  <a:schemeClr val="bg1"/>
                </a:solidFill>
                <a:latin typeface="+mn-lt"/>
                <a:ea typeface="ＭＳ Ｐゴシック" pitchFamily="-65" charset="-128"/>
              </a:rPr>
              <a:t>Escala 1/25 000 (10 x 10 km),</a:t>
            </a:r>
          </a:p>
          <a:p>
            <a:pPr>
              <a:defRPr/>
            </a:pPr>
            <a:r>
              <a:rPr lang="pt-PT" dirty="0">
                <a:solidFill>
                  <a:schemeClr val="bg1"/>
                </a:solidFill>
                <a:latin typeface="+mn-lt"/>
                <a:ea typeface="ＭＳ Ｐゴシック" pitchFamily="-65" charset="-128"/>
              </a:rPr>
              <a:t> </a:t>
            </a:r>
          </a:p>
          <a:p>
            <a:pPr>
              <a:defRPr/>
            </a:pPr>
            <a:r>
              <a:rPr lang="pt-PT" dirty="0">
                <a:solidFill>
                  <a:schemeClr val="bg1"/>
                </a:solidFill>
                <a:latin typeface="+mn-lt"/>
                <a:ea typeface="ＭＳ Ｐゴシック" pitchFamily="-65" charset="-128"/>
              </a:rPr>
              <a:t>175 folhas das quais 65 foram </a:t>
            </a:r>
            <a:r>
              <a:rPr lang="pt-PT" dirty="0">
                <a:solidFill>
                  <a:schemeClr val="bg1"/>
                </a:solidFill>
                <a:latin typeface="+mn-lt"/>
                <a:ea typeface="ＭＳ Ｐゴシック" pitchFamily="-65" charset="-128"/>
              </a:rPr>
              <a:t>utilizadas</a:t>
            </a:r>
            <a:endParaRPr lang="pt-PT" dirty="0">
              <a:solidFill>
                <a:schemeClr val="bg1"/>
              </a:solidFill>
              <a:latin typeface="+mn-lt"/>
              <a:ea typeface="ＭＳ Ｐゴシック" pitchFamily="-65" charset="-128"/>
            </a:endParaRPr>
          </a:p>
          <a:p>
            <a:pPr>
              <a:defRPr/>
            </a:pPr>
            <a:endParaRPr lang="pt-PT" dirty="0">
              <a:solidFill>
                <a:schemeClr val="bg1"/>
              </a:solidFill>
              <a:latin typeface="+mn-lt"/>
              <a:ea typeface="ＭＳ Ｐゴシック" pitchFamily="-65" charset="-128"/>
            </a:endParaRPr>
          </a:p>
          <a:p>
            <a:pPr>
              <a:defRPr/>
            </a:pPr>
            <a:r>
              <a:rPr lang="pt-PT" dirty="0">
                <a:solidFill>
                  <a:schemeClr val="bg1"/>
                </a:solidFill>
                <a:latin typeface="+mn-lt"/>
                <a:ea typeface="ＭＳ Ｐゴシック" pitchFamily="-65" charset="-128"/>
              </a:rPr>
              <a:t>ICNB, SPEA, PNM e SRAM</a:t>
            </a:r>
            <a:endParaRPr lang="en-US" dirty="0">
              <a:solidFill>
                <a:schemeClr val="bg1"/>
              </a:solidFill>
              <a:latin typeface="+mn-lt"/>
              <a:ea typeface="ＭＳ Ｐゴシック" pitchFamily="-65" charset="-128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0" grpId="0"/>
      <p:bldP spid="21" grpId="0"/>
      <p:bldP spid="21" grpId="1"/>
      <p:bldP spid="22" grpId="0"/>
      <p:bldP spid="28" grpId="0"/>
      <p:bldP spid="2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9" descr="clc_90.jpg"/>
          <p:cNvPicPr>
            <a:picLocks noChangeAspect="1"/>
          </p:cNvPicPr>
          <p:nvPr/>
        </p:nvPicPr>
        <p:blipFill>
          <a:blip r:embed="rId3"/>
          <a:srcRect l="24118" t="8163" r="22681" b="10001"/>
          <a:stretch>
            <a:fillRect/>
          </a:stretch>
        </p:blipFill>
        <p:spPr bwMode="auto">
          <a:xfrm>
            <a:off x="1214438" y="1409700"/>
            <a:ext cx="2449512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Imagem 31" descr="clc.jpg"/>
          <p:cNvPicPr>
            <a:picLocks noChangeAspect="1"/>
          </p:cNvPicPr>
          <p:nvPr/>
        </p:nvPicPr>
        <p:blipFill>
          <a:blip r:embed="rId4"/>
          <a:srcRect l="25735" t="4871" r="18875" b="13541"/>
          <a:stretch>
            <a:fillRect/>
          </a:stretch>
        </p:blipFill>
        <p:spPr bwMode="auto">
          <a:xfrm>
            <a:off x="1063625" y="1409700"/>
            <a:ext cx="2600325" cy="495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TextBox 3"/>
          <p:cNvSpPr txBox="1">
            <a:spLocks noChangeArrowheads="1"/>
          </p:cNvSpPr>
          <p:nvPr/>
        </p:nvSpPr>
        <p:spPr bwMode="auto">
          <a:xfrm>
            <a:off x="2076450" y="333375"/>
            <a:ext cx="4495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PT" sz="2400">
                <a:solidFill>
                  <a:schemeClr val="bg1"/>
                </a:solidFill>
                <a:latin typeface="Calibri" pitchFamily="34" charset="0"/>
              </a:rPr>
              <a:t>Harmonização dos dados</a:t>
            </a:r>
          </a:p>
        </p:txBody>
      </p:sp>
      <p:pic>
        <p:nvPicPr>
          <p:cNvPr id="2" name="Picture 10" descr="quad05.jpg"/>
          <p:cNvPicPr>
            <a:picLocks noChangeAspect="1"/>
          </p:cNvPicPr>
          <p:nvPr/>
        </p:nvPicPr>
        <p:blipFill>
          <a:blip r:embed="rId5"/>
          <a:srcRect l="16998" t="25755" r="21713" b="32222"/>
          <a:stretch>
            <a:fillRect/>
          </a:stretch>
        </p:blipFill>
        <p:spPr bwMode="auto">
          <a:xfrm>
            <a:off x="6891338" y="3022600"/>
            <a:ext cx="1752600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9" descr="quad89.jpg"/>
          <p:cNvPicPr>
            <a:picLocks noChangeAspect="1"/>
          </p:cNvPicPr>
          <p:nvPr/>
        </p:nvPicPr>
        <p:blipFill>
          <a:blip r:embed="rId6"/>
          <a:srcRect l="18570" t="25755" r="16998" b="32222"/>
          <a:stretch>
            <a:fillRect/>
          </a:stretch>
        </p:blipFill>
        <p:spPr bwMode="auto">
          <a:xfrm>
            <a:off x="6953250" y="1214438"/>
            <a:ext cx="1905000" cy="175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11" descr="lim_adm.jpg"/>
          <p:cNvPicPr>
            <a:picLocks noChangeAspect="1"/>
          </p:cNvPicPr>
          <p:nvPr/>
        </p:nvPicPr>
        <p:blipFill>
          <a:blip r:embed="rId7"/>
          <a:srcRect l="16998" t="25755" r="18570" b="36667"/>
          <a:stretch>
            <a:fillRect/>
          </a:stretch>
        </p:blipFill>
        <p:spPr bwMode="auto">
          <a:xfrm>
            <a:off x="3571875" y="2820988"/>
            <a:ext cx="2133600" cy="176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915988" y="971550"/>
            <a:ext cx="1160462" cy="167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pic>
        <p:nvPicPr>
          <p:cNvPr id="16" name="Picture 15" descr="atlasdasaves2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963613" y="3317875"/>
            <a:ext cx="1376362" cy="176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pic>
        <p:nvPicPr>
          <p:cNvPr id="11274" name="Picture 16" descr="clc06rst.jpg"/>
          <p:cNvPicPr>
            <a:picLocks noChangeAspect="1"/>
          </p:cNvPicPr>
          <p:nvPr/>
        </p:nvPicPr>
        <p:blipFill>
          <a:blip r:embed="rId10"/>
          <a:srcRect l="7568" t="26729" r="12283" b="23334"/>
          <a:stretch>
            <a:fillRect/>
          </a:stretch>
        </p:blipFill>
        <p:spPr bwMode="auto">
          <a:xfrm>
            <a:off x="6221413" y="1689100"/>
            <a:ext cx="2136775" cy="188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5" name="Picture 17" descr="clcrst90.jpg"/>
          <p:cNvPicPr>
            <a:picLocks noChangeAspect="1"/>
          </p:cNvPicPr>
          <p:nvPr/>
        </p:nvPicPr>
        <p:blipFill>
          <a:blip r:embed="rId11"/>
          <a:srcRect l="7568" t="26729" r="12283" b="24445"/>
          <a:stretch>
            <a:fillRect/>
          </a:stretch>
        </p:blipFill>
        <p:spPr bwMode="auto">
          <a:xfrm>
            <a:off x="6143625" y="4306888"/>
            <a:ext cx="2201863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180" name="Grupo 11"/>
          <p:cNvGrpSpPr>
            <a:grpSpLocks/>
          </p:cNvGrpSpPr>
          <p:nvPr/>
        </p:nvGrpSpPr>
        <p:grpSpPr bwMode="auto">
          <a:xfrm>
            <a:off x="0" y="6477000"/>
            <a:ext cx="9144000" cy="523875"/>
            <a:chOff x="-32" y="6477680"/>
            <a:chExt cx="9144032" cy="523220"/>
          </a:xfrm>
        </p:grpSpPr>
        <p:sp>
          <p:nvSpPr>
            <p:cNvPr id="13" name="CaixaDeTexto 12"/>
            <p:cNvSpPr txBox="1"/>
            <p:nvPr/>
          </p:nvSpPr>
          <p:spPr>
            <a:xfrm>
              <a:off x="2143101" y="6498292"/>
              <a:ext cx="7000900" cy="431260"/>
            </a:xfrm>
            <a:prstGeom prst="rect">
              <a:avLst/>
            </a:prstGeom>
            <a:solidFill>
              <a:schemeClr val="accent3"/>
            </a:solidFill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Análise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mudança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paisagem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(BIS e PIS) entre 1990 e 2006 </a:t>
              </a:r>
              <a:r>
                <a:rPr lang="pt-PT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e seu Impacto na Diversidade de Aves</a:t>
              </a:r>
            </a:p>
            <a:p>
              <a:pPr algn="r">
                <a:defRPr/>
              </a:pPr>
              <a:endParaRPr lang="en-US" sz="1100" dirty="0">
                <a:latin typeface="Arial" charset="0"/>
                <a:ea typeface="ＭＳ Ｐゴシック" pitchFamily="-65" charset="-128"/>
              </a:endParaRPr>
            </a:p>
          </p:txBody>
        </p:sp>
        <p:sp>
          <p:nvSpPr>
            <p:cNvPr id="15" name="CaixaDeTexto 14"/>
            <p:cNvSpPr txBox="1"/>
            <p:nvPr/>
          </p:nvSpPr>
          <p:spPr>
            <a:xfrm>
              <a:off x="-32" y="6477680"/>
              <a:ext cx="1714506" cy="5232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PT" sz="1400" dirty="0">
                  <a:solidFill>
                    <a:schemeClr val="bg1"/>
                  </a:solidFill>
                  <a:latin typeface="Arial" charset="0"/>
                  <a:ea typeface="ＭＳ Ｐゴシック" pitchFamily="-65" charset="-128"/>
                </a:rPr>
                <a:t>Metodologia</a:t>
              </a:r>
            </a:p>
            <a:p>
              <a:pPr>
                <a:defRPr/>
              </a:pPr>
              <a:endParaRPr lang="pt-PT" sz="1400" dirty="0">
                <a:solidFill>
                  <a:schemeClr val="bg1"/>
                </a:solidFill>
                <a:latin typeface="Arial" charset="0"/>
                <a:ea typeface="ＭＳ Ｐゴシック" pitchFamily="-65" charset="-128"/>
              </a:endParaRPr>
            </a:p>
          </p:txBody>
        </p:sp>
      </p:grpSp>
      <p:pic>
        <p:nvPicPr>
          <p:cNvPr id="11279" name="Picture 15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919538" y="2322513"/>
            <a:ext cx="115252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9" name="Conexão recta unidireccional 18"/>
          <p:cNvCxnSpPr/>
          <p:nvPr/>
        </p:nvCxnSpPr>
        <p:spPr>
          <a:xfrm>
            <a:off x="2141538" y="2063750"/>
            <a:ext cx="1430337" cy="365125"/>
          </a:xfrm>
          <a:prstGeom prst="straightConnector1">
            <a:avLst/>
          </a:prstGeom>
          <a:ln w="44450">
            <a:solidFill>
              <a:schemeClr val="bg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Conexão recta unidireccional 20"/>
          <p:cNvCxnSpPr/>
          <p:nvPr/>
        </p:nvCxnSpPr>
        <p:spPr>
          <a:xfrm flipV="1">
            <a:off x="2149475" y="2962275"/>
            <a:ext cx="1514475" cy="355600"/>
          </a:xfrm>
          <a:prstGeom prst="straightConnector1">
            <a:avLst/>
          </a:prstGeom>
          <a:ln w="44450">
            <a:solidFill>
              <a:schemeClr val="bg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Conexão recta unidireccional 28"/>
          <p:cNvCxnSpPr/>
          <p:nvPr/>
        </p:nvCxnSpPr>
        <p:spPr>
          <a:xfrm>
            <a:off x="5214938" y="2749550"/>
            <a:ext cx="1430337" cy="363538"/>
          </a:xfrm>
          <a:prstGeom prst="straightConnector1">
            <a:avLst/>
          </a:prstGeom>
          <a:ln w="44450">
            <a:solidFill>
              <a:schemeClr val="bg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Conexão recta unidireccional 29"/>
          <p:cNvCxnSpPr/>
          <p:nvPr/>
        </p:nvCxnSpPr>
        <p:spPr>
          <a:xfrm flipV="1">
            <a:off x="5200650" y="2114550"/>
            <a:ext cx="1514475" cy="355600"/>
          </a:xfrm>
          <a:prstGeom prst="straightConnector1">
            <a:avLst/>
          </a:prstGeom>
          <a:ln w="44450">
            <a:solidFill>
              <a:schemeClr val="bg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C 0.10521 -0.05046 0.21059 -0.10069 0.26441 -0.1324 C 0.31823 -0.16435 0.32049 -0.17754 0.32292 -0.19074 " pathEditMode="relative" rAng="0" ptsTypes="aaA">
                                      <p:cBhvr>
                                        <p:cTn id="36" dur="20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" y="-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0.03056 C -0.02205 0.03565 -0.04479 0.04074 -0.06736 0.04445 C -0.07569 0.04329 -0.0934 0.04213 -0.10139 0.03611 C -0.10382 0.03426 -0.1059 0.03195 -0.10868 0.03056 C -0.11319 0.02824 -0.12309 0.025 -0.12309 0.02523 C -0.13611 0.01389 -0.1441 0.01459 -0.15955 0.01111 C -0.16996 0.00301 -0.17135 -0.00671 -0.17882 -0.01389 C -0.18177 -0.01643 -0.18559 -0.01713 -0.18854 -0.01944 C -0.19132 -0.02176 -0.19305 -0.02569 -0.19583 -0.02777 C -0.19809 -0.02939 -0.20087 -0.02916 -0.20312 -0.03055 C -0.20937 -0.03402 -0.2125 -0.03889 -0.21996 -0.03889 " pathEditMode="relative" rAng="0" ptsTypes="ffffffffffA">
                                      <p:cBhvr>
                                        <p:cTn id="45" dur="2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" y="-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0989 0.11713 C -0.49757 0.12269 -0.50937 0.11921 -0.49114 0.11435 C -0.47639 0.11042 -0.46458 0.10486 -0.45156 0.09491 C -0.44323 0.08866 -0.43507 0.0838 -0.42656 0.07824 C -0.40555 0.06435 -0.38541 0.04746 -0.36198 0.04213 C -0.35225 0.03681 -0.34288 0.02986 -0.33281 0.02546 C -0.31128 0.01597 -0.28871 0.00972 -0.26614 0.00602 C -0.24583 -0.00301 -0.26736 0.00579 -0.21823 0.00046 C -0.20173 -0.00139 -0.18472 -0.00509 -0.16823 -0.00787 C -0.11215 -0.00532 -0.06007 -0.00231 -0.00364 -0.00231 " pathEditMode="relative" ptsTypes="fffffffffA">
                                      <p:cBhvr>
                                        <p:cTn id="53" dur="2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0487 -0.26551 C -0.50105 -0.25 -0.49167 -0.24514 -0.48403 -0.23495 C -0.47275 -0.21991 -0.48351 -0.22639 -0.47153 -0.22106 C -0.46303 -0.21157 -0.45382 -0.20116 -0.44445 -0.19329 C -0.44185 -0.1912 -0.43889 -0.18981 -0.43612 -0.18773 C -0.43264 -0.18518 -0.429 -0.18241 -0.4257 -0.1794 C -0.41459 -0.16944 -0.4165 -0.1669 -0.4007 -0.15995 C -0.39115 -0.15579 -0.38056 -0.15486 -0.37153 -0.14884 C -0.36129 -0.1419 -0.36615 -0.14468 -0.35695 -0.14051 C -0.34341 -0.12245 -0.32205 -0.11574 -0.30487 -0.1044 C -0.29028 -0.09468 -0.27674 -0.0831 -0.2632 -0.07106 C -0.2599 -0.06806 -0.25678 -0.06412 -0.25278 -0.06273 C -0.24323 -0.05949 -0.22362 -0.05718 -0.22362 -0.05718 C -0.20799 -0.05023 -0.18994 -0.04606 -0.17362 -0.04329 C -0.14619 -0.03102 -0.1165 -0.02755 -0.0882 -0.02106 C -0.05417 -0.01319 -0.04723 -0.00995 -0.01112 -0.00995 " pathEditMode="relative" ptsTypes="fffffffffffffffA">
                                      <p:cBhvr>
                                        <p:cTn id="60" dur="2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legenda.jpg"/>
          <p:cNvPicPr>
            <a:picLocks noChangeAspect="1"/>
          </p:cNvPicPr>
          <p:nvPr/>
        </p:nvPicPr>
        <p:blipFill>
          <a:blip r:embed="rId2"/>
          <a:srcRect l="26427" t="16667" r="18570" b="43333"/>
          <a:stretch>
            <a:fillRect/>
          </a:stretch>
        </p:blipFill>
        <p:spPr bwMode="auto">
          <a:xfrm>
            <a:off x="457200" y="838200"/>
            <a:ext cx="26670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4" descr="clc90rst.jpg"/>
          <p:cNvPicPr>
            <a:picLocks noChangeAspect="1"/>
          </p:cNvPicPr>
          <p:nvPr/>
        </p:nvPicPr>
        <p:blipFill>
          <a:blip r:embed="rId3"/>
          <a:srcRect l="9142" t="24445" r="10712" b="23334"/>
          <a:stretch>
            <a:fillRect/>
          </a:stretch>
        </p:blipFill>
        <p:spPr bwMode="auto">
          <a:xfrm>
            <a:off x="4876800" y="447675"/>
            <a:ext cx="2667000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5" descr="clc2006rst.jpg"/>
          <p:cNvPicPr>
            <a:picLocks noChangeAspect="1"/>
          </p:cNvPicPr>
          <p:nvPr/>
        </p:nvPicPr>
        <p:blipFill>
          <a:blip r:embed="rId4"/>
          <a:srcRect l="7568" t="26666" r="12283" b="23334"/>
          <a:stretch>
            <a:fillRect/>
          </a:stretch>
        </p:blipFill>
        <p:spPr bwMode="auto">
          <a:xfrm>
            <a:off x="4876800" y="4046538"/>
            <a:ext cx="2743200" cy="242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197" name="Grupo 8"/>
          <p:cNvGrpSpPr>
            <a:grpSpLocks/>
          </p:cNvGrpSpPr>
          <p:nvPr/>
        </p:nvGrpSpPr>
        <p:grpSpPr bwMode="auto">
          <a:xfrm>
            <a:off x="0" y="6477000"/>
            <a:ext cx="9144000" cy="523875"/>
            <a:chOff x="-32" y="6477680"/>
            <a:chExt cx="9144032" cy="523220"/>
          </a:xfrm>
        </p:grpSpPr>
        <p:sp>
          <p:nvSpPr>
            <p:cNvPr id="10" name="CaixaDeTexto 9"/>
            <p:cNvSpPr txBox="1"/>
            <p:nvPr/>
          </p:nvSpPr>
          <p:spPr>
            <a:xfrm>
              <a:off x="2143101" y="6498292"/>
              <a:ext cx="7000900" cy="431260"/>
            </a:xfrm>
            <a:prstGeom prst="rect">
              <a:avLst/>
            </a:prstGeom>
            <a:solidFill>
              <a:schemeClr val="accent3"/>
            </a:solidFill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Análise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mudança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paisagem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(BIS e PIS) entre 1990 e 2006 </a:t>
              </a:r>
              <a:r>
                <a:rPr lang="pt-PT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e seu Impacto na Diversidade de Aves</a:t>
              </a:r>
            </a:p>
            <a:p>
              <a:pPr algn="r">
                <a:defRPr/>
              </a:pPr>
              <a:endParaRPr lang="en-US" sz="1100" dirty="0">
                <a:latin typeface="Arial" charset="0"/>
                <a:ea typeface="ＭＳ Ｐゴシック" pitchFamily="-65" charset="-128"/>
              </a:endParaRPr>
            </a:p>
          </p:txBody>
        </p:sp>
        <p:sp>
          <p:nvSpPr>
            <p:cNvPr id="11" name="CaixaDeTexto 10"/>
            <p:cNvSpPr txBox="1"/>
            <p:nvPr/>
          </p:nvSpPr>
          <p:spPr>
            <a:xfrm>
              <a:off x="-32" y="6477680"/>
              <a:ext cx="1714506" cy="5232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PT" sz="1400" dirty="0">
                  <a:solidFill>
                    <a:schemeClr val="bg1"/>
                  </a:solidFill>
                  <a:latin typeface="Arial" charset="0"/>
                  <a:ea typeface="ＭＳ Ｐゴシック" pitchFamily="-65" charset="-128"/>
                </a:rPr>
                <a:t>Metodologia</a:t>
              </a:r>
            </a:p>
            <a:p>
              <a:pPr>
                <a:defRPr/>
              </a:pPr>
              <a:endParaRPr lang="pt-PT" sz="1400" dirty="0">
                <a:solidFill>
                  <a:schemeClr val="bg1"/>
                </a:solidFill>
                <a:latin typeface="Arial" charset="0"/>
                <a:ea typeface="ＭＳ Ｐゴシック" pitchFamily="-65" charset="-128"/>
              </a:endParaRPr>
            </a:p>
          </p:txBody>
        </p:sp>
      </p:grpSp>
      <p:sp>
        <p:nvSpPr>
          <p:cNvPr id="9" name="Multiplicar 8"/>
          <p:cNvSpPr/>
          <p:nvPr/>
        </p:nvSpPr>
        <p:spPr>
          <a:xfrm>
            <a:off x="5786438" y="3000375"/>
            <a:ext cx="642937" cy="676275"/>
          </a:xfrm>
          <a:prstGeom prst="mathMultiply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8199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" y="4222750"/>
            <a:ext cx="990600" cy="149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0" name="TextBox 3"/>
          <p:cNvSpPr txBox="1">
            <a:spLocks noChangeArrowheads="1"/>
          </p:cNvSpPr>
          <p:nvPr/>
        </p:nvSpPr>
        <p:spPr bwMode="auto">
          <a:xfrm>
            <a:off x="1676400" y="214313"/>
            <a:ext cx="54673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PT" sz="2400">
                <a:solidFill>
                  <a:schemeClr val="bg1"/>
                </a:solidFill>
                <a:latin typeface="Calibri" pitchFamily="34" charset="0"/>
              </a:rPr>
              <a:t>Verificação da alteração da paisagem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0"/>
          <p:cNvPicPr>
            <a:picLocks noChangeAspect="1"/>
          </p:cNvPicPr>
          <p:nvPr/>
        </p:nvPicPr>
        <p:blipFill>
          <a:blip r:embed="rId2"/>
          <a:srcRect l="9209" r="12381"/>
          <a:stretch>
            <a:fillRect/>
          </a:stretch>
        </p:blipFill>
        <p:spPr bwMode="auto">
          <a:xfrm>
            <a:off x="7391400" y="5287963"/>
            <a:ext cx="1447800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1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0" y="4394200"/>
            <a:ext cx="3271838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lc90rst.jpg"/>
          <p:cNvPicPr>
            <a:picLocks noChangeAspect="1"/>
          </p:cNvPicPr>
          <p:nvPr/>
        </p:nvPicPr>
        <p:blipFill>
          <a:blip r:embed="rId4"/>
          <a:srcRect l="9141" t="24444" r="10712" b="30016"/>
          <a:stretch>
            <a:fillRect/>
          </a:stretch>
        </p:blipFill>
        <p:spPr>
          <a:xfrm>
            <a:off x="2209800" y="1843102"/>
            <a:ext cx="4551283" cy="3657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isometricTopUp">
              <a:rot lat="19476000" lon="18882001" rev="3612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9221" name="TextBox 5"/>
          <p:cNvSpPr txBox="1">
            <a:spLocks noChangeArrowheads="1"/>
          </p:cNvSpPr>
          <p:nvPr/>
        </p:nvSpPr>
        <p:spPr bwMode="auto">
          <a:xfrm>
            <a:off x="1624013" y="2274888"/>
            <a:ext cx="14478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>
                <a:solidFill>
                  <a:schemeClr val="bg1"/>
                </a:solidFill>
                <a:latin typeface="Calibri" pitchFamily="34" charset="0"/>
              </a:rPr>
              <a:t>Tamanho</a:t>
            </a:r>
          </a:p>
        </p:txBody>
      </p:sp>
      <p:sp>
        <p:nvSpPr>
          <p:cNvPr id="9222" name="TextBox 6"/>
          <p:cNvSpPr txBox="1">
            <a:spLocks noChangeArrowheads="1"/>
          </p:cNvSpPr>
          <p:nvPr/>
        </p:nvSpPr>
        <p:spPr bwMode="auto">
          <a:xfrm>
            <a:off x="3328988" y="996950"/>
            <a:ext cx="16002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PT">
                <a:solidFill>
                  <a:srgbClr val="FFFFFF"/>
                </a:solidFill>
                <a:latin typeface="Calibri" pitchFamily="34" charset="0"/>
              </a:rPr>
              <a:t>Densidade das manchas</a:t>
            </a:r>
          </a:p>
        </p:txBody>
      </p:sp>
      <p:sp>
        <p:nvSpPr>
          <p:cNvPr id="9223" name="TextBox 7"/>
          <p:cNvSpPr txBox="1">
            <a:spLocks noChangeArrowheads="1"/>
          </p:cNvSpPr>
          <p:nvPr/>
        </p:nvSpPr>
        <p:spPr bwMode="auto">
          <a:xfrm>
            <a:off x="6502400" y="1773238"/>
            <a:ext cx="14271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>
                <a:solidFill>
                  <a:srgbClr val="FFFFFF"/>
                </a:solidFill>
                <a:latin typeface="Calibri" pitchFamily="34" charset="0"/>
              </a:rPr>
              <a:t>Fronteira</a:t>
            </a:r>
          </a:p>
        </p:txBody>
      </p:sp>
      <p:sp>
        <p:nvSpPr>
          <p:cNvPr id="9224" name="TextBox 8"/>
          <p:cNvSpPr txBox="1">
            <a:spLocks noChangeArrowheads="1"/>
          </p:cNvSpPr>
          <p:nvPr/>
        </p:nvSpPr>
        <p:spPr bwMode="auto">
          <a:xfrm>
            <a:off x="7162800" y="2714625"/>
            <a:ext cx="1219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>
                <a:solidFill>
                  <a:srgbClr val="FFFFFF"/>
                </a:solidFill>
                <a:latin typeface="Calibri" pitchFamily="34" charset="0"/>
              </a:rPr>
              <a:t>Forma</a:t>
            </a:r>
          </a:p>
        </p:txBody>
      </p:sp>
      <p:sp>
        <p:nvSpPr>
          <p:cNvPr id="9225" name="TextBox 9"/>
          <p:cNvSpPr txBox="1">
            <a:spLocks noChangeArrowheads="1"/>
          </p:cNvSpPr>
          <p:nvPr/>
        </p:nvSpPr>
        <p:spPr bwMode="auto">
          <a:xfrm>
            <a:off x="833438" y="4497388"/>
            <a:ext cx="1524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PT">
                <a:solidFill>
                  <a:srgbClr val="FFFFFF"/>
                </a:solidFill>
                <a:latin typeface="Calibri" pitchFamily="34" charset="0"/>
              </a:rPr>
              <a:t>Diversidade e dispersão</a:t>
            </a:r>
          </a:p>
        </p:txBody>
      </p:sp>
      <p:grpSp>
        <p:nvGrpSpPr>
          <p:cNvPr id="9226" name="Grupo 9"/>
          <p:cNvGrpSpPr>
            <a:grpSpLocks/>
          </p:cNvGrpSpPr>
          <p:nvPr/>
        </p:nvGrpSpPr>
        <p:grpSpPr bwMode="auto">
          <a:xfrm>
            <a:off x="0" y="6477000"/>
            <a:ext cx="9144000" cy="523875"/>
            <a:chOff x="-32" y="6477680"/>
            <a:chExt cx="9144032" cy="523220"/>
          </a:xfrm>
        </p:grpSpPr>
        <p:sp>
          <p:nvSpPr>
            <p:cNvPr id="11" name="CaixaDeTexto 10"/>
            <p:cNvSpPr txBox="1"/>
            <p:nvPr/>
          </p:nvSpPr>
          <p:spPr>
            <a:xfrm>
              <a:off x="2143101" y="6498292"/>
              <a:ext cx="7000900" cy="431260"/>
            </a:xfrm>
            <a:prstGeom prst="rect">
              <a:avLst/>
            </a:prstGeom>
            <a:solidFill>
              <a:schemeClr val="accent3"/>
            </a:solidFill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Análise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mudança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paisagem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(BIS e PIS) entre 1990 e 2006 </a:t>
              </a:r>
              <a:r>
                <a:rPr lang="pt-PT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e seu Impacto na Diversidade de Aves</a:t>
              </a:r>
            </a:p>
            <a:p>
              <a:pPr algn="r">
                <a:defRPr/>
              </a:pPr>
              <a:endParaRPr lang="en-US" sz="1100" dirty="0">
                <a:latin typeface="Arial" charset="0"/>
                <a:ea typeface="ＭＳ Ｐゴシック" pitchFamily="-65" charset="-128"/>
              </a:endParaRPr>
            </a:p>
          </p:txBody>
        </p:sp>
        <p:sp>
          <p:nvSpPr>
            <p:cNvPr id="12" name="CaixaDeTexto 11"/>
            <p:cNvSpPr txBox="1"/>
            <p:nvPr/>
          </p:nvSpPr>
          <p:spPr>
            <a:xfrm>
              <a:off x="-32" y="6477680"/>
              <a:ext cx="1714506" cy="5232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PT" sz="1400" dirty="0">
                  <a:solidFill>
                    <a:schemeClr val="bg1"/>
                  </a:solidFill>
                  <a:latin typeface="Arial" charset="0"/>
                  <a:ea typeface="ＭＳ Ｐゴシック" pitchFamily="-65" charset="-128"/>
                </a:rPr>
                <a:t>Metodologia</a:t>
              </a:r>
            </a:p>
            <a:p>
              <a:pPr>
                <a:defRPr/>
              </a:pPr>
              <a:endParaRPr lang="pt-PT" sz="1400" dirty="0">
                <a:solidFill>
                  <a:schemeClr val="bg1"/>
                </a:solidFill>
                <a:latin typeface="Arial" charset="0"/>
                <a:ea typeface="ＭＳ Ｐゴシック" pitchFamily="-65" charset="-128"/>
              </a:endParaRPr>
            </a:p>
          </p:txBody>
        </p:sp>
      </p:grpSp>
      <p:cxnSp>
        <p:nvCxnSpPr>
          <p:cNvPr id="14" name="Conexão recta 13"/>
          <p:cNvCxnSpPr/>
          <p:nvPr/>
        </p:nvCxnSpPr>
        <p:spPr>
          <a:xfrm rot="16200000" flipH="1">
            <a:off x="3874294" y="1874044"/>
            <a:ext cx="966788" cy="5715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Conexão recta 14"/>
          <p:cNvCxnSpPr/>
          <p:nvPr/>
        </p:nvCxnSpPr>
        <p:spPr>
          <a:xfrm rot="10800000" flipV="1">
            <a:off x="2454275" y="4046538"/>
            <a:ext cx="974725" cy="66833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Conexão recta 16"/>
          <p:cNvCxnSpPr/>
          <p:nvPr/>
        </p:nvCxnSpPr>
        <p:spPr>
          <a:xfrm rot="10800000" flipV="1">
            <a:off x="6072188" y="2867025"/>
            <a:ext cx="1090612" cy="2286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Conexão recta 22"/>
          <p:cNvCxnSpPr/>
          <p:nvPr/>
        </p:nvCxnSpPr>
        <p:spPr>
          <a:xfrm>
            <a:off x="2286000" y="2643188"/>
            <a:ext cx="1571625" cy="8636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exão recta 26"/>
          <p:cNvCxnSpPr/>
          <p:nvPr/>
        </p:nvCxnSpPr>
        <p:spPr>
          <a:xfrm rot="10800000" flipV="1">
            <a:off x="5938838" y="2198688"/>
            <a:ext cx="974725" cy="66833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232" name="TextBox 3"/>
          <p:cNvSpPr txBox="1">
            <a:spLocks noChangeArrowheads="1"/>
          </p:cNvSpPr>
          <p:nvPr/>
        </p:nvSpPr>
        <p:spPr bwMode="auto">
          <a:xfrm>
            <a:off x="833438" y="214313"/>
            <a:ext cx="75485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PT" sz="2400">
                <a:solidFill>
                  <a:schemeClr val="bg1"/>
                </a:solidFill>
                <a:latin typeface="Calibri" pitchFamily="34" charset="0"/>
              </a:rPr>
              <a:t>Análise estatística - Métricas da paisagem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6913" y="1939925"/>
            <a:ext cx="2406650" cy="80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Box 7"/>
          <p:cNvSpPr txBox="1">
            <a:spLocks noChangeArrowheads="1"/>
          </p:cNvSpPr>
          <p:nvPr/>
        </p:nvSpPr>
        <p:spPr bwMode="auto">
          <a:xfrm>
            <a:off x="533400" y="1997075"/>
            <a:ext cx="1676400" cy="64611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1750">
            <a:solidFill>
              <a:schemeClr val="bg2">
                <a:lumMod val="5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pt-PT" b="1" dirty="0">
                <a:latin typeface="Calibri" pitchFamily="34" charset="0"/>
                <a:ea typeface="ＭＳ Ｐゴシック" pitchFamily="-65" charset="-128"/>
              </a:rPr>
              <a:t>Métricas da paisagem</a:t>
            </a:r>
          </a:p>
        </p:txBody>
      </p:sp>
      <p:pic>
        <p:nvPicPr>
          <p:cNvPr id="10244" name="Picture 8" descr="quad89.jpg"/>
          <p:cNvPicPr>
            <a:picLocks noChangeAspect="1"/>
          </p:cNvPicPr>
          <p:nvPr/>
        </p:nvPicPr>
        <p:blipFill>
          <a:blip r:embed="rId4"/>
          <a:srcRect l="18570" t="25755" r="16998" b="32222"/>
          <a:stretch>
            <a:fillRect/>
          </a:stretch>
        </p:blipFill>
        <p:spPr bwMode="auto">
          <a:xfrm>
            <a:off x="304800" y="3028950"/>
            <a:ext cx="1905000" cy="175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9" descr="quad05.jpg"/>
          <p:cNvPicPr>
            <a:picLocks noChangeAspect="1"/>
          </p:cNvPicPr>
          <p:nvPr/>
        </p:nvPicPr>
        <p:blipFill>
          <a:blip r:embed="rId5"/>
          <a:srcRect l="16998" t="25755" r="21713" b="32222"/>
          <a:stretch>
            <a:fillRect/>
          </a:stretch>
        </p:blipFill>
        <p:spPr bwMode="auto">
          <a:xfrm>
            <a:off x="285750" y="4872038"/>
            <a:ext cx="1752600" cy="170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10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86238" y="3786188"/>
            <a:ext cx="1098550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11" descr="athene.jpg"/>
          <p:cNvPicPr>
            <a:picLocks noChangeAspect="1"/>
          </p:cNvPicPr>
          <p:nvPr/>
        </p:nvPicPr>
        <p:blipFill>
          <a:blip r:embed="rId7"/>
          <a:srcRect l="12801" t="11165" r="32001" b="5380"/>
          <a:stretch>
            <a:fillRect/>
          </a:stretch>
        </p:blipFill>
        <p:spPr bwMode="auto">
          <a:xfrm>
            <a:off x="4044950" y="2857500"/>
            <a:ext cx="976313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8" name="TextBox 14"/>
          <p:cNvSpPr txBox="1">
            <a:spLocks noChangeArrowheads="1"/>
          </p:cNvSpPr>
          <p:nvPr/>
        </p:nvSpPr>
        <p:spPr bwMode="auto">
          <a:xfrm>
            <a:off x="533400" y="2857500"/>
            <a:ext cx="1219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>
                <a:solidFill>
                  <a:srgbClr val="FFFFFF"/>
                </a:solidFill>
                <a:latin typeface="Calibri" pitchFamily="34" charset="0"/>
              </a:rPr>
              <a:t>1978-1984</a:t>
            </a:r>
          </a:p>
        </p:txBody>
      </p:sp>
      <p:sp>
        <p:nvSpPr>
          <p:cNvPr id="10249" name="TextBox 15"/>
          <p:cNvSpPr txBox="1">
            <a:spLocks noChangeArrowheads="1"/>
          </p:cNvSpPr>
          <p:nvPr/>
        </p:nvSpPr>
        <p:spPr bwMode="auto">
          <a:xfrm>
            <a:off x="500063" y="4714875"/>
            <a:ext cx="1219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>
                <a:solidFill>
                  <a:srgbClr val="FFFFFF"/>
                </a:solidFill>
                <a:latin typeface="Calibri" pitchFamily="34" charset="0"/>
              </a:rPr>
              <a:t>1999-2005</a:t>
            </a:r>
          </a:p>
        </p:txBody>
      </p:sp>
      <p:grpSp>
        <p:nvGrpSpPr>
          <p:cNvPr id="2" name="Grupo 106"/>
          <p:cNvGrpSpPr>
            <a:grpSpLocks/>
          </p:cNvGrpSpPr>
          <p:nvPr/>
        </p:nvGrpSpPr>
        <p:grpSpPr bwMode="auto">
          <a:xfrm>
            <a:off x="5311775" y="2124075"/>
            <a:ext cx="903288" cy="2165350"/>
            <a:chOff x="5311775" y="1909763"/>
            <a:chExt cx="903301" cy="2165356"/>
          </a:xfrm>
        </p:grpSpPr>
        <p:cxnSp>
          <p:nvCxnSpPr>
            <p:cNvPr id="28" name="Elbow Connector 17"/>
            <p:cNvCxnSpPr>
              <a:cxnSpLocks noChangeShapeType="1"/>
            </p:cNvCxnSpPr>
            <p:nvPr/>
          </p:nvCxnSpPr>
          <p:spPr bwMode="auto">
            <a:xfrm rot="16200000" flipV="1">
              <a:off x="4860932" y="2714624"/>
              <a:ext cx="2159006" cy="549283"/>
            </a:xfrm>
            <a:prstGeom prst="bentConnector2">
              <a:avLst/>
            </a:prstGeom>
            <a:noFill/>
            <a:ln w="25400">
              <a:solidFill>
                <a:srgbClr val="FFFF00"/>
              </a:solidFill>
              <a:miter lim="800000"/>
              <a:headEnd/>
              <a:tailEnd type="arrow" w="med" len="med"/>
            </a:ln>
            <a:effectLst>
              <a:outerShdw dist="20000" dir="5400000" rotWithShape="0">
                <a:srgbClr val="808080">
                  <a:alpha val="37999"/>
                </a:srgbClr>
              </a:outerShdw>
            </a:effectLst>
          </p:spPr>
        </p:cxnSp>
        <p:cxnSp>
          <p:nvCxnSpPr>
            <p:cNvPr id="29" name="Straight Connector 28"/>
            <p:cNvCxnSpPr>
              <a:cxnSpLocks noChangeShapeType="1"/>
            </p:cNvCxnSpPr>
            <p:nvPr/>
          </p:nvCxnSpPr>
          <p:spPr bwMode="auto">
            <a:xfrm rot="10800000">
              <a:off x="5311775" y="4073532"/>
              <a:ext cx="903301" cy="1587"/>
            </a:xfrm>
            <a:prstGeom prst="line">
              <a:avLst/>
            </a:prstGeom>
            <a:noFill/>
            <a:ln w="25400">
              <a:solidFill>
                <a:srgbClr val="FFFF00"/>
              </a:solidFill>
              <a:round/>
              <a:headEnd/>
              <a:tailEnd/>
            </a:ln>
            <a:effectLst>
              <a:outerShdw dist="20000" dir="5400000" rotWithShape="0">
                <a:srgbClr val="808080">
                  <a:alpha val="37999"/>
                </a:srgbClr>
              </a:outerShdw>
            </a:effectLst>
          </p:spPr>
        </p:cxnSp>
      </p:grpSp>
      <p:pic>
        <p:nvPicPr>
          <p:cNvPr id="14349" name="Picture 31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048000" y="1428750"/>
            <a:ext cx="6953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2" descr="Graphclass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159250" y="5013325"/>
            <a:ext cx="1152525" cy="95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5" name="Straight Arrow Connector 34"/>
          <p:cNvCxnSpPr>
            <a:cxnSpLocks noChangeShapeType="1"/>
          </p:cNvCxnSpPr>
          <p:nvPr/>
        </p:nvCxnSpPr>
        <p:spPr bwMode="auto">
          <a:xfrm>
            <a:off x="2071688" y="5492750"/>
            <a:ext cx="1973262" cy="1588"/>
          </a:xfrm>
          <a:prstGeom prst="straightConnector1">
            <a:avLst/>
          </a:prstGeom>
          <a:noFill/>
          <a:ln w="25400">
            <a:solidFill>
              <a:srgbClr val="FFFF00"/>
            </a:solidFill>
            <a:round/>
            <a:headEnd/>
            <a:tailEnd type="arrow" w="med" len="med"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38" name="Straight Arrow Connector 37"/>
          <p:cNvCxnSpPr>
            <a:cxnSpLocks noChangeShapeType="1"/>
            <a:stCxn id="14350" idx="0"/>
          </p:cNvCxnSpPr>
          <p:nvPr/>
        </p:nvCxnSpPr>
        <p:spPr bwMode="auto">
          <a:xfrm rot="5400000" flipH="1" flipV="1">
            <a:off x="4479925" y="4757738"/>
            <a:ext cx="511175" cy="0"/>
          </a:xfrm>
          <a:prstGeom prst="straightConnector1">
            <a:avLst/>
          </a:prstGeom>
          <a:noFill/>
          <a:ln w="25400">
            <a:solidFill>
              <a:srgbClr val="FFFF00"/>
            </a:solidFill>
            <a:round/>
            <a:headEnd/>
            <a:tailEnd type="arrow" w="med" len="med"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42" name="Straight Arrow Connector 41"/>
          <p:cNvCxnSpPr>
            <a:cxnSpLocks noChangeShapeType="1"/>
          </p:cNvCxnSpPr>
          <p:nvPr/>
        </p:nvCxnSpPr>
        <p:spPr bwMode="auto">
          <a:xfrm>
            <a:off x="2157413" y="3984625"/>
            <a:ext cx="1447800" cy="1588"/>
          </a:xfrm>
          <a:prstGeom prst="straightConnector1">
            <a:avLst/>
          </a:prstGeom>
          <a:noFill/>
          <a:ln w="25400">
            <a:solidFill>
              <a:schemeClr val="bg1"/>
            </a:solidFill>
            <a:round/>
            <a:headEnd/>
            <a:tailEnd type="arrow" w="med" len="med"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44" name="Straight Arrow Connector 43"/>
          <p:cNvCxnSpPr>
            <a:cxnSpLocks noChangeShapeType="1"/>
          </p:cNvCxnSpPr>
          <p:nvPr/>
        </p:nvCxnSpPr>
        <p:spPr bwMode="auto">
          <a:xfrm flipV="1">
            <a:off x="2071688" y="4479925"/>
            <a:ext cx="1533525" cy="735013"/>
          </a:xfrm>
          <a:prstGeom prst="straightConnector1">
            <a:avLst/>
          </a:prstGeom>
          <a:noFill/>
          <a:ln w="25400">
            <a:solidFill>
              <a:schemeClr val="bg1"/>
            </a:solidFill>
            <a:round/>
            <a:headEnd/>
            <a:tailEnd type="arrow" w="med" len="med"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4356" name="TextBox 44"/>
          <p:cNvSpPr txBox="1">
            <a:spLocks noChangeArrowheads="1"/>
          </p:cNvSpPr>
          <p:nvPr/>
        </p:nvSpPr>
        <p:spPr bwMode="auto">
          <a:xfrm>
            <a:off x="4735513" y="747713"/>
            <a:ext cx="21478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PT">
                <a:solidFill>
                  <a:srgbClr val="FFFF00"/>
                </a:solidFill>
                <a:latin typeface="Calibri" pitchFamily="34" charset="0"/>
              </a:rPr>
              <a:t>Análise relação classes-aves</a:t>
            </a:r>
          </a:p>
        </p:txBody>
      </p:sp>
      <p:cxnSp>
        <p:nvCxnSpPr>
          <p:cNvPr id="47" name="Straight Arrow Connector 46"/>
          <p:cNvCxnSpPr>
            <a:cxnSpLocks noChangeShapeType="1"/>
          </p:cNvCxnSpPr>
          <p:nvPr/>
        </p:nvCxnSpPr>
        <p:spPr bwMode="auto">
          <a:xfrm rot="5400000" flipH="1" flipV="1">
            <a:off x="5193506" y="1469232"/>
            <a:ext cx="511175" cy="430212"/>
          </a:xfrm>
          <a:prstGeom prst="straightConnector1">
            <a:avLst/>
          </a:prstGeom>
          <a:noFill/>
          <a:ln w="25400">
            <a:solidFill>
              <a:srgbClr val="FFFF00"/>
            </a:solidFill>
            <a:round/>
            <a:headEnd/>
            <a:tailEnd type="arrow" w="med" len="med"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4358" name="TextBox 47"/>
          <p:cNvSpPr txBox="1">
            <a:spLocks noChangeArrowheads="1"/>
          </p:cNvSpPr>
          <p:nvPr/>
        </p:nvSpPr>
        <p:spPr bwMode="auto">
          <a:xfrm>
            <a:off x="2347913" y="692150"/>
            <a:ext cx="21478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PT">
                <a:solidFill>
                  <a:schemeClr val="bg1"/>
                </a:solidFill>
                <a:latin typeface="Calibri" pitchFamily="34" charset="0"/>
              </a:rPr>
              <a:t>Análise relação paisagem-aves</a:t>
            </a:r>
          </a:p>
        </p:txBody>
      </p:sp>
      <p:cxnSp>
        <p:nvCxnSpPr>
          <p:cNvPr id="50" name="Straight Arrow Connector 49"/>
          <p:cNvCxnSpPr>
            <a:cxnSpLocks noChangeShapeType="1"/>
          </p:cNvCxnSpPr>
          <p:nvPr/>
        </p:nvCxnSpPr>
        <p:spPr bwMode="auto">
          <a:xfrm rot="16200000" flipV="1">
            <a:off x="3726657" y="1585118"/>
            <a:ext cx="546100" cy="163513"/>
          </a:xfrm>
          <a:prstGeom prst="straightConnector1">
            <a:avLst/>
          </a:prstGeom>
          <a:noFill/>
          <a:ln w="25400">
            <a:solidFill>
              <a:schemeClr val="bg1"/>
            </a:solidFill>
            <a:round/>
            <a:headEnd/>
            <a:tailEnd type="arrow" w="med" len="med"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pic>
        <p:nvPicPr>
          <p:cNvPr id="14360" name="Picture 50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741863" y="5853113"/>
            <a:ext cx="113982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262" name="Grupo 30"/>
          <p:cNvGrpSpPr>
            <a:grpSpLocks/>
          </p:cNvGrpSpPr>
          <p:nvPr/>
        </p:nvGrpSpPr>
        <p:grpSpPr bwMode="auto">
          <a:xfrm>
            <a:off x="0" y="6477000"/>
            <a:ext cx="9144000" cy="523875"/>
            <a:chOff x="-32" y="6477680"/>
            <a:chExt cx="9144032" cy="523220"/>
          </a:xfrm>
        </p:grpSpPr>
        <p:sp>
          <p:nvSpPr>
            <p:cNvPr id="32" name="CaixaDeTexto 31"/>
            <p:cNvSpPr txBox="1"/>
            <p:nvPr/>
          </p:nvSpPr>
          <p:spPr>
            <a:xfrm>
              <a:off x="2143101" y="6498292"/>
              <a:ext cx="7000900" cy="431260"/>
            </a:xfrm>
            <a:prstGeom prst="rect">
              <a:avLst/>
            </a:prstGeom>
            <a:solidFill>
              <a:schemeClr val="accent3"/>
            </a:solidFill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Análise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mudança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paisagem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(BIS e PIS) entre 1990 e 2006 </a:t>
              </a:r>
              <a:r>
                <a:rPr lang="pt-PT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e seu Impacto na Diversidade de Aves</a:t>
              </a:r>
            </a:p>
            <a:p>
              <a:pPr algn="r">
                <a:defRPr/>
              </a:pPr>
              <a:endParaRPr lang="en-US" sz="1100" dirty="0">
                <a:latin typeface="Arial" charset="0"/>
                <a:ea typeface="ＭＳ Ｐゴシック" pitchFamily="-65" charset="-128"/>
              </a:endParaRPr>
            </a:p>
          </p:txBody>
        </p:sp>
        <p:sp>
          <p:nvSpPr>
            <p:cNvPr id="33" name="CaixaDeTexto 32"/>
            <p:cNvSpPr txBox="1"/>
            <p:nvPr/>
          </p:nvSpPr>
          <p:spPr>
            <a:xfrm>
              <a:off x="-32" y="6477680"/>
              <a:ext cx="1714506" cy="5232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PT" sz="1400" dirty="0">
                  <a:solidFill>
                    <a:schemeClr val="bg1"/>
                  </a:solidFill>
                  <a:latin typeface="Arial" charset="0"/>
                  <a:ea typeface="ＭＳ Ｐゴシック" pitchFamily="-65" charset="-128"/>
                </a:rPr>
                <a:t>Metodologia</a:t>
              </a:r>
            </a:p>
            <a:p>
              <a:pPr>
                <a:defRPr/>
              </a:pPr>
              <a:endParaRPr lang="pt-PT" sz="1400" dirty="0">
                <a:solidFill>
                  <a:schemeClr val="bg1"/>
                </a:solidFill>
                <a:latin typeface="Arial" charset="0"/>
                <a:ea typeface="ＭＳ Ｐゴシック" pitchFamily="-65" charset="-128"/>
              </a:endParaRPr>
            </a:p>
          </p:txBody>
        </p:sp>
      </p:grpSp>
      <p:cxnSp>
        <p:nvCxnSpPr>
          <p:cNvPr id="58" name="Straight Arrow Connector 41"/>
          <p:cNvCxnSpPr>
            <a:cxnSpLocks noChangeShapeType="1"/>
          </p:cNvCxnSpPr>
          <p:nvPr/>
        </p:nvCxnSpPr>
        <p:spPr bwMode="auto">
          <a:xfrm>
            <a:off x="2209800" y="2339975"/>
            <a:ext cx="895350" cy="1588"/>
          </a:xfrm>
          <a:prstGeom prst="straightConnector1">
            <a:avLst/>
          </a:prstGeom>
          <a:noFill/>
          <a:ln w="25400">
            <a:solidFill>
              <a:schemeClr val="bg1"/>
            </a:solidFill>
            <a:round/>
            <a:headEnd/>
            <a:tailEnd type="arrow" w="med" len="med"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grpSp>
        <p:nvGrpSpPr>
          <p:cNvPr id="4" name="Grupo 96"/>
          <p:cNvGrpSpPr>
            <a:grpSpLocks/>
          </p:cNvGrpSpPr>
          <p:nvPr/>
        </p:nvGrpSpPr>
        <p:grpSpPr bwMode="auto">
          <a:xfrm>
            <a:off x="5284788" y="2420938"/>
            <a:ext cx="644525" cy="1581150"/>
            <a:chOff x="5284788" y="2206030"/>
            <a:chExt cx="644534" cy="1581748"/>
          </a:xfrm>
        </p:grpSpPr>
        <p:grpSp>
          <p:nvGrpSpPr>
            <p:cNvPr id="10268" name="Grupo 82"/>
            <p:cNvGrpSpPr>
              <a:grpSpLocks/>
            </p:cNvGrpSpPr>
            <p:nvPr/>
          </p:nvGrpSpPr>
          <p:grpSpPr bwMode="auto">
            <a:xfrm>
              <a:off x="5665008" y="2206030"/>
              <a:ext cx="264314" cy="1580160"/>
              <a:chOff x="6096014" y="2145144"/>
              <a:chExt cx="264314" cy="1580160"/>
            </a:xfrm>
          </p:grpSpPr>
          <p:cxnSp>
            <p:nvCxnSpPr>
              <p:cNvPr id="78" name="Conexão recta 77"/>
              <p:cNvCxnSpPr/>
              <p:nvPr/>
            </p:nvCxnSpPr>
            <p:spPr>
              <a:xfrm rot="5400000" flipH="1" flipV="1">
                <a:off x="5569454" y="2934429"/>
                <a:ext cx="1580159" cy="1588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Conexão recta unidireccional 81"/>
              <p:cNvCxnSpPr/>
              <p:nvPr/>
            </p:nvCxnSpPr>
            <p:spPr>
              <a:xfrm rot="10800000">
                <a:off x="6096799" y="2145144"/>
                <a:ext cx="261941" cy="1588"/>
              </a:xfrm>
              <a:prstGeom prst="straightConnector1">
                <a:avLst/>
              </a:prstGeom>
              <a:ln>
                <a:solidFill>
                  <a:schemeClr val="bg1"/>
                </a:solidFill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6" name="Conexão recta 95"/>
            <p:cNvCxnSpPr/>
            <p:nvPr/>
          </p:nvCxnSpPr>
          <p:spPr>
            <a:xfrm rot="10800000">
              <a:off x="5284788" y="3786189"/>
              <a:ext cx="641359" cy="158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9" name="Picture 8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091113" y="4857750"/>
            <a:ext cx="481012" cy="781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266" name="TextBox 3"/>
          <p:cNvSpPr txBox="1">
            <a:spLocks noChangeArrowheads="1"/>
          </p:cNvSpPr>
          <p:nvPr/>
        </p:nvSpPr>
        <p:spPr bwMode="auto">
          <a:xfrm>
            <a:off x="92075" y="142875"/>
            <a:ext cx="39084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PT" sz="2400">
                <a:solidFill>
                  <a:schemeClr val="bg1"/>
                </a:solidFill>
                <a:latin typeface="Calibri" pitchFamily="34" charset="0"/>
              </a:rPr>
              <a:t>Análise estatística</a:t>
            </a:r>
          </a:p>
        </p:txBody>
      </p:sp>
      <p:sp>
        <p:nvSpPr>
          <p:cNvPr id="110" name="CaixaDeTexto 109"/>
          <p:cNvSpPr txBox="1"/>
          <p:nvPr/>
        </p:nvSpPr>
        <p:spPr>
          <a:xfrm>
            <a:off x="4886325" y="4448175"/>
            <a:ext cx="1400175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PT" sz="1600" dirty="0">
                <a:solidFill>
                  <a:schemeClr val="bg1"/>
                </a:solidFill>
                <a:latin typeface="+mn-lt"/>
                <a:ea typeface="ＭＳ Ｐゴシック" pitchFamily="-65" charset="-128"/>
              </a:rPr>
              <a:t>15 quadriculas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4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6" grpId="0"/>
      <p:bldP spid="14358" grpId="0"/>
      <p:bldP spid="1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quad05.jpg"/>
          <p:cNvPicPr>
            <a:picLocks noChangeAspect="1"/>
          </p:cNvPicPr>
          <p:nvPr/>
        </p:nvPicPr>
        <p:blipFill>
          <a:blip r:embed="rId3"/>
          <a:srcRect l="16998" t="25755" r="21713" b="32222"/>
          <a:stretch>
            <a:fillRect/>
          </a:stretch>
        </p:blipFill>
        <p:spPr bwMode="auto">
          <a:xfrm>
            <a:off x="654050" y="1157288"/>
            <a:ext cx="21209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Box 8"/>
          <p:cNvSpPr txBox="1">
            <a:spLocks noChangeArrowheads="1"/>
          </p:cNvSpPr>
          <p:nvPr/>
        </p:nvSpPr>
        <p:spPr bwMode="auto">
          <a:xfrm>
            <a:off x="923925" y="971550"/>
            <a:ext cx="1219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>
                <a:solidFill>
                  <a:srgbClr val="FFFFFF"/>
                </a:solidFill>
                <a:latin typeface="Calibri" pitchFamily="34" charset="0"/>
              </a:rPr>
              <a:t>1999-2005</a:t>
            </a:r>
          </a:p>
        </p:txBody>
      </p:sp>
      <p:sp>
        <p:nvSpPr>
          <p:cNvPr id="15365" name="TextBox 9"/>
          <p:cNvSpPr txBox="1">
            <a:spLocks noChangeArrowheads="1"/>
          </p:cNvSpPr>
          <p:nvPr/>
        </p:nvSpPr>
        <p:spPr bwMode="auto">
          <a:xfrm>
            <a:off x="5753100" y="1355725"/>
            <a:ext cx="1600200" cy="1200150"/>
          </a:xfrm>
          <a:prstGeom prst="rect">
            <a:avLst/>
          </a:prstGeom>
          <a:noFill/>
          <a:ln w="38100">
            <a:solidFill>
              <a:schemeClr val="bg2">
                <a:lumMod val="2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t-PT" dirty="0">
                <a:solidFill>
                  <a:schemeClr val="bg1"/>
                </a:solidFill>
                <a:latin typeface="Calibri" pitchFamily="34" charset="0"/>
                <a:ea typeface="ＭＳ Ｐゴシック" pitchFamily="-65" charset="-128"/>
              </a:rPr>
              <a:t>Atribuição de valores pelo cálculo dos </a:t>
            </a:r>
            <a:r>
              <a:rPr lang="pt-PT" dirty="0" err="1">
                <a:solidFill>
                  <a:schemeClr val="bg1"/>
                </a:solidFill>
                <a:latin typeface="Calibri" pitchFamily="34" charset="0"/>
                <a:ea typeface="ＭＳ Ｐゴシック" pitchFamily="-65" charset="-128"/>
              </a:rPr>
              <a:t>quartis</a:t>
            </a:r>
            <a:endParaRPr lang="pt-PT" dirty="0">
              <a:solidFill>
                <a:schemeClr val="bg1"/>
              </a:solidFill>
              <a:latin typeface="Calibri" pitchFamily="34" charset="0"/>
              <a:ea typeface="ＭＳ Ｐゴシック" pitchFamily="-65" charset="-128"/>
            </a:endParaRPr>
          </a:p>
        </p:txBody>
      </p:sp>
      <p:grpSp>
        <p:nvGrpSpPr>
          <p:cNvPr id="2" name="Grupo 53"/>
          <p:cNvGrpSpPr>
            <a:grpSpLocks/>
          </p:cNvGrpSpPr>
          <p:nvPr/>
        </p:nvGrpSpPr>
        <p:grpSpPr bwMode="auto">
          <a:xfrm>
            <a:off x="7151688" y="2759075"/>
            <a:ext cx="1738312" cy="2633663"/>
            <a:chOff x="7151445" y="2759556"/>
            <a:chExt cx="1738555" cy="2633604"/>
          </a:xfrm>
        </p:grpSpPr>
        <p:pic>
          <p:nvPicPr>
            <p:cNvPr id="11" name="Picture 10" descr="diver_aves3.jpg"/>
            <p:cNvPicPr>
              <a:picLocks noChangeAspect="1"/>
            </p:cNvPicPr>
            <p:nvPr/>
          </p:nvPicPr>
          <p:blipFill>
            <a:blip r:embed="rId4"/>
            <a:srcRect l="10479" t="8376" r="4531"/>
            <a:stretch>
              <a:fillRect/>
            </a:stretch>
          </p:blipFill>
          <p:spPr>
            <a:xfrm>
              <a:off x="7625757" y="2759556"/>
              <a:ext cx="803895" cy="66944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38100" cap="sq">
              <a:solidFill>
                <a:schemeClr val="accent2">
                  <a:lumMod val="60000"/>
                  <a:lumOff val="40000"/>
                  <a:alpha val="40000"/>
                </a:schemeClr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7" name="Picture 16" descr="divers2.jpg"/>
            <p:cNvPicPr>
              <a:picLocks noChangeAspect="1"/>
            </p:cNvPicPr>
            <p:nvPr/>
          </p:nvPicPr>
          <p:blipFill>
            <a:blip r:embed="rId5"/>
            <a:srcRect t="31027" r="18198" b="30919"/>
            <a:stretch>
              <a:fillRect/>
            </a:stretch>
          </p:blipFill>
          <p:spPr>
            <a:xfrm>
              <a:off x="7151445" y="3549134"/>
              <a:ext cx="1738555" cy="80878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38100" cap="sq">
              <a:solidFill>
                <a:schemeClr val="accent2">
                  <a:lumMod val="60000"/>
                  <a:lumOff val="40000"/>
                  <a:alpha val="40000"/>
                </a:schemeClr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8" name="Picture 17" descr="divers3.jpg"/>
            <p:cNvPicPr>
              <a:picLocks noChangeAspect="1"/>
            </p:cNvPicPr>
            <p:nvPr/>
          </p:nvPicPr>
          <p:blipFill>
            <a:blip r:embed="rId6"/>
            <a:srcRect t="28799" r="16981" b="18198"/>
            <a:stretch>
              <a:fillRect/>
            </a:stretch>
          </p:blipFill>
          <p:spPr>
            <a:xfrm>
              <a:off x="7276887" y="4429132"/>
              <a:ext cx="1509955" cy="96402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38100" cap="sq">
              <a:solidFill>
                <a:schemeClr val="accent2">
                  <a:lumMod val="60000"/>
                  <a:lumOff val="40000"/>
                  <a:alpha val="40000"/>
                </a:schemeClr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pic>
        <p:nvPicPr>
          <p:cNvPr id="15369" name="Picture 1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53400" y="420688"/>
            <a:ext cx="736600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0" name="TextBox 19"/>
          <p:cNvSpPr txBox="1">
            <a:spLocks noChangeArrowheads="1"/>
          </p:cNvSpPr>
          <p:nvPr/>
        </p:nvSpPr>
        <p:spPr bwMode="auto">
          <a:xfrm>
            <a:off x="3900488" y="3646488"/>
            <a:ext cx="1473200" cy="646112"/>
          </a:xfrm>
          <a:prstGeom prst="rect">
            <a:avLst/>
          </a:prstGeom>
          <a:noFill/>
          <a:ln w="31750">
            <a:solidFill>
              <a:schemeClr val="bg2">
                <a:lumMod val="2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t-PT" dirty="0">
                <a:solidFill>
                  <a:srgbClr val="FFFFFF"/>
                </a:solidFill>
                <a:latin typeface="Calibri" pitchFamily="34" charset="0"/>
                <a:ea typeface="ＭＳ Ｐゴシック" pitchFamily="-65" charset="-128"/>
              </a:rPr>
              <a:t>Análise </a:t>
            </a:r>
            <a:r>
              <a:rPr lang="pt-PT" dirty="0" err="1">
                <a:solidFill>
                  <a:srgbClr val="FFFFFF"/>
                </a:solidFill>
                <a:latin typeface="Calibri" pitchFamily="34" charset="0"/>
                <a:ea typeface="ＭＳ Ｐゴシック" pitchFamily="-65" charset="-128"/>
              </a:rPr>
              <a:t>discriminante</a:t>
            </a:r>
            <a:endParaRPr lang="pt-PT" dirty="0">
              <a:solidFill>
                <a:srgbClr val="FFFFFF"/>
              </a:solidFill>
              <a:latin typeface="Calibri" pitchFamily="34" charset="0"/>
              <a:ea typeface="ＭＳ Ｐゴシック" pitchFamily="-65" charset="-128"/>
            </a:endParaRPr>
          </a:p>
        </p:txBody>
      </p:sp>
      <p:sp>
        <p:nvSpPr>
          <p:cNvPr id="15371" name="TextBox 20"/>
          <p:cNvSpPr txBox="1">
            <a:spLocks noChangeArrowheads="1"/>
          </p:cNvSpPr>
          <p:nvPr/>
        </p:nvSpPr>
        <p:spPr bwMode="auto">
          <a:xfrm>
            <a:off x="923925" y="3646488"/>
            <a:ext cx="1582738" cy="1016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solidFill>
              <a:schemeClr val="bg2">
                <a:lumMod val="5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t-PT" dirty="0">
                <a:latin typeface="Calibri" pitchFamily="34" charset="0"/>
                <a:ea typeface="ＭＳ Ｐゴシック" pitchFamily="-65" charset="-128"/>
              </a:rPr>
              <a:t>Matriz </a:t>
            </a:r>
          </a:p>
          <a:p>
            <a:pPr algn="ctr">
              <a:defRPr/>
            </a:pPr>
            <a:r>
              <a:rPr lang="pt-PT" dirty="0">
                <a:latin typeface="Calibri" pitchFamily="34" charset="0"/>
                <a:ea typeface="ＭＳ Ｐゴシック" pitchFamily="-65" charset="-128"/>
              </a:rPr>
              <a:t>Área </a:t>
            </a:r>
          </a:p>
          <a:p>
            <a:pPr algn="ctr">
              <a:defRPr/>
            </a:pPr>
            <a:r>
              <a:rPr lang="pt-PT" sz="1200" dirty="0">
                <a:latin typeface="Calibri" pitchFamily="34" charset="0"/>
                <a:ea typeface="ＭＳ Ｐゴシック" pitchFamily="-65" charset="-128"/>
              </a:rPr>
              <a:t>(classes de ocupação da paisagem)</a:t>
            </a:r>
          </a:p>
        </p:txBody>
      </p:sp>
      <p:sp>
        <p:nvSpPr>
          <p:cNvPr id="15372" name="TextBox 21"/>
          <p:cNvSpPr txBox="1">
            <a:spLocks noChangeArrowheads="1"/>
          </p:cNvSpPr>
          <p:nvPr/>
        </p:nvSpPr>
        <p:spPr bwMode="auto">
          <a:xfrm>
            <a:off x="923925" y="5764213"/>
            <a:ext cx="7772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>
                <a:solidFill>
                  <a:srgbClr val="FFFFFF"/>
                </a:solidFill>
                <a:latin typeface="Calibri" pitchFamily="34" charset="0"/>
              </a:rPr>
              <a:t>Análise das classes de ocupação em detrimento dos valores de diversidade</a:t>
            </a:r>
          </a:p>
        </p:txBody>
      </p:sp>
      <p:grpSp>
        <p:nvGrpSpPr>
          <p:cNvPr id="11274" name="Grupo 12"/>
          <p:cNvGrpSpPr>
            <a:grpSpLocks/>
          </p:cNvGrpSpPr>
          <p:nvPr/>
        </p:nvGrpSpPr>
        <p:grpSpPr bwMode="auto">
          <a:xfrm>
            <a:off x="0" y="6477000"/>
            <a:ext cx="9144000" cy="523875"/>
            <a:chOff x="-32" y="6477680"/>
            <a:chExt cx="9144032" cy="523220"/>
          </a:xfrm>
        </p:grpSpPr>
        <p:sp>
          <p:nvSpPr>
            <p:cNvPr id="14" name="CaixaDeTexto 13"/>
            <p:cNvSpPr txBox="1"/>
            <p:nvPr/>
          </p:nvSpPr>
          <p:spPr>
            <a:xfrm>
              <a:off x="2143101" y="6498292"/>
              <a:ext cx="7000900" cy="431260"/>
            </a:xfrm>
            <a:prstGeom prst="rect">
              <a:avLst/>
            </a:prstGeom>
            <a:solidFill>
              <a:schemeClr val="accent3"/>
            </a:solidFill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Análise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mudança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paisagem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(BIS e PIS) entre 1990 e 2006 </a:t>
              </a:r>
              <a:r>
                <a:rPr lang="pt-PT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e seu Impacto na Diversidade de Aves</a:t>
              </a:r>
            </a:p>
            <a:p>
              <a:pPr algn="r">
                <a:defRPr/>
              </a:pPr>
              <a:endParaRPr lang="en-US" sz="1100" dirty="0">
                <a:latin typeface="Arial" charset="0"/>
                <a:ea typeface="ＭＳ Ｐゴシック" pitchFamily="-65" charset="-128"/>
              </a:endParaRPr>
            </a:p>
          </p:txBody>
        </p:sp>
        <p:sp>
          <p:nvSpPr>
            <p:cNvPr id="15" name="CaixaDeTexto 14"/>
            <p:cNvSpPr txBox="1"/>
            <p:nvPr/>
          </p:nvSpPr>
          <p:spPr>
            <a:xfrm>
              <a:off x="-32" y="6477680"/>
              <a:ext cx="1714506" cy="5232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PT" sz="1400" dirty="0">
                  <a:solidFill>
                    <a:schemeClr val="bg1"/>
                  </a:solidFill>
                  <a:latin typeface="Arial" charset="0"/>
                  <a:ea typeface="ＭＳ Ｐゴシック" pitchFamily="-65" charset="-128"/>
                </a:rPr>
                <a:t>Metodologia</a:t>
              </a:r>
            </a:p>
            <a:p>
              <a:pPr>
                <a:defRPr/>
              </a:pPr>
              <a:endParaRPr lang="pt-PT" sz="1400" dirty="0">
                <a:solidFill>
                  <a:schemeClr val="bg1"/>
                </a:solidFill>
                <a:latin typeface="Arial" charset="0"/>
                <a:ea typeface="ＭＳ Ｐゴシック" pitchFamily="-65" charset="-128"/>
              </a:endParaRPr>
            </a:p>
          </p:txBody>
        </p:sp>
      </p:grpSp>
      <p:grpSp>
        <p:nvGrpSpPr>
          <p:cNvPr id="4" name="Grupo 20"/>
          <p:cNvGrpSpPr>
            <a:grpSpLocks/>
          </p:cNvGrpSpPr>
          <p:nvPr/>
        </p:nvGrpSpPr>
        <p:grpSpPr bwMode="auto">
          <a:xfrm>
            <a:off x="3729038" y="1189038"/>
            <a:ext cx="1098550" cy="1485900"/>
            <a:chOff x="3571868" y="907246"/>
            <a:chExt cx="1179520" cy="1649422"/>
          </a:xfrm>
        </p:grpSpPr>
        <p:pic>
          <p:nvPicPr>
            <p:cNvPr id="11287" name="Picture 7"/>
            <p:cNvPicPr>
              <a:picLocks noChangeAspect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3652838" y="1862931"/>
              <a:ext cx="1098550" cy="6937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88" name="Picture 11" descr="athene.jpg"/>
            <p:cNvPicPr>
              <a:picLocks noChangeAspect="1"/>
            </p:cNvPicPr>
            <p:nvPr/>
          </p:nvPicPr>
          <p:blipFill>
            <a:blip r:embed="rId9"/>
            <a:srcRect l="12801" t="11165" r="32001" b="5380"/>
            <a:stretch>
              <a:fillRect/>
            </a:stretch>
          </p:blipFill>
          <p:spPr bwMode="auto">
            <a:xfrm>
              <a:off x="3571868" y="907246"/>
              <a:ext cx="976333" cy="9556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23" name="Conexão recta unidireccional 22"/>
          <p:cNvCxnSpPr/>
          <p:nvPr/>
        </p:nvCxnSpPr>
        <p:spPr>
          <a:xfrm>
            <a:off x="2774950" y="2049463"/>
            <a:ext cx="801688" cy="1587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Conexão recta unidireccional 23"/>
          <p:cNvCxnSpPr/>
          <p:nvPr/>
        </p:nvCxnSpPr>
        <p:spPr>
          <a:xfrm>
            <a:off x="4913313" y="2047875"/>
            <a:ext cx="801687" cy="158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" name="Grupo 50"/>
          <p:cNvGrpSpPr>
            <a:grpSpLocks/>
          </p:cNvGrpSpPr>
          <p:nvPr/>
        </p:nvGrpSpPr>
        <p:grpSpPr bwMode="auto">
          <a:xfrm>
            <a:off x="5715000" y="2795588"/>
            <a:ext cx="1436688" cy="2633662"/>
            <a:chOff x="5715008" y="2795660"/>
            <a:chExt cx="1436438" cy="2633604"/>
          </a:xfrm>
        </p:grpSpPr>
        <p:sp>
          <p:nvSpPr>
            <p:cNvPr id="29" name="Chaveta à esquerda 28"/>
            <p:cNvSpPr/>
            <p:nvPr/>
          </p:nvSpPr>
          <p:spPr>
            <a:xfrm>
              <a:off x="6643534" y="2795660"/>
              <a:ext cx="507912" cy="2633604"/>
            </a:xfrm>
            <a:prstGeom prst="leftBrac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33" name="Conexão recta unidireccional 32"/>
            <p:cNvCxnSpPr>
              <a:stCxn id="29" idx="1"/>
            </p:cNvCxnSpPr>
            <p:nvPr/>
          </p:nvCxnSpPr>
          <p:spPr>
            <a:xfrm rot="10800000">
              <a:off x="5715008" y="4071982"/>
              <a:ext cx="928526" cy="41274"/>
            </a:xfrm>
            <a:prstGeom prst="straightConnector1">
              <a:avLst/>
            </a:prstGeom>
            <a:ln>
              <a:solidFill>
                <a:schemeClr val="bg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upo 48"/>
          <p:cNvGrpSpPr>
            <a:grpSpLocks/>
          </p:cNvGrpSpPr>
          <p:nvPr/>
        </p:nvGrpSpPr>
        <p:grpSpPr bwMode="auto">
          <a:xfrm>
            <a:off x="7353300" y="2046288"/>
            <a:ext cx="506413" cy="511175"/>
            <a:chOff x="7353299" y="2046520"/>
            <a:chExt cx="505643" cy="510942"/>
          </a:xfrm>
        </p:grpSpPr>
        <p:cxnSp>
          <p:nvCxnSpPr>
            <p:cNvPr id="39" name="Conexão recta 38"/>
            <p:cNvCxnSpPr/>
            <p:nvPr/>
          </p:nvCxnSpPr>
          <p:spPr>
            <a:xfrm>
              <a:off x="7353299" y="2046520"/>
              <a:ext cx="504057" cy="158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xão recta unidireccional 42"/>
            <p:cNvCxnSpPr/>
            <p:nvPr/>
          </p:nvCxnSpPr>
          <p:spPr>
            <a:xfrm rot="5400000">
              <a:off x="7603471" y="2301991"/>
              <a:ext cx="509356" cy="1586"/>
            </a:xfrm>
            <a:prstGeom prst="straightConnector1">
              <a:avLst/>
            </a:prstGeom>
            <a:ln>
              <a:solidFill>
                <a:schemeClr val="bg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5" name="Conexão recta unidireccional 44"/>
          <p:cNvCxnSpPr>
            <a:stCxn id="15371" idx="3"/>
          </p:cNvCxnSpPr>
          <p:nvPr/>
        </p:nvCxnSpPr>
        <p:spPr>
          <a:xfrm flipV="1">
            <a:off x="2506663" y="4113213"/>
            <a:ext cx="1069975" cy="41275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Conexão recta unidireccional 46"/>
          <p:cNvCxnSpPr>
            <a:stCxn id="15370" idx="2"/>
          </p:cNvCxnSpPr>
          <p:nvPr/>
        </p:nvCxnSpPr>
        <p:spPr>
          <a:xfrm rot="5400000">
            <a:off x="3901281" y="5028407"/>
            <a:ext cx="1471613" cy="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282" name="TextBox 3"/>
          <p:cNvSpPr txBox="1">
            <a:spLocks noChangeArrowheads="1"/>
          </p:cNvSpPr>
          <p:nvPr/>
        </p:nvSpPr>
        <p:spPr bwMode="auto">
          <a:xfrm>
            <a:off x="92075" y="142875"/>
            <a:ext cx="47355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PT" sz="2400">
                <a:solidFill>
                  <a:schemeClr val="bg1"/>
                </a:solidFill>
                <a:latin typeface="Calibri" pitchFamily="34" charset="0"/>
              </a:rPr>
              <a:t>Análise estatística (continuação)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 animBg="1"/>
      <p:bldP spid="15370" grpId="0" animBg="1"/>
      <p:bldP spid="15371" grpId="0" animBg="1"/>
      <p:bldP spid="1537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upo 14"/>
          <p:cNvGrpSpPr>
            <a:grpSpLocks/>
          </p:cNvGrpSpPr>
          <p:nvPr/>
        </p:nvGrpSpPr>
        <p:grpSpPr bwMode="auto">
          <a:xfrm>
            <a:off x="333375" y="1071563"/>
            <a:ext cx="1738313" cy="2928937"/>
            <a:chOff x="803894" y="804928"/>
            <a:chExt cx="1738555" cy="2928872"/>
          </a:xfrm>
        </p:grpSpPr>
        <p:pic>
          <p:nvPicPr>
            <p:cNvPr id="4" name="Picture 3" descr="diver_aves3.jpg"/>
            <p:cNvPicPr>
              <a:picLocks noChangeAspect="1"/>
            </p:cNvPicPr>
            <p:nvPr/>
          </p:nvPicPr>
          <p:blipFill>
            <a:blip r:embed="rId2"/>
            <a:srcRect l="10479" t="8376" r="4531"/>
            <a:stretch>
              <a:fillRect/>
            </a:stretch>
          </p:blipFill>
          <p:spPr>
            <a:xfrm>
              <a:off x="1219200" y="804928"/>
              <a:ext cx="803895" cy="66944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38100" cap="sq">
              <a:solidFill>
                <a:schemeClr val="accent2">
                  <a:lumMod val="60000"/>
                  <a:lumOff val="40000"/>
                  <a:alpha val="40000"/>
                </a:schemeClr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5" name="Picture 4" descr="divers2.jpg"/>
            <p:cNvPicPr>
              <a:picLocks noChangeAspect="1"/>
            </p:cNvPicPr>
            <p:nvPr/>
          </p:nvPicPr>
          <p:blipFill>
            <a:blip r:embed="rId3"/>
            <a:srcRect t="31027" r="18198" b="30919"/>
            <a:stretch>
              <a:fillRect/>
            </a:stretch>
          </p:blipFill>
          <p:spPr>
            <a:xfrm>
              <a:off x="803894" y="1702972"/>
              <a:ext cx="1738555" cy="80878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38100" cap="sq">
              <a:solidFill>
                <a:schemeClr val="accent2">
                  <a:lumMod val="60000"/>
                  <a:lumOff val="40000"/>
                  <a:alpha val="40000"/>
                </a:schemeClr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6" name="Picture 5" descr="divers3.jpg"/>
            <p:cNvPicPr>
              <a:picLocks noChangeAspect="1"/>
            </p:cNvPicPr>
            <p:nvPr/>
          </p:nvPicPr>
          <p:blipFill>
            <a:blip r:embed="rId4"/>
            <a:srcRect t="28799" r="16981" b="18198"/>
            <a:stretch>
              <a:fillRect/>
            </a:stretch>
          </p:blipFill>
          <p:spPr>
            <a:xfrm>
              <a:off x="894140" y="2769772"/>
              <a:ext cx="1509955" cy="96402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38100" cap="sq">
              <a:solidFill>
                <a:schemeClr val="accent2">
                  <a:lumMod val="60000"/>
                  <a:lumOff val="40000"/>
                  <a:alpha val="40000"/>
                </a:schemeClr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6153150" y="1500188"/>
            <a:ext cx="2490788" cy="2024062"/>
            <a:chOff x="5943600" y="990600"/>
            <a:chExt cx="2133600" cy="1759949"/>
          </a:xfrm>
        </p:grpSpPr>
        <p:pic>
          <p:nvPicPr>
            <p:cNvPr id="12306" name="Picture 8" descr="lim_adm.jpg"/>
            <p:cNvPicPr>
              <a:picLocks noChangeAspect="1"/>
            </p:cNvPicPr>
            <p:nvPr/>
          </p:nvPicPr>
          <p:blipFill>
            <a:blip r:embed="rId5"/>
            <a:srcRect l="16998" t="25755" r="18570" b="36667"/>
            <a:stretch>
              <a:fillRect/>
            </a:stretch>
          </p:blipFill>
          <p:spPr bwMode="auto">
            <a:xfrm>
              <a:off x="5943600" y="990600"/>
              <a:ext cx="2133600" cy="1759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307" name="Picture 9" descr="diver_aves3.jpg"/>
            <p:cNvPicPr>
              <a:picLocks noChangeAspect="1"/>
            </p:cNvPicPr>
            <p:nvPr/>
          </p:nvPicPr>
          <p:blipFill>
            <a:blip r:embed="rId2"/>
            <a:srcRect l="2927" t="9761" r="4553"/>
            <a:stretch>
              <a:fillRect/>
            </a:stretch>
          </p:blipFill>
          <p:spPr bwMode="auto">
            <a:xfrm>
              <a:off x="6934200" y="1769314"/>
              <a:ext cx="685800" cy="5166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6390" name="TextBox 11"/>
          <p:cNvSpPr txBox="1">
            <a:spLocks noChangeArrowheads="1"/>
          </p:cNvSpPr>
          <p:nvPr/>
        </p:nvSpPr>
        <p:spPr bwMode="auto">
          <a:xfrm>
            <a:off x="6019800" y="4000500"/>
            <a:ext cx="16764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PT">
                <a:solidFill>
                  <a:srgbClr val="FFFFFF"/>
                </a:solidFill>
                <a:latin typeface="Calibri" pitchFamily="34" charset="0"/>
              </a:rPr>
              <a:t>Análise da diversidade </a:t>
            </a:r>
          </a:p>
        </p:txBody>
      </p:sp>
      <p:sp>
        <p:nvSpPr>
          <p:cNvPr id="16391" name="TextBox 12"/>
          <p:cNvSpPr txBox="1">
            <a:spLocks noChangeArrowheads="1"/>
          </p:cNvSpPr>
          <p:nvPr/>
        </p:nvSpPr>
        <p:spPr bwMode="auto">
          <a:xfrm>
            <a:off x="4533900" y="5187950"/>
            <a:ext cx="1752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PT">
                <a:solidFill>
                  <a:srgbClr val="FFFFFF"/>
                </a:solidFill>
                <a:latin typeface="Calibri" pitchFamily="34" charset="0"/>
              </a:rPr>
              <a:t>EnquadramentoGeografico</a:t>
            </a:r>
          </a:p>
        </p:txBody>
      </p:sp>
      <p:sp>
        <p:nvSpPr>
          <p:cNvPr id="16392" name="TextBox 13"/>
          <p:cNvSpPr txBox="1">
            <a:spLocks noChangeArrowheads="1"/>
          </p:cNvSpPr>
          <p:nvPr/>
        </p:nvSpPr>
        <p:spPr bwMode="auto">
          <a:xfrm>
            <a:off x="6991350" y="5143500"/>
            <a:ext cx="18669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PT">
                <a:solidFill>
                  <a:srgbClr val="FFFFFF"/>
                </a:solidFill>
                <a:latin typeface="Calibri" pitchFamily="34" charset="0"/>
              </a:rPr>
              <a:t>Classes de ocupação do solo</a:t>
            </a:r>
          </a:p>
        </p:txBody>
      </p:sp>
      <p:pic>
        <p:nvPicPr>
          <p:cNvPr id="16393" name="Picture 14"/>
          <p:cNvPicPr>
            <a:picLocks noChangeAspect="1"/>
          </p:cNvPicPr>
          <p:nvPr/>
        </p:nvPicPr>
        <p:blipFill>
          <a:blip r:embed="rId6"/>
          <a:srcRect t="18085" r="44254" b="43617"/>
          <a:stretch>
            <a:fillRect/>
          </a:stretch>
        </p:blipFill>
        <p:spPr bwMode="auto">
          <a:xfrm>
            <a:off x="2714625" y="2413000"/>
            <a:ext cx="2562225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296" name="Grupo 11"/>
          <p:cNvGrpSpPr>
            <a:grpSpLocks/>
          </p:cNvGrpSpPr>
          <p:nvPr/>
        </p:nvGrpSpPr>
        <p:grpSpPr bwMode="auto">
          <a:xfrm>
            <a:off x="0" y="6477000"/>
            <a:ext cx="9144000" cy="523875"/>
            <a:chOff x="-32" y="6477680"/>
            <a:chExt cx="9144032" cy="523220"/>
          </a:xfrm>
        </p:grpSpPr>
        <p:sp>
          <p:nvSpPr>
            <p:cNvPr id="13" name="CaixaDeTexto 12"/>
            <p:cNvSpPr txBox="1"/>
            <p:nvPr/>
          </p:nvSpPr>
          <p:spPr>
            <a:xfrm>
              <a:off x="2143101" y="6498292"/>
              <a:ext cx="7000900" cy="431260"/>
            </a:xfrm>
            <a:prstGeom prst="rect">
              <a:avLst/>
            </a:prstGeom>
            <a:solidFill>
              <a:schemeClr val="accent3"/>
            </a:solidFill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Análise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mudança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paisagem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(BIS e PIS) entre 1990 e 2006 </a:t>
              </a:r>
              <a:r>
                <a:rPr lang="pt-PT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e seu Impacto na Diversidade de Aves</a:t>
              </a:r>
            </a:p>
            <a:p>
              <a:pPr algn="r">
                <a:defRPr/>
              </a:pPr>
              <a:endParaRPr lang="en-US" sz="1100" dirty="0">
                <a:latin typeface="Arial" charset="0"/>
                <a:ea typeface="ＭＳ Ｐゴシック" pitchFamily="-65" charset="-128"/>
              </a:endParaRPr>
            </a:p>
          </p:txBody>
        </p:sp>
        <p:sp>
          <p:nvSpPr>
            <p:cNvPr id="14" name="CaixaDeTexto 13"/>
            <p:cNvSpPr txBox="1"/>
            <p:nvPr/>
          </p:nvSpPr>
          <p:spPr>
            <a:xfrm>
              <a:off x="-32" y="6477680"/>
              <a:ext cx="1714506" cy="5232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PT" sz="1400" dirty="0">
                  <a:solidFill>
                    <a:schemeClr val="bg1"/>
                  </a:solidFill>
                  <a:latin typeface="Arial" charset="0"/>
                  <a:ea typeface="ＭＳ Ｐゴシック" pitchFamily="-65" charset="-128"/>
                </a:rPr>
                <a:t>Metodologia</a:t>
              </a:r>
            </a:p>
            <a:p>
              <a:pPr>
                <a:defRPr/>
              </a:pPr>
              <a:endParaRPr lang="pt-PT" sz="1400" dirty="0">
                <a:solidFill>
                  <a:schemeClr val="bg1"/>
                </a:solidFill>
                <a:latin typeface="Arial" charset="0"/>
                <a:ea typeface="ＭＳ Ｐゴシック" pitchFamily="-65" charset="-128"/>
              </a:endParaRPr>
            </a:p>
          </p:txBody>
        </p:sp>
      </p:grpSp>
      <p:sp>
        <p:nvSpPr>
          <p:cNvPr id="19" name="Chaveta à esquerda 18"/>
          <p:cNvSpPr/>
          <p:nvPr/>
        </p:nvSpPr>
        <p:spPr>
          <a:xfrm flipH="1">
            <a:off x="1978025" y="1214438"/>
            <a:ext cx="450850" cy="2633662"/>
          </a:xfrm>
          <a:prstGeom prst="leftBrace">
            <a:avLst>
              <a:gd name="adj1" fmla="val 8333"/>
              <a:gd name="adj2" fmla="val 51447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22" name="Conexão recta unidireccional 21"/>
          <p:cNvCxnSpPr/>
          <p:nvPr/>
        </p:nvCxnSpPr>
        <p:spPr>
          <a:xfrm>
            <a:off x="5410200" y="2571750"/>
            <a:ext cx="742950" cy="158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Conexão recta unidireccional 24"/>
          <p:cNvCxnSpPr/>
          <p:nvPr/>
        </p:nvCxnSpPr>
        <p:spPr>
          <a:xfrm rot="5400000">
            <a:off x="6621463" y="3762375"/>
            <a:ext cx="474662" cy="158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8" name="Grupo 31"/>
          <p:cNvGrpSpPr>
            <a:grpSpLocks/>
          </p:cNvGrpSpPr>
          <p:nvPr/>
        </p:nvGrpSpPr>
        <p:grpSpPr bwMode="auto">
          <a:xfrm>
            <a:off x="6286500" y="4646613"/>
            <a:ext cx="1022350" cy="541337"/>
            <a:chOff x="6286501" y="4647324"/>
            <a:chExt cx="1023114" cy="541201"/>
          </a:xfrm>
        </p:grpSpPr>
        <p:cxnSp>
          <p:nvCxnSpPr>
            <p:cNvPr id="27" name="Conexão recta unidireccional 26"/>
            <p:cNvCxnSpPr>
              <a:stCxn id="16390" idx="2"/>
            </p:cNvCxnSpPr>
            <p:nvPr/>
          </p:nvCxnSpPr>
          <p:spPr>
            <a:xfrm rot="5400000">
              <a:off x="6301070" y="4632755"/>
              <a:ext cx="541201" cy="570339"/>
            </a:xfrm>
            <a:prstGeom prst="straightConnector1">
              <a:avLst/>
            </a:prstGeom>
            <a:ln>
              <a:solidFill>
                <a:schemeClr val="bg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Conexão recta unidireccional 30"/>
            <p:cNvCxnSpPr>
              <a:stCxn id="16390" idx="2"/>
            </p:cNvCxnSpPr>
            <p:nvPr/>
          </p:nvCxnSpPr>
          <p:spPr>
            <a:xfrm rot="16200000" flipH="1">
              <a:off x="6812627" y="4691537"/>
              <a:ext cx="541201" cy="452775"/>
            </a:xfrm>
            <a:prstGeom prst="straightConnector1">
              <a:avLst/>
            </a:prstGeom>
            <a:ln>
              <a:solidFill>
                <a:schemeClr val="bg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301" name="TextBox 3"/>
          <p:cNvSpPr txBox="1">
            <a:spLocks noChangeArrowheads="1"/>
          </p:cNvSpPr>
          <p:nvPr/>
        </p:nvSpPr>
        <p:spPr bwMode="auto">
          <a:xfrm>
            <a:off x="92075" y="142875"/>
            <a:ext cx="39084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PT" sz="2400">
                <a:solidFill>
                  <a:schemeClr val="bg1"/>
                </a:solidFill>
                <a:latin typeface="Calibri" pitchFamily="34" charset="0"/>
              </a:rPr>
              <a:t>Análise espacial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  <p:bldP spid="16391" grpId="0"/>
      <p:bldP spid="16392" grpId="0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4" descr="alter.jpg"/>
          <p:cNvPicPr>
            <a:picLocks noChangeAspect="1"/>
          </p:cNvPicPr>
          <p:nvPr/>
        </p:nvPicPr>
        <p:blipFill>
          <a:blip r:embed="rId3"/>
          <a:srcRect l="4427" t="18889" r="5998" b="23334"/>
          <a:stretch>
            <a:fillRect/>
          </a:stretch>
        </p:blipFill>
        <p:spPr bwMode="auto">
          <a:xfrm>
            <a:off x="98425" y="727075"/>
            <a:ext cx="5545138" cy="505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0722" name="Object 2"/>
          <p:cNvGraphicFramePr>
            <a:graphicFrameLocks noChangeAspect="1"/>
          </p:cNvGraphicFramePr>
          <p:nvPr/>
        </p:nvGraphicFramePr>
        <p:xfrm>
          <a:off x="5643563" y="3051175"/>
          <a:ext cx="3389312" cy="3057525"/>
        </p:xfrm>
        <a:graphic>
          <a:graphicData uri="http://schemas.openxmlformats.org/presentationml/2006/ole">
            <p:oleObj spid="_x0000_s1026" name="Document" r:id="rId4" imgW="9373908" imgH="8459381" progId="Word.Document.12">
              <p:link updateAutomatic="1"/>
            </p:oleObj>
          </a:graphicData>
        </a:graphic>
      </p:graphicFrame>
      <p:grpSp>
        <p:nvGrpSpPr>
          <p:cNvPr id="1028" name="Grupo 3"/>
          <p:cNvGrpSpPr>
            <a:grpSpLocks/>
          </p:cNvGrpSpPr>
          <p:nvPr/>
        </p:nvGrpSpPr>
        <p:grpSpPr bwMode="auto">
          <a:xfrm>
            <a:off x="0" y="6477000"/>
            <a:ext cx="9144000" cy="523875"/>
            <a:chOff x="-32" y="6477680"/>
            <a:chExt cx="9144032" cy="523220"/>
          </a:xfrm>
        </p:grpSpPr>
        <p:sp>
          <p:nvSpPr>
            <p:cNvPr id="5" name="CaixaDeTexto 4"/>
            <p:cNvSpPr txBox="1"/>
            <p:nvPr/>
          </p:nvSpPr>
          <p:spPr>
            <a:xfrm>
              <a:off x="2143101" y="6498292"/>
              <a:ext cx="7000900" cy="431260"/>
            </a:xfrm>
            <a:prstGeom prst="rect">
              <a:avLst/>
            </a:prstGeom>
            <a:solidFill>
              <a:schemeClr val="accent3"/>
            </a:solidFill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Análise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mudança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paisagem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(BIS e PIS) entre 1990 e 2006 </a:t>
              </a:r>
              <a:r>
                <a:rPr lang="pt-PT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e seu Impacto na Diversidade de Aves</a:t>
              </a:r>
            </a:p>
            <a:p>
              <a:pPr algn="r">
                <a:defRPr/>
              </a:pPr>
              <a:endParaRPr lang="en-US" sz="1100" dirty="0">
                <a:latin typeface="Arial" charset="0"/>
                <a:ea typeface="ＭＳ Ｐゴシック" pitchFamily="-65" charset="-128"/>
              </a:endParaRPr>
            </a:p>
          </p:txBody>
        </p:sp>
        <p:sp>
          <p:nvSpPr>
            <p:cNvPr id="6" name="CaixaDeTexto 5"/>
            <p:cNvSpPr txBox="1"/>
            <p:nvPr/>
          </p:nvSpPr>
          <p:spPr>
            <a:xfrm>
              <a:off x="-32" y="6477680"/>
              <a:ext cx="1714506" cy="5232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PT" sz="1400" dirty="0">
                  <a:solidFill>
                    <a:schemeClr val="bg1"/>
                  </a:solidFill>
                  <a:latin typeface="Arial" charset="0"/>
                  <a:ea typeface="ＭＳ Ｐゴシック" pitchFamily="-65" charset="-128"/>
                </a:rPr>
                <a:t>Resultados</a:t>
              </a:r>
            </a:p>
            <a:p>
              <a:pPr>
                <a:defRPr/>
              </a:pPr>
              <a:endParaRPr lang="pt-PT" sz="1400" dirty="0">
                <a:solidFill>
                  <a:schemeClr val="bg1"/>
                </a:solidFill>
                <a:latin typeface="Arial" charset="0"/>
                <a:ea typeface="ＭＳ Ｐゴシック" pitchFamily="-65" charset="-128"/>
              </a:endParaRPr>
            </a:p>
          </p:txBody>
        </p:sp>
      </p:grpSp>
      <p:sp>
        <p:nvSpPr>
          <p:cNvPr id="1029" name="TextBox 3"/>
          <p:cNvSpPr txBox="1">
            <a:spLocks noChangeArrowheads="1"/>
          </p:cNvSpPr>
          <p:nvPr/>
        </p:nvSpPr>
        <p:spPr bwMode="auto">
          <a:xfrm>
            <a:off x="833438" y="214313"/>
            <a:ext cx="75485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PT" sz="2400">
                <a:solidFill>
                  <a:schemeClr val="bg1"/>
                </a:solidFill>
                <a:latin typeface="Calibri" pitchFamily="34" charset="0"/>
              </a:rPr>
              <a:t>Evolução da paisagem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alter.jpg"/>
          <p:cNvPicPr>
            <a:picLocks noChangeAspect="1"/>
          </p:cNvPicPr>
          <p:nvPr/>
        </p:nvPicPr>
        <p:blipFill>
          <a:blip r:embed="rId3"/>
          <a:srcRect l="4427" t="18889" r="5998" b="23334"/>
          <a:stretch>
            <a:fillRect/>
          </a:stretch>
        </p:blipFill>
        <p:spPr bwMode="auto">
          <a:xfrm>
            <a:off x="5394325" y="1446213"/>
            <a:ext cx="3178175" cy="290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609600" y="1812925"/>
          <a:ext cx="4075113" cy="7413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4880"/>
                <a:gridCol w="832563"/>
                <a:gridCol w="839942"/>
                <a:gridCol w="1197500"/>
              </a:tblGrid>
              <a:tr h="370840"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Sigla/ano</a:t>
                      </a: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1990</a:t>
                      </a:r>
                      <a:endParaRPr lang="pt-PT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2006</a:t>
                      </a:r>
                      <a:endParaRPr lang="pt-PT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Balanço</a:t>
                      </a:r>
                      <a:endParaRPr lang="pt-PT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LPI (%)</a:t>
                      </a:r>
                      <a:endParaRPr lang="pt-PT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26,26</a:t>
                      </a:r>
                      <a:endParaRPr lang="pt-PT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13,92</a:t>
                      </a:r>
                      <a:endParaRPr lang="pt-PT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-47%</a:t>
                      </a:r>
                      <a:endParaRPr lang="pt-PT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7429" name="CaixaDeTexto 5"/>
          <p:cNvSpPr txBox="1">
            <a:spLocks noChangeArrowheads="1"/>
          </p:cNvSpPr>
          <p:nvPr/>
        </p:nvSpPr>
        <p:spPr bwMode="auto">
          <a:xfrm>
            <a:off x="609600" y="1300163"/>
            <a:ext cx="2214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>
                <a:solidFill>
                  <a:schemeClr val="bg1"/>
                </a:solidFill>
              </a:rPr>
              <a:t>Métricas de área</a:t>
            </a:r>
          </a:p>
        </p:txBody>
      </p:sp>
      <p:graphicFrame>
        <p:nvGraphicFramePr>
          <p:cNvPr id="7" name="Tabela 6"/>
          <p:cNvGraphicFramePr>
            <a:graphicFrameLocks noGrp="1"/>
          </p:cNvGraphicFramePr>
          <p:nvPr/>
        </p:nvGraphicFramePr>
        <p:xfrm>
          <a:off x="357188" y="3198813"/>
          <a:ext cx="4176712" cy="111283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34989"/>
                <a:gridCol w="986649"/>
                <a:gridCol w="919299"/>
                <a:gridCol w="1035777"/>
              </a:tblGrid>
              <a:tr h="370840"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Sigla/ano</a:t>
                      </a: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1990</a:t>
                      </a:r>
                      <a:endParaRPr lang="pt-PT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2006</a:t>
                      </a:r>
                      <a:endParaRPr lang="pt-PT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Balanço</a:t>
                      </a:r>
                      <a:endParaRPr lang="pt-PT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NP (#)</a:t>
                      </a:r>
                      <a:endParaRPr lang="pt-PT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2270</a:t>
                      </a:r>
                      <a:endParaRPr lang="pt-PT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2591</a:t>
                      </a:r>
                      <a:endParaRPr lang="pt-PT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321</a:t>
                      </a:r>
                      <a:endParaRPr lang="pt-PT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MPS (m</a:t>
                      </a:r>
                      <a:r>
                        <a:rPr lang="pt-PT" sz="1800" noProof="0" dirty="0" smtClean="0">
                          <a:solidFill>
                            <a:schemeClr val="bg1"/>
                          </a:solidFill>
                        </a:rPr>
                        <a:t>2)</a:t>
                      </a:r>
                      <a:endParaRPr lang="pt-PT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247,13</a:t>
                      </a:r>
                      <a:endParaRPr lang="pt-PT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216,51</a:t>
                      </a:r>
                      <a:endParaRPr lang="pt-PT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endParaRPr lang="pt-PT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7457" name="CaixaDeTexto 9"/>
          <p:cNvSpPr txBox="1">
            <a:spLocks noChangeArrowheads="1"/>
          </p:cNvSpPr>
          <p:nvPr/>
        </p:nvSpPr>
        <p:spPr bwMode="auto">
          <a:xfrm>
            <a:off x="285750" y="2740025"/>
            <a:ext cx="5140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>
                <a:solidFill>
                  <a:schemeClr val="bg1"/>
                </a:solidFill>
              </a:rPr>
              <a:t>Métricas de densidade e tamanho das manchas</a:t>
            </a:r>
          </a:p>
        </p:txBody>
      </p:sp>
      <p:sp>
        <p:nvSpPr>
          <p:cNvPr id="17458" name="CaixaDeTexto 18"/>
          <p:cNvSpPr txBox="1">
            <a:spLocks noChangeArrowheads="1"/>
          </p:cNvSpPr>
          <p:nvPr/>
        </p:nvSpPr>
        <p:spPr bwMode="auto">
          <a:xfrm>
            <a:off x="4572000" y="557213"/>
            <a:ext cx="3214688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>
                <a:solidFill>
                  <a:schemeClr val="bg1"/>
                </a:solidFill>
              </a:rPr>
              <a:t>Métricas de fronteira</a:t>
            </a:r>
          </a:p>
        </p:txBody>
      </p:sp>
      <p:graphicFrame>
        <p:nvGraphicFramePr>
          <p:cNvPr id="20" name="Tabela 19"/>
          <p:cNvGraphicFramePr>
            <a:graphicFrameLocks noGrp="1"/>
          </p:cNvGraphicFramePr>
          <p:nvPr/>
        </p:nvGraphicFramePr>
        <p:xfrm>
          <a:off x="3681413" y="928688"/>
          <a:ext cx="4105275" cy="7413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3866"/>
                <a:gridCol w="969773"/>
                <a:gridCol w="903576"/>
                <a:gridCol w="1018061"/>
              </a:tblGrid>
              <a:tr h="370840"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Sigla/ano</a:t>
                      </a: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1990</a:t>
                      </a:r>
                      <a:endParaRPr lang="pt-PT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2006</a:t>
                      </a:r>
                      <a:endParaRPr lang="pt-PT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Balanço</a:t>
                      </a:r>
                      <a:endParaRPr lang="pt-PT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ED (m/ha)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36,59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40,35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+10,28%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7476" name="CaixaDeTexto 22"/>
          <p:cNvSpPr txBox="1">
            <a:spLocks noChangeArrowheads="1"/>
          </p:cNvSpPr>
          <p:nvPr/>
        </p:nvSpPr>
        <p:spPr bwMode="auto">
          <a:xfrm>
            <a:off x="714375" y="4786313"/>
            <a:ext cx="32146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>
                <a:solidFill>
                  <a:schemeClr val="bg1"/>
                </a:solidFill>
              </a:rPr>
              <a:t>Métricas de forma</a:t>
            </a:r>
          </a:p>
        </p:txBody>
      </p:sp>
      <p:graphicFrame>
        <p:nvGraphicFramePr>
          <p:cNvPr id="24" name="Tabela 23"/>
          <p:cNvGraphicFramePr>
            <a:graphicFrameLocks noGrp="1"/>
          </p:cNvGraphicFramePr>
          <p:nvPr/>
        </p:nvGraphicFramePr>
        <p:xfrm>
          <a:off x="722313" y="5214938"/>
          <a:ext cx="3087687" cy="736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3866"/>
                <a:gridCol w="969773"/>
                <a:gridCol w="903576"/>
              </a:tblGrid>
              <a:tr h="142864"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Sigla/ano</a:t>
                      </a: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1990</a:t>
                      </a:r>
                      <a:endParaRPr lang="pt-PT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2006</a:t>
                      </a:r>
                      <a:endParaRPr lang="pt-PT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MSI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1,79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1,81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7495" name="CaixaDeTexto 26"/>
          <p:cNvSpPr txBox="1">
            <a:spLocks noChangeArrowheads="1"/>
          </p:cNvSpPr>
          <p:nvPr/>
        </p:nvSpPr>
        <p:spPr bwMode="auto">
          <a:xfrm>
            <a:off x="4572000" y="4203700"/>
            <a:ext cx="51387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>
                <a:solidFill>
                  <a:schemeClr val="bg1"/>
                </a:solidFill>
              </a:rPr>
              <a:t>Métricas de diversidade e interdispersão</a:t>
            </a:r>
          </a:p>
        </p:txBody>
      </p:sp>
      <p:graphicFrame>
        <p:nvGraphicFramePr>
          <p:cNvPr id="28" name="Tabela 27"/>
          <p:cNvGraphicFramePr>
            <a:graphicFrameLocks noGrp="1"/>
          </p:cNvGraphicFramePr>
          <p:nvPr/>
        </p:nvGraphicFramePr>
        <p:xfrm>
          <a:off x="5072063" y="4572000"/>
          <a:ext cx="3214687" cy="11128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3866"/>
                <a:gridCol w="969773"/>
                <a:gridCol w="1031039"/>
              </a:tblGrid>
              <a:tr h="370840"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Sigla/ano</a:t>
                      </a: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1990</a:t>
                      </a:r>
                      <a:endParaRPr lang="pt-PT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noProof="0" dirty="0" smtClean="0">
                          <a:solidFill>
                            <a:schemeClr val="bg1"/>
                          </a:solidFill>
                        </a:rPr>
                        <a:t>2006</a:t>
                      </a:r>
                      <a:endParaRPr lang="pt-PT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MNN (m)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902,00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834,40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MPI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2442,15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1646,26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13408" name="Grupo 13"/>
          <p:cNvGrpSpPr>
            <a:grpSpLocks/>
          </p:cNvGrpSpPr>
          <p:nvPr/>
        </p:nvGrpSpPr>
        <p:grpSpPr bwMode="auto">
          <a:xfrm>
            <a:off x="0" y="6477000"/>
            <a:ext cx="9144000" cy="523875"/>
            <a:chOff x="-32" y="6477680"/>
            <a:chExt cx="9144032" cy="523220"/>
          </a:xfrm>
        </p:grpSpPr>
        <p:sp>
          <p:nvSpPr>
            <p:cNvPr id="15" name="CaixaDeTexto 14"/>
            <p:cNvSpPr txBox="1"/>
            <p:nvPr/>
          </p:nvSpPr>
          <p:spPr>
            <a:xfrm>
              <a:off x="2143101" y="6498292"/>
              <a:ext cx="7000900" cy="431260"/>
            </a:xfrm>
            <a:prstGeom prst="rect">
              <a:avLst/>
            </a:prstGeom>
            <a:solidFill>
              <a:schemeClr val="accent3"/>
            </a:solidFill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Análise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mudança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paisagem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(BIS e PIS) entre 1990 e 2006 </a:t>
              </a:r>
              <a:r>
                <a:rPr lang="pt-PT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e seu Impacto na Diversidade de Aves</a:t>
              </a:r>
            </a:p>
            <a:p>
              <a:pPr algn="r">
                <a:defRPr/>
              </a:pPr>
              <a:endParaRPr lang="en-US" sz="1100" dirty="0">
                <a:latin typeface="Arial" charset="0"/>
                <a:ea typeface="ＭＳ Ｐゴシック" pitchFamily="-65" charset="-128"/>
              </a:endParaRPr>
            </a:p>
          </p:txBody>
        </p:sp>
        <p:sp>
          <p:nvSpPr>
            <p:cNvPr id="16" name="CaixaDeTexto 15"/>
            <p:cNvSpPr txBox="1"/>
            <p:nvPr/>
          </p:nvSpPr>
          <p:spPr>
            <a:xfrm>
              <a:off x="-32" y="6477680"/>
              <a:ext cx="1714506" cy="5232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PT" sz="1400" dirty="0">
                  <a:solidFill>
                    <a:schemeClr val="bg1"/>
                  </a:solidFill>
                  <a:latin typeface="Arial" charset="0"/>
                  <a:ea typeface="ＭＳ Ｐゴシック" pitchFamily="-65" charset="-128"/>
                </a:rPr>
                <a:t>Resultados</a:t>
              </a:r>
            </a:p>
            <a:p>
              <a:pPr>
                <a:defRPr/>
              </a:pPr>
              <a:endParaRPr lang="pt-PT" sz="1400" dirty="0">
                <a:solidFill>
                  <a:schemeClr val="bg1"/>
                </a:solidFill>
                <a:latin typeface="Arial" charset="0"/>
                <a:ea typeface="ＭＳ Ｐゴシック" pitchFamily="-65" charset="-128"/>
              </a:endParaRPr>
            </a:p>
          </p:txBody>
        </p:sp>
      </p:grpSp>
      <p:sp>
        <p:nvSpPr>
          <p:cNvPr id="13409" name="TextBox 3"/>
          <p:cNvSpPr txBox="1">
            <a:spLocks noChangeArrowheads="1"/>
          </p:cNvSpPr>
          <p:nvPr/>
        </p:nvSpPr>
        <p:spPr bwMode="auto">
          <a:xfrm>
            <a:off x="142875" y="71438"/>
            <a:ext cx="75485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 sz="2400">
                <a:solidFill>
                  <a:schemeClr val="bg1"/>
                </a:solidFill>
                <a:latin typeface="Calibri" pitchFamily="34" charset="0"/>
              </a:rPr>
              <a:t>Evolução da paisagem (continuação)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7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7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7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7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9" grpId="0"/>
      <p:bldP spid="17457" grpId="0"/>
      <p:bldP spid="17458" grpId="0"/>
      <p:bldP spid="17476" grpId="0"/>
      <p:bldP spid="1749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214313" y="914400"/>
          <a:ext cx="5429250" cy="42878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71686"/>
                <a:gridCol w="1167161"/>
                <a:gridCol w="1126891"/>
                <a:gridCol w="96355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Classe de ocupação de solo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1990 </a:t>
                      </a:r>
                    </a:p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(m2)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2006</a:t>
                      </a:r>
                    </a:p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(m2)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Balanço</a:t>
                      </a:r>
                    </a:p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PLAND(%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Culturas</a:t>
                      </a:r>
                      <a:r>
                        <a:rPr lang="pt-PT" sz="1600" baseline="0" noProof="0" dirty="0" smtClean="0">
                          <a:solidFill>
                            <a:schemeClr val="bg1"/>
                          </a:solidFill>
                        </a:rPr>
                        <a:t> Temporárias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53647,75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53046,3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-</a:t>
                      </a:r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0,11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b="1" noProof="0" dirty="0" smtClean="0">
                          <a:solidFill>
                            <a:schemeClr val="tx1"/>
                          </a:solidFill>
                        </a:rPr>
                        <a:t>Florestas</a:t>
                      </a:r>
                      <a:endParaRPr lang="pt-PT" sz="16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220893,25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143410,8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-</a:t>
                      </a:r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13,81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b="1" noProof="0" dirty="0" smtClean="0">
                          <a:solidFill>
                            <a:schemeClr val="tx1"/>
                          </a:solidFill>
                        </a:rPr>
                        <a:t>Áreas Agrícolas</a:t>
                      </a:r>
                      <a:r>
                        <a:rPr lang="pt-PT" sz="1600" b="1" baseline="0" noProof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pt-PT" sz="1600" b="1" noProof="0" dirty="0" err="1" smtClean="0">
                          <a:solidFill>
                            <a:schemeClr val="tx1"/>
                          </a:solidFill>
                        </a:rPr>
                        <a:t>Het</a:t>
                      </a:r>
                      <a:r>
                        <a:rPr lang="pt-PT" sz="1600" b="1" noProof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pt-PT" sz="16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112669,50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107387,8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-</a:t>
                      </a:r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0,94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b="1" noProof="0" dirty="0" smtClean="0">
                          <a:solidFill>
                            <a:schemeClr val="tx1"/>
                          </a:solidFill>
                        </a:rPr>
                        <a:t>Florestas abertas</a:t>
                      </a:r>
                      <a:endParaRPr lang="pt-PT" sz="16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129690,25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213960,5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15,02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Tecido Urbano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2380,75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2770,3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0,07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Culturas permanentes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27495,25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26588,3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-</a:t>
                      </a:r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0,16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Cursos de agua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576,25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576,3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Planos agua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2464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3220,8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0,13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Charnecas ou matos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2858,75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1760,3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-</a:t>
                      </a:r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0,20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Pastagens permanentes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7190,75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6863,8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-</a:t>
                      </a:r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0,06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" name="Imagem 5" descr="ca06.jpg"/>
          <p:cNvPicPr>
            <a:picLocks noChangeAspect="1"/>
          </p:cNvPicPr>
          <p:nvPr/>
        </p:nvPicPr>
        <p:blipFill>
          <a:blip r:embed="rId4"/>
          <a:srcRect l="9560" t="22916" r="13603" b="21001"/>
          <a:stretch>
            <a:fillRect/>
          </a:stretch>
        </p:blipFill>
        <p:spPr bwMode="auto">
          <a:xfrm>
            <a:off x="6003925" y="3492500"/>
            <a:ext cx="3028950" cy="286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>
            <a:spLocks noChangeArrowheads="1"/>
          </p:cNvSpPr>
          <p:nvPr/>
        </p:nvSpPr>
        <p:spPr bwMode="auto">
          <a:xfrm>
            <a:off x="333375" y="428625"/>
            <a:ext cx="44529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>
                <a:solidFill>
                  <a:schemeClr val="bg1"/>
                </a:solidFill>
              </a:rPr>
              <a:t>Métricas de área - CA</a:t>
            </a:r>
          </a:p>
        </p:txBody>
      </p:sp>
      <p:graphicFrame>
        <p:nvGraphicFramePr>
          <p:cNvPr id="8" name="Tabela 7"/>
          <p:cNvGraphicFramePr>
            <a:graphicFrameLocks noGrp="1"/>
          </p:cNvGraphicFramePr>
          <p:nvPr/>
        </p:nvGraphicFramePr>
        <p:xfrm>
          <a:off x="190500" y="906463"/>
          <a:ext cx="4238625" cy="4495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1235"/>
                <a:gridCol w="1107799"/>
                <a:gridCol w="106957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Classe de ocupação de solo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1990 </a:t>
                      </a:r>
                    </a:p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(%)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2006</a:t>
                      </a:r>
                    </a:p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(%)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b="1" noProof="0" dirty="0" smtClean="0">
                          <a:solidFill>
                            <a:schemeClr val="bg1"/>
                          </a:solidFill>
                        </a:rPr>
                        <a:t>Culturas</a:t>
                      </a:r>
                      <a:r>
                        <a:rPr lang="pt-PT" sz="1600" b="1" baseline="0" noProof="0" dirty="0" smtClean="0">
                          <a:solidFill>
                            <a:schemeClr val="bg1"/>
                          </a:solidFill>
                        </a:rPr>
                        <a:t> Temporárias</a:t>
                      </a:r>
                      <a:endParaRPr lang="pt-PT" sz="1600" b="1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2,63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3,06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b="1" noProof="0" dirty="0" smtClean="0">
                          <a:solidFill>
                            <a:schemeClr val="tx1"/>
                          </a:solidFill>
                        </a:rPr>
                        <a:t>Florestas</a:t>
                      </a:r>
                      <a:endParaRPr lang="pt-PT" sz="16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26,26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3,02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Áreas Agrícolas</a:t>
                      </a:r>
                      <a:r>
                        <a:rPr lang="pt-PT" sz="1600" baseline="0" noProof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pt-PT" sz="1600" noProof="0" dirty="0" err="1" smtClean="0">
                          <a:solidFill>
                            <a:schemeClr val="bg1"/>
                          </a:solidFill>
                        </a:rPr>
                        <a:t>Het</a:t>
                      </a:r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.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1,16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1,11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b="1" noProof="0" dirty="0" smtClean="0">
                          <a:solidFill>
                            <a:schemeClr val="tx1"/>
                          </a:solidFill>
                        </a:rPr>
                        <a:t>Florestas abertas</a:t>
                      </a:r>
                      <a:endParaRPr lang="pt-PT" sz="16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4,99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13,92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Tecido Urbano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0,10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0,12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Culturas permanentes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0,52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0,47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Cursos de agua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0,02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0,02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Planos agua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0,15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0,15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Charnecas ou matos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0,32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0,19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Pastagens permanentes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0,16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Calibri"/>
                        </a:rPr>
                        <a:t>0,16</a:t>
                      </a:r>
                      <a:endParaRPr lang="en-US" sz="1600" b="0" i="0" u="none" strike="noStrike" dirty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" name="Imagem 9" descr="lpi06.jpg"/>
          <p:cNvPicPr>
            <a:picLocks noChangeAspect="1"/>
          </p:cNvPicPr>
          <p:nvPr/>
        </p:nvPicPr>
        <p:blipFill>
          <a:blip r:embed="rId5"/>
          <a:srcRect l="10907" t="22916" r="13603" b="18750"/>
          <a:stretch>
            <a:fillRect/>
          </a:stretch>
        </p:blipFill>
        <p:spPr bwMode="auto">
          <a:xfrm>
            <a:off x="6086475" y="3494088"/>
            <a:ext cx="2976563" cy="297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aixaDeTexto 10"/>
          <p:cNvSpPr txBox="1">
            <a:spLocks noChangeArrowheads="1"/>
          </p:cNvSpPr>
          <p:nvPr/>
        </p:nvSpPr>
        <p:spPr bwMode="auto">
          <a:xfrm>
            <a:off x="333375" y="428625"/>
            <a:ext cx="47386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>
                <a:solidFill>
                  <a:schemeClr val="bg1"/>
                </a:solidFill>
              </a:rPr>
              <a:t>Métricas de tamanho e densidade -  NP</a:t>
            </a:r>
          </a:p>
        </p:txBody>
      </p:sp>
      <p:graphicFrame>
        <p:nvGraphicFramePr>
          <p:cNvPr id="12" name="Tabela 11"/>
          <p:cNvGraphicFramePr>
            <a:graphicFrameLocks noGrp="1"/>
          </p:cNvGraphicFramePr>
          <p:nvPr/>
        </p:nvGraphicFramePr>
        <p:xfrm>
          <a:off x="214313" y="906463"/>
          <a:ext cx="5191125" cy="4495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15777"/>
                <a:gridCol w="1083368"/>
                <a:gridCol w="1045990"/>
                <a:gridCol w="1045990"/>
              </a:tblGrid>
              <a:tr h="127962">
                <a:tc>
                  <a:txBody>
                    <a:bodyPr/>
                    <a:lstStyle/>
                    <a:p>
                      <a:pPr algn="ctr"/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Classe de ocupação de solo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1990 </a:t>
                      </a:r>
                    </a:p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(#)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2006</a:t>
                      </a:r>
                    </a:p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(#)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Balanço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b="1" noProof="0" dirty="0" smtClean="0">
                          <a:solidFill>
                            <a:schemeClr val="tx1"/>
                          </a:solidFill>
                        </a:rPr>
                        <a:t>Culturas</a:t>
                      </a:r>
                      <a:r>
                        <a:rPr lang="pt-PT" sz="1600" b="1" baseline="0" noProof="0" dirty="0" smtClean="0">
                          <a:solidFill>
                            <a:schemeClr val="tx1"/>
                          </a:solidFill>
                        </a:rPr>
                        <a:t> Temporárias</a:t>
                      </a:r>
                      <a:endParaRPr lang="pt-PT" sz="16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173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183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+10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b="1" noProof="0" dirty="0" smtClean="0">
                          <a:solidFill>
                            <a:schemeClr val="tx1"/>
                          </a:solidFill>
                        </a:rPr>
                        <a:t>Florestas</a:t>
                      </a:r>
                      <a:endParaRPr lang="pt-PT" sz="16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308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481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+173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b="1" noProof="0" dirty="0" smtClean="0">
                          <a:solidFill>
                            <a:schemeClr val="tx1"/>
                          </a:solidFill>
                        </a:rPr>
                        <a:t>Áreas Agrícolas</a:t>
                      </a:r>
                      <a:r>
                        <a:rPr lang="pt-PT" sz="1600" b="1" baseline="0" noProof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pt-PT" sz="1600" b="1" noProof="0" dirty="0" err="1" smtClean="0">
                          <a:solidFill>
                            <a:schemeClr val="tx1"/>
                          </a:solidFill>
                        </a:rPr>
                        <a:t>Het</a:t>
                      </a:r>
                      <a:r>
                        <a:rPr lang="pt-PT" sz="1600" b="1" noProof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pt-PT" sz="16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578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591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+13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Florestas abertas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bg1"/>
                          </a:solidFill>
                          <a:latin typeface="+mj-lt"/>
                        </a:rPr>
                        <a:t>372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bg1"/>
                          </a:solidFill>
                          <a:latin typeface="+mj-lt"/>
                        </a:rPr>
                        <a:t>376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bg1"/>
                          </a:solidFill>
                          <a:latin typeface="+mn-lt"/>
                        </a:rPr>
                        <a:t>+4</a:t>
                      </a:r>
                      <a:endParaRPr lang="en-US" sz="16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Tecido Urbano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j-lt"/>
                        </a:rPr>
                        <a:t>46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bg1"/>
                          </a:solidFill>
                          <a:latin typeface="+mj-lt"/>
                        </a:rPr>
                        <a:t>48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bg1"/>
                          </a:solidFill>
                          <a:latin typeface="+mn-lt"/>
                        </a:rPr>
                        <a:t>+2</a:t>
                      </a:r>
                      <a:endParaRPr lang="en-US" sz="16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Culturas permanentes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j-lt"/>
                        </a:rPr>
                        <a:t>168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j-lt"/>
                        </a:rPr>
                        <a:t>169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bg1"/>
                          </a:solidFill>
                          <a:latin typeface="+mn-lt"/>
                        </a:rPr>
                        <a:t>+1</a:t>
                      </a:r>
                      <a:endParaRPr lang="en-US" sz="16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Cursos de agua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bg1"/>
                          </a:solidFill>
                          <a:latin typeface="+mj-lt"/>
                        </a:rPr>
                        <a:t>38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bg1"/>
                          </a:solidFill>
                          <a:latin typeface="+mj-lt"/>
                        </a:rPr>
                        <a:t>38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bg1"/>
                          </a:solidFill>
                          <a:latin typeface="+mn-lt"/>
                        </a:rPr>
                        <a:t>0</a:t>
                      </a:r>
                      <a:endParaRPr lang="en-US" sz="16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b="1" noProof="0" dirty="0" smtClean="0">
                          <a:solidFill>
                            <a:schemeClr val="tx1"/>
                          </a:solidFill>
                        </a:rPr>
                        <a:t>Planos agua</a:t>
                      </a:r>
                      <a:endParaRPr lang="pt-PT" sz="16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23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25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+2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Charnecas ou matos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bg1"/>
                          </a:solidFill>
                          <a:latin typeface="+mj-lt"/>
                        </a:rPr>
                        <a:t>13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j-lt"/>
                        </a:rPr>
                        <a:t>8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bg1"/>
                          </a:solidFill>
                          <a:latin typeface="+mn-lt"/>
                        </a:rPr>
                        <a:t>-5</a:t>
                      </a:r>
                      <a:endParaRPr lang="en-US" sz="16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Pastagens permanentes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j-lt"/>
                        </a:rPr>
                        <a:t>41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j-lt"/>
                        </a:rPr>
                        <a:t>44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bg1"/>
                          </a:solidFill>
                          <a:latin typeface="+mn-lt"/>
                        </a:rPr>
                        <a:t>+3</a:t>
                      </a:r>
                      <a:endParaRPr lang="en-US" sz="16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" name="CaixaDeTexto 12"/>
          <p:cNvSpPr txBox="1">
            <a:spLocks noChangeArrowheads="1"/>
          </p:cNvSpPr>
          <p:nvPr/>
        </p:nvSpPr>
        <p:spPr bwMode="auto">
          <a:xfrm>
            <a:off x="333375" y="428625"/>
            <a:ext cx="44529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>
                <a:solidFill>
                  <a:schemeClr val="bg1"/>
                </a:solidFill>
              </a:rPr>
              <a:t>Métricas de área - LPI</a:t>
            </a:r>
          </a:p>
        </p:txBody>
      </p:sp>
      <p:pic>
        <p:nvPicPr>
          <p:cNvPr id="15" name="Imagem 14" descr="np06.jpg"/>
          <p:cNvPicPr>
            <a:picLocks noChangeAspect="1"/>
          </p:cNvPicPr>
          <p:nvPr/>
        </p:nvPicPr>
        <p:blipFill>
          <a:blip r:embed="rId6"/>
          <a:srcRect l="9560" t="24008" r="13603" b="18750"/>
          <a:stretch>
            <a:fillRect/>
          </a:stretch>
        </p:blipFill>
        <p:spPr bwMode="auto">
          <a:xfrm>
            <a:off x="5935663" y="3521075"/>
            <a:ext cx="3065462" cy="295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7" name="Tabela 16"/>
          <p:cNvGraphicFramePr>
            <a:graphicFrameLocks noGrp="1"/>
          </p:cNvGraphicFramePr>
          <p:nvPr/>
        </p:nvGraphicFramePr>
        <p:xfrm>
          <a:off x="285750" y="933450"/>
          <a:ext cx="4144963" cy="4495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15777"/>
                <a:gridCol w="1083368"/>
                <a:gridCol w="1045990"/>
              </a:tblGrid>
              <a:tr h="127962">
                <a:tc>
                  <a:txBody>
                    <a:bodyPr/>
                    <a:lstStyle/>
                    <a:p>
                      <a:pPr algn="ctr"/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Classe de ocupação de solo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1990 </a:t>
                      </a:r>
                    </a:p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(m2)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2006</a:t>
                      </a:r>
                    </a:p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(m2)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Culturas</a:t>
                      </a:r>
                      <a:r>
                        <a:rPr lang="pt-PT" sz="1600" baseline="0" noProof="0" dirty="0" smtClean="0">
                          <a:solidFill>
                            <a:schemeClr val="bg1"/>
                          </a:solidFill>
                        </a:rPr>
                        <a:t> Temporárias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lt"/>
                        </a:rPr>
                        <a:t>310.10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lt"/>
                        </a:rPr>
                        <a:t>289.87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b="1" noProof="0" dirty="0" smtClean="0">
                          <a:solidFill>
                            <a:schemeClr val="tx1"/>
                          </a:solidFill>
                        </a:rPr>
                        <a:t>Florestas</a:t>
                      </a:r>
                      <a:endParaRPr lang="pt-PT" sz="16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717.19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298.15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b="1" noProof="0" dirty="0" smtClean="0">
                          <a:solidFill>
                            <a:schemeClr val="bg1"/>
                          </a:solidFill>
                        </a:rPr>
                        <a:t>Áreas Agrícolas</a:t>
                      </a:r>
                      <a:r>
                        <a:rPr lang="pt-PT" sz="1600" b="1" baseline="0" noProof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pt-PT" sz="1600" b="1" noProof="0" dirty="0" err="1" smtClean="0">
                          <a:solidFill>
                            <a:schemeClr val="bg1"/>
                          </a:solidFill>
                        </a:rPr>
                        <a:t>Het</a:t>
                      </a:r>
                      <a:r>
                        <a:rPr lang="pt-PT" sz="1600" b="1" noProof="0" dirty="0" smtClean="0">
                          <a:solidFill>
                            <a:schemeClr val="bg1"/>
                          </a:solidFill>
                        </a:rPr>
                        <a:t>.</a:t>
                      </a:r>
                      <a:endParaRPr lang="pt-PT" sz="1600" b="1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chemeClr val="bg1"/>
                          </a:solidFill>
                          <a:latin typeface="+mn-lt"/>
                        </a:rPr>
                        <a:t>194.93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chemeClr val="bg1"/>
                          </a:solidFill>
                          <a:latin typeface="+mn-lt"/>
                        </a:rPr>
                        <a:t>181.71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b="1" noProof="0" dirty="0" smtClean="0">
                          <a:solidFill>
                            <a:schemeClr val="tx1"/>
                          </a:solidFill>
                        </a:rPr>
                        <a:t>Florestas abertas</a:t>
                      </a:r>
                      <a:endParaRPr lang="pt-PT" sz="16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348.63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569.04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Tecido Urbano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bg1"/>
                          </a:solidFill>
                          <a:latin typeface="+mn-lt"/>
                        </a:rPr>
                        <a:t>51.76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bg1"/>
                          </a:solidFill>
                          <a:latin typeface="+mn-lt"/>
                        </a:rPr>
                        <a:t>57.71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Culturas permanentes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bg1"/>
                          </a:solidFill>
                          <a:latin typeface="+mn-lt"/>
                        </a:rPr>
                        <a:t>163.66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lt"/>
                        </a:rPr>
                        <a:t>157.33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Cursos de agua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bg1"/>
                          </a:solidFill>
                          <a:latin typeface="+mn-lt"/>
                        </a:rPr>
                        <a:t>15.16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lt"/>
                        </a:rPr>
                        <a:t>15.16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b="1" noProof="0" dirty="0" smtClean="0">
                          <a:solidFill>
                            <a:schemeClr val="bg1"/>
                          </a:solidFill>
                        </a:rPr>
                        <a:t>Planos agua</a:t>
                      </a:r>
                      <a:endParaRPr lang="pt-PT" sz="1600" b="1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chemeClr val="bg1"/>
                          </a:solidFill>
                          <a:latin typeface="+mn-lt"/>
                        </a:rPr>
                        <a:t>107.13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chemeClr val="bg1"/>
                          </a:solidFill>
                          <a:latin typeface="+mn-lt"/>
                        </a:rPr>
                        <a:t>128.83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Charnecas ou matos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bg1"/>
                          </a:solidFill>
                          <a:latin typeface="+mn-lt"/>
                        </a:rPr>
                        <a:t>219.90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lt"/>
                        </a:rPr>
                        <a:t>220.03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Pastagens permanentes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lt"/>
                        </a:rPr>
                        <a:t>175.38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lt"/>
                        </a:rPr>
                        <a:t>155.99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8" name="CaixaDeTexto 17"/>
          <p:cNvSpPr txBox="1">
            <a:spLocks noChangeArrowheads="1"/>
          </p:cNvSpPr>
          <p:nvPr/>
        </p:nvSpPr>
        <p:spPr bwMode="auto">
          <a:xfrm>
            <a:off x="333375" y="428625"/>
            <a:ext cx="47386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>
                <a:solidFill>
                  <a:schemeClr val="bg1"/>
                </a:solidFill>
              </a:rPr>
              <a:t>Métricas de tamanho e densidade -  MPS</a:t>
            </a:r>
          </a:p>
        </p:txBody>
      </p:sp>
      <p:pic>
        <p:nvPicPr>
          <p:cNvPr id="20" name="Imagem 19" descr="MPS90.jpg"/>
          <p:cNvPicPr>
            <a:picLocks noChangeAspect="1"/>
          </p:cNvPicPr>
          <p:nvPr/>
        </p:nvPicPr>
        <p:blipFill>
          <a:blip r:embed="rId7"/>
          <a:srcRect l="9615" t="22470" r="13548" b="18542"/>
          <a:stretch>
            <a:fillRect/>
          </a:stretch>
        </p:blipFill>
        <p:spPr bwMode="auto">
          <a:xfrm>
            <a:off x="5830888" y="428625"/>
            <a:ext cx="3232150" cy="320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1" name="Tabela 20"/>
          <p:cNvGraphicFramePr>
            <a:graphicFrameLocks noGrp="1"/>
          </p:cNvGraphicFramePr>
          <p:nvPr/>
        </p:nvGraphicFramePr>
        <p:xfrm>
          <a:off x="212725" y="857250"/>
          <a:ext cx="4144963" cy="4495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15777"/>
                <a:gridCol w="1083368"/>
                <a:gridCol w="1045990"/>
              </a:tblGrid>
              <a:tr h="127962">
                <a:tc>
                  <a:txBody>
                    <a:bodyPr/>
                    <a:lstStyle/>
                    <a:p>
                      <a:pPr algn="ctr"/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Classe de ocupação de solo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1990 </a:t>
                      </a:r>
                    </a:p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(#)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2006</a:t>
                      </a:r>
                    </a:p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(#)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Culturas</a:t>
                      </a:r>
                      <a:r>
                        <a:rPr lang="pt-PT" sz="1600" baseline="0" noProof="0" dirty="0" smtClean="0">
                          <a:solidFill>
                            <a:schemeClr val="bg1"/>
                          </a:solidFill>
                        </a:rPr>
                        <a:t> Temporárias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lt"/>
                        </a:rPr>
                        <a:t>418.83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lt"/>
                        </a:rPr>
                        <a:t>475.53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b="1" noProof="0" dirty="0" smtClean="0">
                          <a:solidFill>
                            <a:schemeClr val="tx1"/>
                          </a:solidFill>
                        </a:rPr>
                        <a:t>Florestas</a:t>
                      </a:r>
                      <a:endParaRPr lang="pt-PT" sz="16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1170.71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371.48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Áreas Agrícolas</a:t>
                      </a:r>
                      <a:r>
                        <a:rPr lang="pt-PT" sz="1600" baseline="0" noProof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pt-PT" sz="1600" noProof="0" dirty="0" err="1" smtClean="0">
                          <a:solidFill>
                            <a:schemeClr val="bg1"/>
                          </a:solidFill>
                        </a:rPr>
                        <a:t>Het</a:t>
                      </a:r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.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lt"/>
                        </a:rPr>
                        <a:t>265.32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lt"/>
                        </a:rPr>
                        <a:t>265.04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b="1" noProof="0" dirty="0" smtClean="0">
                          <a:solidFill>
                            <a:schemeClr val="tx1"/>
                          </a:solidFill>
                        </a:rPr>
                        <a:t>Florestas abertas</a:t>
                      </a:r>
                      <a:endParaRPr lang="pt-PT" sz="16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484.12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828.57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Tecido Urbano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bg1"/>
                          </a:solidFill>
                          <a:latin typeface="+mn-lt"/>
                        </a:rPr>
                        <a:t>156.14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bg1"/>
                          </a:solidFill>
                          <a:latin typeface="+mn-lt"/>
                        </a:rPr>
                        <a:t>158.14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Culturas permanentes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bg1"/>
                          </a:solidFill>
                          <a:latin typeface="+mn-lt"/>
                        </a:rPr>
                        <a:t>194.13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lt"/>
                        </a:rPr>
                        <a:t>186.89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Cursos de agua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bg1"/>
                          </a:solidFill>
                          <a:latin typeface="+mn-lt"/>
                        </a:rPr>
                        <a:t>174.05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lt"/>
                        </a:rPr>
                        <a:t>174.05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Planos agua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lt"/>
                        </a:rPr>
                        <a:t>173.06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lt"/>
                        </a:rPr>
                        <a:t>147.80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b="1" noProof="0" dirty="0" smtClean="0">
                          <a:solidFill>
                            <a:schemeClr val="tx1"/>
                          </a:solidFill>
                        </a:rPr>
                        <a:t>Charnecas ou matos</a:t>
                      </a:r>
                      <a:endParaRPr lang="pt-PT" sz="16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211.99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149.07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1600" noProof="0" dirty="0" smtClean="0">
                          <a:solidFill>
                            <a:schemeClr val="bg1"/>
                          </a:solidFill>
                        </a:rPr>
                        <a:t>Pastagens permanentes</a:t>
                      </a:r>
                      <a:endParaRPr lang="pt-PT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lt"/>
                        </a:rPr>
                        <a:t>120.23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lt"/>
                        </a:rPr>
                        <a:t>125.13</a:t>
                      </a:r>
                    </a:p>
                  </a:txBody>
                  <a:tcPr marL="9525" marR="9525" marT="9525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2" name="CaixaDeTexto 21"/>
          <p:cNvSpPr txBox="1">
            <a:spLocks noChangeArrowheads="1"/>
          </p:cNvSpPr>
          <p:nvPr/>
        </p:nvSpPr>
        <p:spPr bwMode="auto">
          <a:xfrm>
            <a:off x="333375" y="415925"/>
            <a:ext cx="47386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>
                <a:solidFill>
                  <a:schemeClr val="bg1"/>
                </a:solidFill>
              </a:rPr>
              <a:t>Métricas de tamanho e densidade -  PSCV</a:t>
            </a:r>
          </a:p>
        </p:txBody>
      </p:sp>
      <p:pic>
        <p:nvPicPr>
          <p:cNvPr id="23" name="Imagem 22" descr="pscv06.jpg"/>
          <p:cNvPicPr>
            <a:picLocks noChangeAspect="1"/>
          </p:cNvPicPr>
          <p:nvPr/>
        </p:nvPicPr>
        <p:blipFill>
          <a:blip r:embed="rId8"/>
          <a:srcRect l="9560" t="24008" r="14951" b="18750"/>
          <a:stretch>
            <a:fillRect/>
          </a:stretch>
        </p:blipFill>
        <p:spPr bwMode="auto">
          <a:xfrm>
            <a:off x="5935663" y="3600450"/>
            <a:ext cx="2952750" cy="289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Imagem 26" descr="np90.jpg"/>
          <p:cNvPicPr>
            <a:picLocks noChangeAspect="1"/>
          </p:cNvPicPr>
          <p:nvPr/>
        </p:nvPicPr>
        <p:blipFill>
          <a:blip r:embed="rId9"/>
          <a:srcRect l="10907" t="21875" r="13603" b="20833"/>
          <a:stretch>
            <a:fillRect/>
          </a:stretch>
        </p:blipFill>
        <p:spPr bwMode="auto">
          <a:xfrm>
            <a:off x="6049963" y="428625"/>
            <a:ext cx="2982912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Imagem 48" descr="lpi90.jpg"/>
          <p:cNvPicPr>
            <a:picLocks noChangeAspect="1"/>
          </p:cNvPicPr>
          <p:nvPr/>
        </p:nvPicPr>
        <p:blipFill>
          <a:blip r:embed="rId10"/>
          <a:srcRect l="10907" t="22916" r="13603" b="21875"/>
          <a:stretch>
            <a:fillRect/>
          </a:stretch>
        </p:blipFill>
        <p:spPr bwMode="auto">
          <a:xfrm>
            <a:off x="5889625" y="428625"/>
            <a:ext cx="3143250" cy="297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624" name="Grupo 37"/>
          <p:cNvGrpSpPr>
            <a:grpSpLocks/>
          </p:cNvGrpSpPr>
          <p:nvPr/>
        </p:nvGrpSpPr>
        <p:grpSpPr bwMode="auto">
          <a:xfrm>
            <a:off x="0" y="6477000"/>
            <a:ext cx="9144000" cy="523875"/>
            <a:chOff x="-32" y="6477680"/>
            <a:chExt cx="9144032" cy="523220"/>
          </a:xfrm>
        </p:grpSpPr>
        <p:sp>
          <p:nvSpPr>
            <p:cNvPr id="41" name="CaixaDeTexto 40"/>
            <p:cNvSpPr txBox="1"/>
            <p:nvPr/>
          </p:nvSpPr>
          <p:spPr>
            <a:xfrm>
              <a:off x="2143101" y="6498292"/>
              <a:ext cx="7000900" cy="431260"/>
            </a:xfrm>
            <a:prstGeom prst="rect">
              <a:avLst/>
            </a:prstGeom>
            <a:solidFill>
              <a:schemeClr val="accent3"/>
            </a:solidFill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Análise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mudança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paisagem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(BIS e PIS) entre 1990 e 2006 </a:t>
              </a:r>
              <a:r>
                <a:rPr lang="pt-PT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e seu Impacto na Diversidade de Aves</a:t>
              </a:r>
            </a:p>
            <a:p>
              <a:pPr algn="r">
                <a:defRPr/>
              </a:pPr>
              <a:endParaRPr lang="en-US" sz="1100" dirty="0">
                <a:latin typeface="Arial" charset="0"/>
                <a:ea typeface="ＭＳ Ｐゴシック" pitchFamily="-65" charset="-128"/>
              </a:endParaRPr>
            </a:p>
          </p:txBody>
        </p:sp>
        <p:sp>
          <p:nvSpPr>
            <p:cNvPr id="44" name="CaixaDeTexto 43"/>
            <p:cNvSpPr txBox="1"/>
            <p:nvPr/>
          </p:nvSpPr>
          <p:spPr>
            <a:xfrm>
              <a:off x="-32" y="6477680"/>
              <a:ext cx="1714506" cy="5232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PT" sz="1400" dirty="0">
                  <a:solidFill>
                    <a:schemeClr val="bg1"/>
                  </a:solidFill>
                  <a:latin typeface="Arial" charset="0"/>
                  <a:ea typeface="ＭＳ Ｐゴシック" pitchFamily="-65" charset="-128"/>
                </a:rPr>
                <a:t>Resultados</a:t>
              </a:r>
            </a:p>
            <a:p>
              <a:pPr>
                <a:defRPr/>
              </a:pPr>
              <a:endParaRPr lang="pt-PT" sz="1400" dirty="0">
                <a:solidFill>
                  <a:schemeClr val="bg1"/>
                </a:solidFill>
                <a:latin typeface="Arial" charset="0"/>
                <a:ea typeface="ＭＳ Ｐゴシック" pitchFamily="-65" charset="-128"/>
              </a:endParaRPr>
            </a:p>
          </p:txBody>
        </p:sp>
      </p:grpSp>
      <p:pic>
        <p:nvPicPr>
          <p:cNvPr id="19" name="Imagem 18" descr="mps06.jpg"/>
          <p:cNvPicPr>
            <a:picLocks noChangeAspect="1"/>
          </p:cNvPicPr>
          <p:nvPr/>
        </p:nvPicPr>
        <p:blipFill>
          <a:blip r:embed="rId11"/>
          <a:srcRect l="9560" t="24008" r="14951" b="18750"/>
          <a:stretch>
            <a:fillRect/>
          </a:stretch>
        </p:blipFill>
        <p:spPr bwMode="auto">
          <a:xfrm>
            <a:off x="6002338" y="3521075"/>
            <a:ext cx="2998787" cy="294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Imagem 53" descr="pscv90.jpg"/>
          <p:cNvPicPr>
            <a:picLocks noChangeAspect="1"/>
          </p:cNvPicPr>
          <p:nvPr/>
        </p:nvPicPr>
        <p:blipFill>
          <a:blip r:embed="rId12"/>
          <a:srcRect l="9560" t="23958" r="17647" b="20833"/>
          <a:stretch>
            <a:fillRect/>
          </a:stretch>
        </p:blipFill>
        <p:spPr bwMode="auto">
          <a:xfrm>
            <a:off x="6003925" y="415925"/>
            <a:ext cx="3130550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Imagem 55" descr="ca90.jpg"/>
          <p:cNvPicPr>
            <a:picLocks noChangeAspect="1"/>
          </p:cNvPicPr>
          <p:nvPr/>
        </p:nvPicPr>
        <p:blipFill>
          <a:blip r:embed="rId13"/>
          <a:srcRect l="9651" t="22917" r="17525" b="21167"/>
          <a:stretch>
            <a:fillRect/>
          </a:stretch>
        </p:blipFill>
        <p:spPr bwMode="auto">
          <a:xfrm>
            <a:off x="5889625" y="327025"/>
            <a:ext cx="3214688" cy="319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1" grpId="1"/>
      <p:bldP spid="13" grpId="0"/>
      <p:bldP spid="13" grpId="1"/>
      <p:bldP spid="18" grpId="0"/>
      <p:bldP spid="18" grpId="1"/>
      <p:bldP spid="22" grpId="0"/>
      <p:bldP spid="2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aixaDeTexto 3"/>
          <p:cNvSpPr txBox="1">
            <a:spLocks noChangeArrowheads="1"/>
          </p:cNvSpPr>
          <p:nvPr/>
        </p:nvSpPr>
        <p:spPr bwMode="auto">
          <a:xfrm>
            <a:off x="714375" y="285750"/>
            <a:ext cx="77866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pt-PT" sz="2400" dirty="0">
                <a:solidFill>
                  <a:schemeClr val="bg1"/>
                </a:solidFill>
                <a:latin typeface="+mn-lt"/>
                <a:ea typeface="ＭＳ Ｐゴシック" pitchFamily="-65" charset="-128"/>
              </a:rPr>
              <a:t>Relação entre riqueza especifica e as métricas da paisagem</a:t>
            </a:r>
          </a:p>
        </p:txBody>
      </p:sp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714375" y="2768600"/>
          <a:ext cx="7215188" cy="1371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229330"/>
                <a:gridCol w="851076"/>
                <a:gridCol w="1011838"/>
                <a:gridCol w="1030748"/>
                <a:gridCol w="1030748"/>
                <a:gridCol w="1030748"/>
                <a:gridCol w="1030748"/>
              </a:tblGrid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LPI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IJI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SDI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NP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PSCV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 rowSpan="2">
                  <a:txBody>
                    <a:bodyPr/>
                    <a:lstStyle/>
                    <a:p>
                      <a:r>
                        <a:rPr lang="en-US" sz="2400" b="1" dirty="0" smtClean="0"/>
                        <a:t>IMARG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1990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chemeClr val="bg1"/>
                          </a:solidFill>
                        </a:rPr>
                        <a:t>-0,8</a:t>
                      </a:r>
                      <a:endParaRPr 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chemeClr val="bg1"/>
                          </a:solidFill>
                        </a:rPr>
                        <a:t>0,69</a:t>
                      </a:r>
                      <a:endParaRPr 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chemeClr val="bg1"/>
                          </a:solidFill>
                        </a:rPr>
                        <a:t>0,67</a:t>
                      </a:r>
                      <a:endParaRPr 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2006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chemeClr val="bg1"/>
                          </a:solidFill>
                        </a:rPr>
                        <a:t>-0,8</a:t>
                      </a:r>
                      <a:endParaRPr 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chemeClr val="bg1"/>
                          </a:solidFill>
                        </a:rPr>
                        <a:t>0,69</a:t>
                      </a:r>
                      <a:endParaRPr 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chemeClr val="bg1"/>
                          </a:solidFill>
                        </a:rPr>
                        <a:t>0,85</a:t>
                      </a:r>
                      <a:endParaRPr 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chemeClr val="bg1"/>
                          </a:solidFill>
                        </a:rPr>
                        <a:t>-0,7</a:t>
                      </a:r>
                      <a:endParaRPr 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sp>
        <p:nvSpPr>
          <p:cNvPr id="15396" name="CaixaDeTexto 5"/>
          <p:cNvSpPr txBox="1">
            <a:spLocks noChangeArrowheads="1"/>
          </p:cNvSpPr>
          <p:nvPr/>
        </p:nvSpPr>
        <p:spPr bwMode="auto">
          <a:xfrm>
            <a:off x="714375" y="1571625"/>
            <a:ext cx="47863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solidFill>
                  <a:schemeClr val="bg1"/>
                </a:solidFill>
              </a:rPr>
              <a:t>R ≥ 0,6    Sig ≤ </a:t>
            </a:r>
            <a:r>
              <a:rPr lang="el-GR" sz="2400">
                <a:solidFill>
                  <a:schemeClr val="bg1"/>
                </a:solidFill>
              </a:rPr>
              <a:t>α</a:t>
            </a:r>
            <a:r>
              <a:rPr lang="en-US" sz="2400">
                <a:solidFill>
                  <a:schemeClr val="bg1"/>
                </a:solidFill>
              </a:rPr>
              <a:t> =0,05</a:t>
            </a:r>
          </a:p>
        </p:txBody>
      </p:sp>
      <p:grpSp>
        <p:nvGrpSpPr>
          <p:cNvPr id="15397" name="Grupo 5"/>
          <p:cNvGrpSpPr>
            <a:grpSpLocks/>
          </p:cNvGrpSpPr>
          <p:nvPr/>
        </p:nvGrpSpPr>
        <p:grpSpPr bwMode="auto">
          <a:xfrm>
            <a:off x="0" y="6477000"/>
            <a:ext cx="9144000" cy="523875"/>
            <a:chOff x="-32" y="6477680"/>
            <a:chExt cx="9144032" cy="523220"/>
          </a:xfrm>
        </p:grpSpPr>
        <p:sp>
          <p:nvSpPr>
            <p:cNvPr id="7" name="CaixaDeTexto 6"/>
            <p:cNvSpPr txBox="1"/>
            <p:nvPr/>
          </p:nvSpPr>
          <p:spPr>
            <a:xfrm>
              <a:off x="2143101" y="6498292"/>
              <a:ext cx="7000900" cy="431260"/>
            </a:xfrm>
            <a:prstGeom prst="rect">
              <a:avLst/>
            </a:prstGeom>
            <a:solidFill>
              <a:schemeClr val="accent3"/>
            </a:solidFill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Análise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mudança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paisagem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(BIS e PIS) entre 1990 e 2006 </a:t>
              </a:r>
              <a:r>
                <a:rPr lang="pt-PT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e seu Impacto na Diversidade de Aves</a:t>
              </a:r>
            </a:p>
            <a:p>
              <a:pPr algn="r">
                <a:defRPr/>
              </a:pPr>
              <a:endParaRPr lang="en-US" sz="1100" dirty="0">
                <a:latin typeface="Arial" charset="0"/>
                <a:ea typeface="ＭＳ Ｐゴシック" pitchFamily="-65" charset="-128"/>
              </a:endParaRPr>
            </a:p>
          </p:txBody>
        </p:sp>
        <p:sp>
          <p:nvSpPr>
            <p:cNvPr id="8" name="CaixaDeTexto 7"/>
            <p:cNvSpPr txBox="1"/>
            <p:nvPr/>
          </p:nvSpPr>
          <p:spPr>
            <a:xfrm>
              <a:off x="-32" y="6477680"/>
              <a:ext cx="1714506" cy="5232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PT" sz="1400" dirty="0">
                  <a:solidFill>
                    <a:schemeClr val="bg1"/>
                  </a:solidFill>
                  <a:latin typeface="Arial" charset="0"/>
                  <a:ea typeface="ＭＳ Ｐゴシック" pitchFamily="-65" charset="-128"/>
                </a:rPr>
                <a:t>Resultados</a:t>
              </a:r>
            </a:p>
            <a:p>
              <a:pPr>
                <a:defRPr/>
              </a:pPr>
              <a:endParaRPr lang="pt-PT" sz="1400" dirty="0">
                <a:solidFill>
                  <a:schemeClr val="bg1"/>
                </a:solidFill>
                <a:latin typeface="Arial" charset="0"/>
                <a:ea typeface="ＭＳ Ｐゴシック" pitchFamily="-65" charset="-128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Graph_bb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5" y="-219075"/>
            <a:ext cx="8907463" cy="707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130175" y="354013"/>
          <a:ext cx="4727575" cy="2074862"/>
        </p:xfrm>
        <a:graphic>
          <a:graphicData uri="http://schemas.openxmlformats.org/drawingml/2006/table">
            <a:tbl>
              <a:tblPr/>
              <a:tblGrid>
                <a:gridCol w="1778635"/>
                <a:gridCol w="737235"/>
                <a:gridCol w="737235"/>
                <a:gridCol w="737235"/>
                <a:gridCol w="737235"/>
              </a:tblGrid>
              <a:tr h="25209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b="1" dirty="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EIXOS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b="1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1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b="1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2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b="1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3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b="1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4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Valores próprios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0,157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0,038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0,035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0,026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Correlação Espécies-variáveis ambientais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0,844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0,729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0,768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0,786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252095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Percentagem cumulativa de Variância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209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Dados de espécies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10,5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13,0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15,4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17,1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Relação Espécies-variáveis ambientais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42,9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53,3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62,9</a:t>
                      </a:r>
                      <a:endParaRPr lang="en-US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70,0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ela 5"/>
          <p:cNvGraphicFramePr>
            <a:graphicFrameLocks noGrp="1"/>
          </p:cNvGraphicFramePr>
          <p:nvPr/>
        </p:nvGraphicFramePr>
        <p:xfrm>
          <a:off x="3336925" y="5072063"/>
          <a:ext cx="5713413" cy="1279525"/>
        </p:xfrm>
        <a:graphic>
          <a:graphicData uri="http://schemas.openxmlformats.org/drawingml/2006/table">
            <a:tbl>
              <a:tblPr/>
              <a:tblGrid>
                <a:gridCol w="5713730"/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Teste de significância do primeiro Eixo Canónico=0,157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F-ratio=6,087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P-value=0,002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Teste de significância de todos os Eixos Canónicos = 0,366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F-ratio=1,402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400" dirty="0">
                          <a:solidFill>
                            <a:schemeClr val="bg1"/>
                          </a:solidFill>
                          <a:latin typeface="Trebuchet MS"/>
                          <a:ea typeface="Calibri"/>
                          <a:cs typeface="Times New Roman"/>
                        </a:rPr>
                        <a:t>P-value=0,002</a:t>
                      </a:r>
                      <a:endParaRPr lang="en-US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58875" y="354013"/>
            <a:ext cx="2032000" cy="30114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6440" name="Grupo 7"/>
          <p:cNvGrpSpPr>
            <a:grpSpLocks/>
          </p:cNvGrpSpPr>
          <p:nvPr/>
        </p:nvGrpSpPr>
        <p:grpSpPr bwMode="auto">
          <a:xfrm>
            <a:off x="0" y="6477000"/>
            <a:ext cx="9144000" cy="523875"/>
            <a:chOff x="-32" y="6477680"/>
            <a:chExt cx="9144032" cy="523220"/>
          </a:xfrm>
        </p:grpSpPr>
        <p:sp>
          <p:nvSpPr>
            <p:cNvPr id="9" name="CaixaDeTexto 8"/>
            <p:cNvSpPr txBox="1"/>
            <p:nvPr/>
          </p:nvSpPr>
          <p:spPr>
            <a:xfrm>
              <a:off x="2143101" y="6498292"/>
              <a:ext cx="7000900" cy="431260"/>
            </a:xfrm>
            <a:prstGeom prst="rect">
              <a:avLst/>
            </a:prstGeom>
            <a:solidFill>
              <a:schemeClr val="accent3"/>
            </a:solidFill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Análise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mudança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paisagem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(BIS e PIS) entre 1990 e 2006 </a:t>
              </a:r>
              <a:r>
                <a:rPr lang="pt-PT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e seu Impacto na Diversidade de Aves</a:t>
              </a:r>
            </a:p>
            <a:p>
              <a:pPr algn="r">
                <a:defRPr/>
              </a:pPr>
              <a:endParaRPr lang="en-US" sz="1100" dirty="0">
                <a:latin typeface="Arial" charset="0"/>
                <a:ea typeface="ＭＳ Ｐゴシック" pitchFamily="-65" charset="-128"/>
              </a:endParaRPr>
            </a:p>
          </p:txBody>
        </p:sp>
        <p:sp>
          <p:nvSpPr>
            <p:cNvPr id="10" name="CaixaDeTexto 9"/>
            <p:cNvSpPr txBox="1"/>
            <p:nvPr/>
          </p:nvSpPr>
          <p:spPr>
            <a:xfrm>
              <a:off x="-32" y="6477680"/>
              <a:ext cx="1714506" cy="5232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PT" sz="1400" dirty="0">
                  <a:solidFill>
                    <a:schemeClr val="bg1"/>
                  </a:solidFill>
                  <a:latin typeface="Arial" charset="0"/>
                  <a:ea typeface="ＭＳ Ｐゴシック" pitchFamily="-65" charset="-128"/>
                </a:rPr>
                <a:t>Resultados</a:t>
              </a:r>
            </a:p>
            <a:p>
              <a:pPr>
                <a:defRPr/>
              </a:pPr>
              <a:endParaRPr lang="pt-PT" sz="1400" dirty="0">
                <a:solidFill>
                  <a:schemeClr val="bg1"/>
                </a:solidFill>
                <a:latin typeface="Arial" charset="0"/>
                <a:ea typeface="ＭＳ Ｐゴシック" pitchFamily="-65" charset="-128"/>
              </a:endParaRPr>
            </a:p>
          </p:txBody>
        </p: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0" descr="indice2008.jpg"/>
          <p:cNvPicPr>
            <a:picLocks noChangeAspect="1"/>
          </p:cNvPicPr>
          <p:nvPr/>
        </p:nvPicPr>
        <p:blipFill>
          <a:blip r:embed="rId3"/>
          <a:srcRect l="8211" t="19791" r="17647" b="21875"/>
          <a:stretch>
            <a:fillRect/>
          </a:stretch>
        </p:blipFill>
        <p:spPr bwMode="auto">
          <a:xfrm>
            <a:off x="4321175" y="1071563"/>
            <a:ext cx="393065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magem 9" descr="indice1989.jpg"/>
          <p:cNvPicPr>
            <a:picLocks noChangeAspect="1"/>
          </p:cNvPicPr>
          <p:nvPr/>
        </p:nvPicPr>
        <p:blipFill>
          <a:blip r:embed="rId4"/>
          <a:srcRect l="6862" t="19791" r="18996" b="22917"/>
          <a:stretch>
            <a:fillRect/>
          </a:stretch>
        </p:blipFill>
        <p:spPr bwMode="auto">
          <a:xfrm>
            <a:off x="214313" y="1106488"/>
            <a:ext cx="3929062" cy="392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Imagem 6" descr="legenda_indices.jpg"/>
          <p:cNvPicPr>
            <a:picLocks noChangeAspect="1"/>
          </p:cNvPicPr>
          <p:nvPr/>
        </p:nvPicPr>
        <p:blipFill>
          <a:blip r:embed="rId5"/>
          <a:srcRect l="6862" t="61458" r="16299" b="21875"/>
          <a:stretch>
            <a:fillRect/>
          </a:stretch>
        </p:blipFill>
        <p:spPr bwMode="auto">
          <a:xfrm>
            <a:off x="2714625" y="4214813"/>
            <a:ext cx="6429375" cy="180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ela 7"/>
          <p:cNvGraphicFramePr>
            <a:graphicFrameLocks noGrp="1"/>
          </p:cNvGraphicFramePr>
          <p:nvPr/>
        </p:nvGraphicFramePr>
        <p:xfrm>
          <a:off x="1035050" y="2143125"/>
          <a:ext cx="7037388" cy="3786188"/>
        </p:xfrm>
        <a:graphic>
          <a:graphicData uri="http://schemas.openxmlformats.org/drawingml/2006/table">
            <a:tbl>
              <a:tblPr/>
              <a:tblGrid>
                <a:gridCol w="3434605"/>
                <a:gridCol w="1234538"/>
                <a:gridCol w="1101708"/>
                <a:gridCol w="1265792"/>
              </a:tblGrid>
              <a:tr h="31724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b="1" dirty="0">
                          <a:solidFill>
                            <a:schemeClr val="bg1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Classes ocupação do solo/ Ano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b="1" dirty="0">
                          <a:solidFill>
                            <a:schemeClr val="bg1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1989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b="1">
                          <a:solidFill>
                            <a:schemeClr val="bg1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2008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Diferença%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</a:tr>
              <a:tr h="31724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Culturas temporárias (CT)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4,07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4,37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7,4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31724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rgbClr val="FFFF00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Florestas (FL)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rgbClr val="FFFF00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6,42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rgbClr val="FFFF00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8,50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rgbClr val="FFFF00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32,4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31724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Áreas agrícolas heterogenias (AH)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4,00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3,90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-2,5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61372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rgbClr val="FFFF00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Florestas abertas e vegetação herbácea (FA)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rgbClr val="FFFF00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3,00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rgbClr val="FFFF00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3,60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rgbClr val="FFFF00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20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31724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Tecido urbano (TU)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0,71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0,82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15,5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31724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rgbClr val="FFFF00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Culturas permanentes (CP)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rgbClr val="FFFF00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2,50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rgbClr val="FFFF00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2,98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rgbClr val="FFFF00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19,2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31724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rgbClr val="FFFF00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Cursos de água (CA)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rgbClr val="FFFF00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1,58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rgbClr val="FFFF00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2,20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rgbClr val="FFFF00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39,2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31724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Planos de água (PA)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2,04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2,20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7,84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31724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Charnecas ou matos (M)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3,5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3,80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8,57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31724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rgbClr val="FFFF00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Pastagens permanentes (PP)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rgbClr val="FFFF00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1,99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rgbClr val="FFFF00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2,36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rgbClr val="FFFF00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18,6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17475" name="Grupo 5"/>
          <p:cNvGrpSpPr>
            <a:grpSpLocks/>
          </p:cNvGrpSpPr>
          <p:nvPr/>
        </p:nvGrpSpPr>
        <p:grpSpPr bwMode="auto">
          <a:xfrm>
            <a:off x="0" y="6477000"/>
            <a:ext cx="9144000" cy="523875"/>
            <a:chOff x="-32" y="6477680"/>
            <a:chExt cx="9144032" cy="523220"/>
          </a:xfrm>
        </p:grpSpPr>
        <p:sp>
          <p:nvSpPr>
            <p:cNvPr id="7" name="CaixaDeTexto 6"/>
            <p:cNvSpPr txBox="1"/>
            <p:nvPr/>
          </p:nvSpPr>
          <p:spPr>
            <a:xfrm>
              <a:off x="2143101" y="6498292"/>
              <a:ext cx="7000900" cy="431260"/>
            </a:xfrm>
            <a:prstGeom prst="rect">
              <a:avLst/>
            </a:prstGeom>
            <a:solidFill>
              <a:schemeClr val="accent3"/>
            </a:solidFill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Análise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mudança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paisagem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(BIS e PIS) entre 1990 e 2006 </a:t>
              </a:r>
              <a:r>
                <a:rPr lang="pt-PT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e seu Impacto na Diversidade de Aves</a:t>
              </a:r>
            </a:p>
            <a:p>
              <a:pPr algn="r">
                <a:defRPr/>
              </a:pPr>
              <a:endParaRPr lang="en-US" sz="1100" dirty="0">
                <a:latin typeface="Arial" charset="0"/>
                <a:ea typeface="ＭＳ Ｐゴシック" pitchFamily="-65" charset="-128"/>
              </a:endParaRPr>
            </a:p>
          </p:txBody>
        </p:sp>
        <p:sp>
          <p:nvSpPr>
            <p:cNvPr id="9" name="CaixaDeTexto 8"/>
            <p:cNvSpPr txBox="1"/>
            <p:nvPr/>
          </p:nvSpPr>
          <p:spPr>
            <a:xfrm>
              <a:off x="-32" y="6477680"/>
              <a:ext cx="1714506" cy="5232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PT" sz="1400" dirty="0">
                  <a:solidFill>
                    <a:schemeClr val="bg1"/>
                  </a:solidFill>
                  <a:latin typeface="Arial" charset="0"/>
                  <a:ea typeface="ＭＳ Ｐゴシック" pitchFamily="-65" charset="-128"/>
                </a:rPr>
                <a:t>Resultados</a:t>
              </a:r>
            </a:p>
            <a:p>
              <a:pPr>
                <a:defRPr/>
              </a:pPr>
              <a:endParaRPr lang="pt-PT" sz="1400" dirty="0">
                <a:solidFill>
                  <a:schemeClr val="bg1"/>
                </a:solidFill>
                <a:latin typeface="Arial" charset="0"/>
                <a:ea typeface="ＭＳ Ｐゴシック" pitchFamily="-65" charset="-128"/>
              </a:endParaRPr>
            </a:p>
          </p:txBody>
        </p:sp>
      </p:grp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1500188" y="1285875"/>
          <a:ext cx="5857875" cy="3484563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836367"/>
                <a:gridCol w="836367"/>
                <a:gridCol w="836367"/>
                <a:gridCol w="837492"/>
                <a:gridCol w="836367"/>
                <a:gridCol w="837492"/>
                <a:gridCol w="837492"/>
              </a:tblGrid>
              <a:tr h="39687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b="1" dirty="0">
                          <a:solidFill>
                            <a:schemeClr val="bg1"/>
                          </a:solidFill>
                        </a:rPr>
                        <a:t>2006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b="1" dirty="0">
                          <a:solidFill>
                            <a:schemeClr val="bg1"/>
                          </a:solidFill>
                        </a:rPr>
                        <a:t>MPS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b="1" dirty="0">
                          <a:solidFill>
                            <a:schemeClr val="bg1"/>
                          </a:solidFill>
                        </a:rPr>
                        <a:t>NP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b="1" dirty="0">
                          <a:solidFill>
                            <a:schemeClr val="bg1"/>
                          </a:solidFill>
                        </a:rPr>
                        <a:t>PSCV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b="1" dirty="0">
                          <a:solidFill>
                            <a:schemeClr val="bg1"/>
                          </a:solidFill>
                        </a:rPr>
                        <a:t>CA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b="1" dirty="0">
                          <a:solidFill>
                            <a:schemeClr val="bg1"/>
                          </a:solidFill>
                        </a:rPr>
                        <a:t>MNN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b="1" dirty="0">
                          <a:solidFill>
                            <a:schemeClr val="bg1"/>
                          </a:solidFill>
                        </a:rPr>
                        <a:t>LPI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/>
                    </a:solidFill>
                  </a:tcPr>
                </a:tc>
              </a:tr>
              <a:tr h="39687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b="1" dirty="0">
                          <a:solidFill>
                            <a:schemeClr val="tx1"/>
                          </a:solidFill>
                        </a:rPr>
                        <a:t>M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0.83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0.83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</a:tr>
              <a:tr h="39687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b="1" dirty="0">
                          <a:solidFill>
                            <a:schemeClr val="tx1"/>
                          </a:solidFill>
                        </a:rPr>
                        <a:t>AH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0.80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0.77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</a:tr>
              <a:tr h="30956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b="1" dirty="0">
                          <a:solidFill>
                            <a:schemeClr val="tx1"/>
                          </a:solidFill>
                        </a:rPr>
                        <a:t>FA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0.68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</a:tr>
              <a:tr h="39687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b="1" dirty="0">
                          <a:solidFill>
                            <a:schemeClr val="tx1"/>
                          </a:solidFill>
                        </a:rPr>
                        <a:t>CP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0.75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0.64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</a:tr>
              <a:tr h="39687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b="1" dirty="0">
                          <a:solidFill>
                            <a:schemeClr val="tx1"/>
                          </a:solidFill>
                        </a:rPr>
                        <a:t>PP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0.70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0.70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</a:tr>
              <a:tr h="39687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b="1" dirty="0">
                          <a:solidFill>
                            <a:schemeClr val="tx1"/>
                          </a:solidFill>
                        </a:rPr>
                        <a:t>CT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0.77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0.77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0.76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0.60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</a:tr>
              <a:tr h="39687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b="1" dirty="0">
                          <a:solidFill>
                            <a:schemeClr val="tx1"/>
                          </a:solidFill>
                        </a:rPr>
                        <a:t>CA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0.81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0.81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0.64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</a:tr>
              <a:tr h="39687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b="1" dirty="0">
                          <a:solidFill>
                            <a:schemeClr val="tx1"/>
                          </a:solidFill>
                        </a:rPr>
                        <a:t>PA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0.63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0.63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0.60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grpSp>
        <p:nvGrpSpPr>
          <p:cNvPr id="18516" name="Grupo 5"/>
          <p:cNvGrpSpPr>
            <a:grpSpLocks/>
          </p:cNvGrpSpPr>
          <p:nvPr/>
        </p:nvGrpSpPr>
        <p:grpSpPr bwMode="auto">
          <a:xfrm>
            <a:off x="0" y="6477000"/>
            <a:ext cx="9144000" cy="523875"/>
            <a:chOff x="-32" y="6477680"/>
            <a:chExt cx="9144032" cy="523220"/>
          </a:xfrm>
        </p:grpSpPr>
        <p:sp>
          <p:nvSpPr>
            <p:cNvPr id="7" name="CaixaDeTexto 6"/>
            <p:cNvSpPr txBox="1"/>
            <p:nvPr/>
          </p:nvSpPr>
          <p:spPr>
            <a:xfrm>
              <a:off x="2143101" y="6498292"/>
              <a:ext cx="7000900" cy="431260"/>
            </a:xfrm>
            <a:prstGeom prst="rect">
              <a:avLst/>
            </a:prstGeom>
            <a:solidFill>
              <a:schemeClr val="accent3"/>
            </a:solidFill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Análise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mudança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paisagem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(BIS e PIS) entre 1990 e 2006 </a:t>
              </a:r>
              <a:r>
                <a:rPr lang="pt-PT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e seu Impacto na Diversidade de Aves</a:t>
              </a:r>
            </a:p>
            <a:p>
              <a:pPr algn="r">
                <a:defRPr/>
              </a:pPr>
              <a:endParaRPr lang="en-US" sz="1100" dirty="0">
                <a:latin typeface="Arial" charset="0"/>
                <a:ea typeface="ＭＳ Ｐゴシック" pitchFamily="-65" charset="-128"/>
              </a:endParaRPr>
            </a:p>
          </p:txBody>
        </p:sp>
        <p:sp>
          <p:nvSpPr>
            <p:cNvPr id="8" name="CaixaDeTexto 7"/>
            <p:cNvSpPr txBox="1"/>
            <p:nvPr/>
          </p:nvSpPr>
          <p:spPr>
            <a:xfrm>
              <a:off x="-32" y="6477680"/>
              <a:ext cx="1714506" cy="5232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PT" sz="1400" dirty="0">
                  <a:solidFill>
                    <a:schemeClr val="bg1"/>
                  </a:solidFill>
                  <a:latin typeface="Arial" charset="0"/>
                  <a:ea typeface="ＭＳ Ｐゴシック" pitchFamily="-65" charset="-128"/>
                </a:rPr>
                <a:t>Resultados</a:t>
              </a:r>
            </a:p>
            <a:p>
              <a:pPr>
                <a:defRPr/>
              </a:pPr>
              <a:endParaRPr lang="pt-PT" sz="1400" dirty="0">
                <a:solidFill>
                  <a:schemeClr val="bg1"/>
                </a:solidFill>
                <a:latin typeface="Arial" charset="0"/>
                <a:ea typeface="ＭＳ Ｐゴシック" pitchFamily="-65" charset="-128"/>
              </a:endParaRPr>
            </a:p>
          </p:txBody>
        </p:sp>
      </p:grpSp>
      <p:sp>
        <p:nvSpPr>
          <p:cNvPr id="9" name="CaixaDeTexto 3"/>
          <p:cNvSpPr txBox="1">
            <a:spLocks noChangeArrowheads="1"/>
          </p:cNvSpPr>
          <p:nvPr/>
        </p:nvSpPr>
        <p:spPr bwMode="auto">
          <a:xfrm>
            <a:off x="714375" y="285750"/>
            <a:ext cx="77866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pt-PT" sz="2400" dirty="0">
                <a:solidFill>
                  <a:schemeClr val="bg1"/>
                </a:solidFill>
                <a:latin typeface="+mn-lt"/>
                <a:ea typeface="ＭＳ Ｐゴシック" pitchFamily="-65" charset="-128"/>
              </a:rPr>
              <a:t>Relação entre riqueza especifica e as métricas por classes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aixaDeTexto 3"/>
          <p:cNvSpPr txBox="1">
            <a:spLocks noChangeArrowheads="1"/>
          </p:cNvSpPr>
          <p:nvPr/>
        </p:nvSpPr>
        <p:spPr bwMode="auto">
          <a:xfrm>
            <a:off x="214313" y="246063"/>
            <a:ext cx="38576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 sz="2400">
                <a:solidFill>
                  <a:schemeClr val="bg1"/>
                </a:solidFill>
              </a:rPr>
              <a:t>Análise discriminante</a:t>
            </a:r>
          </a:p>
        </p:txBody>
      </p:sp>
      <p:pic>
        <p:nvPicPr>
          <p:cNvPr id="2355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" y="1071563"/>
            <a:ext cx="3557588" cy="3144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3375" y="1031875"/>
            <a:ext cx="3738563" cy="314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3500" y="1031875"/>
            <a:ext cx="3633788" cy="375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ela 7"/>
          <p:cNvGraphicFramePr>
            <a:graphicFrameLocks noGrp="1"/>
          </p:cNvGraphicFramePr>
          <p:nvPr/>
        </p:nvGraphicFramePr>
        <p:xfrm>
          <a:off x="4991100" y="1071563"/>
          <a:ext cx="3786188" cy="3714750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2253420"/>
                <a:gridCol w="809972"/>
                <a:gridCol w="722823"/>
              </a:tblGrid>
              <a:tr h="55841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Classes ocupação do solo/ Ano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F1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F2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10000"/>
                      </a:schemeClr>
                    </a:solidFill>
                  </a:tcPr>
                </a:tc>
              </a:tr>
              <a:tr h="28866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Florestas 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rgbClr val="FFFF00"/>
                          </a:solidFill>
                        </a:rPr>
                        <a:t>-0,783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0,441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</a:tr>
              <a:tr h="55841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Áreas Agrícolas Heterogéneas 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rgbClr val="FFFF00"/>
                          </a:solidFill>
                        </a:rPr>
                        <a:t>0,68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rgbClr val="FFFF00"/>
                          </a:solidFill>
                        </a:rPr>
                        <a:t>-0,58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</a:tr>
              <a:tr h="28866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Culturas permanentes 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 smtClean="0">
                          <a:solidFill>
                            <a:schemeClr val="bg1"/>
                          </a:solidFill>
                        </a:rPr>
                        <a:t>0,447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-0,094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</a:tr>
              <a:tr h="28866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Tecido Urbano 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0,4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-0,115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</a:tr>
              <a:tr h="28866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Florestas Abertas 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-0,133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rgbClr val="FFFF00"/>
                          </a:solidFill>
                        </a:rPr>
                        <a:t>0,607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</a:tr>
              <a:tr h="28866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Matos 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0,171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0,234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</a:tr>
              <a:tr h="28866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Planos de Água 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-0,281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0,506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</a:tr>
              <a:tr h="28866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Cursos de Água 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0,292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0,121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</a:tr>
              <a:tr h="28866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Culturas Temporárias 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0,231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rgbClr val="FFFF00"/>
                          </a:solidFill>
                        </a:rPr>
                        <a:t>-0,607</a:t>
                      </a:r>
                      <a:endParaRPr lang="en-US" sz="16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</a:tr>
              <a:tr h="28866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Pastagens Permanentes 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-0,003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-0,487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ela 8"/>
          <p:cNvGraphicFramePr>
            <a:graphicFrameLocks noGrp="1"/>
          </p:cNvGraphicFramePr>
          <p:nvPr/>
        </p:nvGraphicFramePr>
        <p:xfrm>
          <a:off x="214313" y="4894263"/>
          <a:ext cx="4978400" cy="1463675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582653"/>
                <a:gridCol w="879026"/>
                <a:gridCol w="879026"/>
                <a:gridCol w="879026"/>
                <a:gridCol w="879026"/>
                <a:gridCol w="879026"/>
              </a:tblGrid>
              <a:tr h="17780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 err="1">
                          <a:solidFill>
                            <a:schemeClr val="bg1"/>
                          </a:solidFill>
                        </a:rPr>
                        <a:t>De\</a:t>
                      </a: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 a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3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Total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% Correcto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10000"/>
                      </a:schemeClr>
                    </a:solidFill>
                  </a:tcPr>
                </a:tc>
              </a:tr>
              <a:tr h="1778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3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7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1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11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27,27%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</a:tr>
              <a:tr h="1778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5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18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8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31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58,06%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</a:tr>
              <a:tr h="1778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3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1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2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5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8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62,50%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</a:tr>
              <a:tr h="1778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Total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9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27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14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>
                          <a:solidFill>
                            <a:schemeClr val="bg1"/>
                          </a:solidFill>
                        </a:rPr>
                        <a:t>50</a:t>
                      </a:r>
                      <a:endParaRPr lang="en-US" sz="16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pt-PT" sz="1600" dirty="0">
                          <a:solidFill>
                            <a:schemeClr val="bg1"/>
                          </a:solidFill>
                        </a:rPr>
                        <a:t>52,00%</a:t>
                      </a:r>
                      <a:endParaRPr lang="en-US" sz="16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grpSp>
        <p:nvGrpSpPr>
          <p:cNvPr id="19556" name="Grupo 9"/>
          <p:cNvGrpSpPr>
            <a:grpSpLocks/>
          </p:cNvGrpSpPr>
          <p:nvPr/>
        </p:nvGrpSpPr>
        <p:grpSpPr bwMode="auto">
          <a:xfrm>
            <a:off x="0" y="6477000"/>
            <a:ext cx="9144000" cy="523875"/>
            <a:chOff x="-32" y="6477680"/>
            <a:chExt cx="9144032" cy="523220"/>
          </a:xfrm>
        </p:grpSpPr>
        <p:sp>
          <p:nvSpPr>
            <p:cNvPr id="11" name="CaixaDeTexto 10"/>
            <p:cNvSpPr txBox="1"/>
            <p:nvPr/>
          </p:nvSpPr>
          <p:spPr>
            <a:xfrm>
              <a:off x="2143101" y="6498292"/>
              <a:ext cx="7000900" cy="431260"/>
            </a:xfrm>
            <a:prstGeom prst="rect">
              <a:avLst/>
            </a:prstGeom>
            <a:solidFill>
              <a:schemeClr val="accent3"/>
            </a:solidFill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Análise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mudança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paisagem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(BIS e PIS) entre 1990 e 2006 </a:t>
              </a:r>
              <a:r>
                <a:rPr lang="pt-PT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e seu Impacto na Diversidade de Aves</a:t>
              </a:r>
            </a:p>
            <a:p>
              <a:pPr algn="r">
                <a:defRPr/>
              </a:pPr>
              <a:endParaRPr lang="en-US" sz="1100" dirty="0">
                <a:latin typeface="Arial" charset="0"/>
                <a:ea typeface="ＭＳ Ｐゴシック" pitchFamily="-65" charset="-128"/>
              </a:endParaRPr>
            </a:p>
          </p:txBody>
        </p:sp>
        <p:sp>
          <p:nvSpPr>
            <p:cNvPr id="12" name="CaixaDeTexto 11"/>
            <p:cNvSpPr txBox="1"/>
            <p:nvPr/>
          </p:nvSpPr>
          <p:spPr>
            <a:xfrm>
              <a:off x="-32" y="6477680"/>
              <a:ext cx="1714506" cy="5232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PT" sz="1400" dirty="0">
                  <a:solidFill>
                    <a:schemeClr val="bg1"/>
                  </a:solidFill>
                  <a:latin typeface="Arial" charset="0"/>
                  <a:ea typeface="ＭＳ Ｐゴシック" pitchFamily="-65" charset="-128"/>
                </a:rPr>
                <a:t>Resultados</a:t>
              </a:r>
            </a:p>
            <a:p>
              <a:pPr>
                <a:defRPr/>
              </a:pPr>
              <a:endParaRPr lang="pt-PT" sz="1400" dirty="0">
                <a:solidFill>
                  <a:schemeClr val="bg1"/>
                </a:solidFill>
                <a:latin typeface="Arial" charset="0"/>
                <a:ea typeface="ＭＳ Ｐゴシック" pitchFamily="-65" charset="-128"/>
              </a:endParaRPr>
            </a:p>
          </p:txBody>
        </p: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aixaDeTexto 3"/>
          <p:cNvSpPr txBox="1">
            <a:spLocks noChangeArrowheads="1"/>
          </p:cNvSpPr>
          <p:nvPr/>
        </p:nvSpPr>
        <p:spPr bwMode="auto">
          <a:xfrm>
            <a:off x="619125" y="180975"/>
            <a:ext cx="50244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pt-PT" sz="2400" dirty="0">
                <a:latin typeface="+mn-lt"/>
                <a:ea typeface="ＭＳ Ｐゴシック" pitchFamily="-65" charset="-128"/>
              </a:rPr>
              <a:t>Análise </a:t>
            </a:r>
            <a:r>
              <a:rPr lang="pt-PT" sz="2400" dirty="0">
                <a:latin typeface="+mn-lt"/>
                <a:ea typeface="ＭＳ Ｐゴシック" pitchFamily="-65" charset="-128"/>
              </a:rPr>
              <a:t>Espacial</a:t>
            </a:r>
          </a:p>
        </p:txBody>
      </p:sp>
      <p:pic>
        <p:nvPicPr>
          <p:cNvPr id="20483" name="Picture 3" descr="mapaFINAL2"/>
          <p:cNvPicPr>
            <a:picLocks noChangeAspect="1" noChangeArrowheads="1"/>
          </p:cNvPicPr>
          <p:nvPr/>
        </p:nvPicPr>
        <p:blipFill>
          <a:blip r:embed="rId2"/>
          <a:srcRect l="8759" t="4126" r="8385" b="13985"/>
          <a:stretch>
            <a:fillRect/>
          </a:stretch>
        </p:blipFill>
        <p:spPr bwMode="auto">
          <a:xfrm>
            <a:off x="214313" y="642938"/>
            <a:ext cx="4286250" cy="546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0484" name="Grupo 4"/>
          <p:cNvGrpSpPr>
            <a:grpSpLocks/>
          </p:cNvGrpSpPr>
          <p:nvPr/>
        </p:nvGrpSpPr>
        <p:grpSpPr bwMode="auto">
          <a:xfrm>
            <a:off x="0" y="6477000"/>
            <a:ext cx="9144000" cy="523875"/>
            <a:chOff x="-32" y="6477680"/>
            <a:chExt cx="9144032" cy="523220"/>
          </a:xfrm>
        </p:grpSpPr>
        <p:sp>
          <p:nvSpPr>
            <p:cNvPr id="6" name="CaixaDeTexto 5"/>
            <p:cNvSpPr txBox="1"/>
            <p:nvPr/>
          </p:nvSpPr>
          <p:spPr>
            <a:xfrm>
              <a:off x="2143101" y="6498292"/>
              <a:ext cx="7000900" cy="431260"/>
            </a:xfrm>
            <a:prstGeom prst="rect">
              <a:avLst/>
            </a:prstGeom>
            <a:solidFill>
              <a:schemeClr val="accent3"/>
            </a:solidFill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Análise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mudança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paisagem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(BIS e PIS) entre 1990 e 2006 </a:t>
              </a:r>
              <a:r>
                <a:rPr lang="pt-PT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e seu Impacto na Diversidade de Aves</a:t>
              </a:r>
            </a:p>
            <a:p>
              <a:pPr algn="r">
                <a:defRPr/>
              </a:pPr>
              <a:endParaRPr lang="en-US" sz="1100" dirty="0">
                <a:latin typeface="Arial" charset="0"/>
                <a:ea typeface="ＭＳ Ｐゴシック" pitchFamily="-65" charset="-128"/>
              </a:endParaRPr>
            </a:p>
          </p:txBody>
        </p:sp>
        <p:sp>
          <p:nvSpPr>
            <p:cNvPr id="7" name="CaixaDeTexto 6"/>
            <p:cNvSpPr txBox="1"/>
            <p:nvPr/>
          </p:nvSpPr>
          <p:spPr>
            <a:xfrm>
              <a:off x="-32" y="6477680"/>
              <a:ext cx="1714506" cy="5232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PT" sz="1400" dirty="0">
                  <a:solidFill>
                    <a:schemeClr val="bg1"/>
                  </a:solidFill>
                  <a:latin typeface="Arial" charset="0"/>
                  <a:ea typeface="ＭＳ Ｐゴシック" pitchFamily="-65" charset="-128"/>
                </a:rPr>
                <a:t>Resultados</a:t>
              </a:r>
            </a:p>
            <a:p>
              <a:pPr>
                <a:defRPr/>
              </a:pPr>
              <a:endParaRPr lang="pt-PT" sz="1400" dirty="0">
                <a:solidFill>
                  <a:schemeClr val="bg1"/>
                </a:solidFill>
                <a:latin typeface="Arial" charset="0"/>
                <a:ea typeface="ＭＳ Ｐゴシック" pitchFamily="-65" charset="-128"/>
              </a:endParaRPr>
            </a:p>
          </p:txBody>
        </p:sp>
      </p:grpSp>
      <p:pic>
        <p:nvPicPr>
          <p:cNvPr id="20485" name="Picture 2" descr="mapaFINAL2"/>
          <p:cNvPicPr>
            <a:picLocks noChangeAspect="1" noChangeArrowheads="1"/>
          </p:cNvPicPr>
          <p:nvPr/>
        </p:nvPicPr>
        <p:blipFill>
          <a:blip r:embed="rId3"/>
          <a:srcRect l="7654" t="990" r="5962" b="14389"/>
          <a:stretch>
            <a:fillRect/>
          </a:stretch>
        </p:blipFill>
        <p:spPr bwMode="auto">
          <a:xfrm>
            <a:off x="4714875" y="428625"/>
            <a:ext cx="4429125" cy="561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aixaDeTexto 3"/>
          <p:cNvSpPr txBox="1">
            <a:spLocks noChangeArrowheads="1"/>
          </p:cNvSpPr>
          <p:nvPr/>
        </p:nvSpPr>
        <p:spPr bwMode="auto">
          <a:xfrm>
            <a:off x="571500" y="714375"/>
            <a:ext cx="5143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 sz="2400">
                <a:solidFill>
                  <a:srgbClr val="FFFF00"/>
                </a:solidFill>
              </a:rPr>
              <a:t>Conclusões</a:t>
            </a:r>
          </a:p>
        </p:txBody>
      </p:sp>
      <p:grpSp>
        <p:nvGrpSpPr>
          <p:cNvPr id="21507" name="Grupo 2"/>
          <p:cNvGrpSpPr>
            <a:grpSpLocks/>
          </p:cNvGrpSpPr>
          <p:nvPr/>
        </p:nvGrpSpPr>
        <p:grpSpPr bwMode="auto">
          <a:xfrm>
            <a:off x="0" y="6477000"/>
            <a:ext cx="9144000" cy="523875"/>
            <a:chOff x="-32" y="6477680"/>
            <a:chExt cx="9144032" cy="523220"/>
          </a:xfrm>
        </p:grpSpPr>
        <p:sp>
          <p:nvSpPr>
            <p:cNvPr id="4" name="CaixaDeTexto 3"/>
            <p:cNvSpPr txBox="1"/>
            <p:nvPr/>
          </p:nvSpPr>
          <p:spPr>
            <a:xfrm>
              <a:off x="2143101" y="6498292"/>
              <a:ext cx="7000900" cy="431260"/>
            </a:xfrm>
            <a:prstGeom prst="rect">
              <a:avLst/>
            </a:prstGeom>
            <a:solidFill>
              <a:schemeClr val="accent3"/>
            </a:solidFill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Análise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mudança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paisagem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(BIS e PIS) entre 1990 e 2006 </a:t>
              </a:r>
              <a:r>
                <a:rPr lang="pt-PT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e seu Impacto na Diversidade de Aves</a:t>
              </a:r>
            </a:p>
            <a:p>
              <a:pPr algn="r">
                <a:defRPr/>
              </a:pPr>
              <a:endParaRPr lang="en-US" sz="1100" dirty="0">
                <a:latin typeface="Arial" charset="0"/>
                <a:ea typeface="ＭＳ Ｐゴシック" pitchFamily="-65" charset="-128"/>
              </a:endParaRPr>
            </a:p>
          </p:txBody>
        </p:sp>
        <p:sp>
          <p:nvSpPr>
            <p:cNvPr id="5" name="CaixaDeTexto 4"/>
            <p:cNvSpPr txBox="1"/>
            <p:nvPr/>
          </p:nvSpPr>
          <p:spPr>
            <a:xfrm>
              <a:off x="-32" y="6477680"/>
              <a:ext cx="1714506" cy="5232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PT" sz="1400" dirty="0">
                  <a:solidFill>
                    <a:schemeClr val="bg1"/>
                  </a:solidFill>
                  <a:latin typeface="Arial" charset="0"/>
                  <a:ea typeface="ＭＳ Ｐゴシック" pitchFamily="-65" charset="-128"/>
                </a:rPr>
                <a:t>Conclusão</a:t>
              </a:r>
            </a:p>
            <a:p>
              <a:pPr>
                <a:defRPr/>
              </a:pPr>
              <a:endParaRPr lang="pt-PT" sz="1400" dirty="0">
                <a:solidFill>
                  <a:schemeClr val="bg1"/>
                </a:solidFill>
                <a:latin typeface="Arial" charset="0"/>
                <a:ea typeface="ＭＳ Ｐゴシック" pitchFamily="-65" charset="-128"/>
              </a:endParaRPr>
            </a:p>
          </p:txBody>
        </p:sp>
      </p:grpSp>
      <p:sp>
        <p:nvSpPr>
          <p:cNvPr id="21508" name="CaixaDeTexto 5"/>
          <p:cNvSpPr txBox="1">
            <a:spLocks noChangeArrowheads="1"/>
          </p:cNvSpPr>
          <p:nvPr/>
        </p:nvSpPr>
        <p:spPr bwMode="auto">
          <a:xfrm>
            <a:off x="571500" y="1285875"/>
            <a:ext cx="828675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Aft>
                <a:spcPts val="600"/>
              </a:spcAft>
            </a:pPr>
            <a:r>
              <a:rPr lang="pt-PT">
                <a:solidFill>
                  <a:schemeClr val="bg1"/>
                </a:solidFill>
              </a:rPr>
              <a:t>Houve </a:t>
            </a:r>
            <a:r>
              <a:rPr lang="pt-PT" u="sng">
                <a:solidFill>
                  <a:schemeClr val="bg1"/>
                </a:solidFill>
              </a:rPr>
              <a:t>fragmentação da paisagem</a:t>
            </a:r>
            <a:r>
              <a:rPr lang="pt-PT">
                <a:solidFill>
                  <a:schemeClr val="bg1"/>
                </a:solidFill>
              </a:rPr>
              <a:t> entre o período de </a:t>
            </a:r>
            <a:r>
              <a:rPr lang="pt-PT" u="sng">
                <a:solidFill>
                  <a:schemeClr val="bg1"/>
                </a:solidFill>
              </a:rPr>
              <a:t>1990-2006</a:t>
            </a:r>
            <a:r>
              <a:rPr lang="pt-PT">
                <a:solidFill>
                  <a:schemeClr val="bg1"/>
                </a:solidFill>
              </a:rPr>
              <a:t>;</a:t>
            </a:r>
          </a:p>
          <a:p>
            <a:pPr algn="just">
              <a:spcAft>
                <a:spcPts val="600"/>
              </a:spcAft>
            </a:pPr>
            <a:endParaRPr lang="pt-PT" sz="2000">
              <a:solidFill>
                <a:schemeClr val="bg1"/>
              </a:solidFill>
            </a:endParaRPr>
          </a:p>
          <a:p>
            <a:pPr algn="just">
              <a:spcAft>
                <a:spcPts val="600"/>
              </a:spcAft>
            </a:pPr>
            <a:r>
              <a:rPr lang="pt-PT">
                <a:solidFill>
                  <a:schemeClr val="bg1"/>
                </a:solidFill>
              </a:rPr>
              <a:t>As </a:t>
            </a:r>
            <a:r>
              <a:rPr lang="pt-PT" u="sng">
                <a:solidFill>
                  <a:schemeClr val="bg1"/>
                </a:solidFill>
              </a:rPr>
              <a:t>aves nidificantes</a:t>
            </a:r>
            <a:r>
              <a:rPr lang="pt-PT">
                <a:solidFill>
                  <a:schemeClr val="bg1"/>
                </a:solidFill>
              </a:rPr>
              <a:t>, nesta região, podem ser </a:t>
            </a:r>
            <a:r>
              <a:rPr lang="pt-PT" u="sng">
                <a:solidFill>
                  <a:schemeClr val="bg1"/>
                </a:solidFill>
              </a:rPr>
              <a:t>agrupadas e discriminadas</a:t>
            </a:r>
            <a:r>
              <a:rPr lang="pt-PT">
                <a:solidFill>
                  <a:schemeClr val="bg1"/>
                </a:solidFill>
              </a:rPr>
              <a:t> consoante os </a:t>
            </a:r>
            <a:r>
              <a:rPr lang="pt-PT" u="sng">
                <a:solidFill>
                  <a:schemeClr val="bg1"/>
                </a:solidFill>
              </a:rPr>
              <a:t>habitats</a:t>
            </a:r>
            <a:r>
              <a:rPr lang="pt-PT">
                <a:solidFill>
                  <a:schemeClr val="bg1"/>
                </a:solidFill>
              </a:rPr>
              <a:t> de que dependem a nível de </a:t>
            </a:r>
            <a:r>
              <a:rPr lang="pt-PT" u="sng">
                <a:solidFill>
                  <a:schemeClr val="bg1"/>
                </a:solidFill>
              </a:rPr>
              <a:t>nidificação e alimentação</a:t>
            </a:r>
            <a:r>
              <a:rPr lang="pt-PT">
                <a:solidFill>
                  <a:schemeClr val="bg1"/>
                </a:solidFill>
              </a:rPr>
              <a:t>;</a:t>
            </a:r>
          </a:p>
          <a:p>
            <a:pPr algn="just">
              <a:spcAft>
                <a:spcPts val="600"/>
              </a:spcAft>
            </a:pPr>
            <a:endParaRPr lang="pt-PT">
              <a:solidFill>
                <a:schemeClr val="bg1"/>
              </a:solidFill>
            </a:endParaRPr>
          </a:p>
          <a:p>
            <a:pPr algn="just">
              <a:spcAft>
                <a:spcPts val="600"/>
              </a:spcAft>
            </a:pPr>
            <a:r>
              <a:rPr lang="pt-PT">
                <a:solidFill>
                  <a:schemeClr val="bg1"/>
                </a:solidFill>
              </a:rPr>
              <a:t>Há  uma </a:t>
            </a:r>
            <a:r>
              <a:rPr lang="pt-PT" u="sng">
                <a:solidFill>
                  <a:schemeClr val="bg1"/>
                </a:solidFill>
              </a:rPr>
              <a:t>relação forte</a:t>
            </a:r>
            <a:r>
              <a:rPr lang="pt-PT">
                <a:solidFill>
                  <a:schemeClr val="bg1"/>
                </a:solidFill>
              </a:rPr>
              <a:t> entre </a:t>
            </a:r>
            <a:r>
              <a:rPr lang="pt-PT" u="sng">
                <a:solidFill>
                  <a:schemeClr val="bg1"/>
                </a:solidFill>
              </a:rPr>
              <a:t>área das classes de ocupação do solo</a:t>
            </a:r>
            <a:r>
              <a:rPr lang="pt-PT">
                <a:solidFill>
                  <a:schemeClr val="bg1"/>
                </a:solidFill>
              </a:rPr>
              <a:t> e a presença das </a:t>
            </a:r>
            <a:r>
              <a:rPr lang="pt-PT" u="sng">
                <a:solidFill>
                  <a:schemeClr val="bg1"/>
                </a:solidFill>
              </a:rPr>
              <a:t>diversas espécies de aves nidificantes</a:t>
            </a:r>
            <a:r>
              <a:rPr lang="pt-PT">
                <a:solidFill>
                  <a:schemeClr val="bg1"/>
                </a:solidFill>
              </a:rPr>
              <a:t>;</a:t>
            </a:r>
          </a:p>
          <a:p>
            <a:pPr algn="just">
              <a:spcAft>
                <a:spcPts val="600"/>
              </a:spcAft>
            </a:pPr>
            <a:endParaRPr lang="pt-PT">
              <a:solidFill>
                <a:schemeClr val="bg1"/>
              </a:solidFill>
            </a:endParaRPr>
          </a:p>
          <a:p>
            <a:pPr algn="just">
              <a:spcAft>
                <a:spcPts val="600"/>
              </a:spcAft>
            </a:pPr>
            <a:r>
              <a:rPr lang="pt-PT">
                <a:solidFill>
                  <a:schemeClr val="bg1"/>
                </a:solidFill>
              </a:rPr>
              <a:t>Verificou-se que a </a:t>
            </a:r>
            <a:r>
              <a:rPr lang="pt-PT" u="sng">
                <a:solidFill>
                  <a:schemeClr val="bg1"/>
                </a:solidFill>
              </a:rPr>
              <a:t>heterogeneidade ambiental</a:t>
            </a:r>
            <a:r>
              <a:rPr lang="pt-PT">
                <a:solidFill>
                  <a:schemeClr val="bg1"/>
                </a:solidFill>
              </a:rPr>
              <a:t> é crucial para a </a:t>
            </a:r>
            <a:r>
              <a:rPr lang="pt-PT" u="sng">
                <a:solidFill>
                  <a:schemeClr val="bg1"/>
                </a:solidFill>
              </a:rPr>
              <a:t>diversidade de espécies de aves nidificantes</a:t>
            </a:r>
            <a:r>
              <a:rPr lang="pt-PT">
                <a:solidFill>
                  <a:schemeClr val="bg1"/>
                </a:solidFill>
              </a:rPr>
              <a:t>, na área de estudo;</a:t>
            </a:r>
          </a:p>
          <a:p>
            <a:pPr algn="just">
              <a:spcAft>
                <a:spcPts val="600"/>
              </a:spcAft>
            </a:pPr>
            <a:endParaRPr lang="pt-PT">
              <a:solidFill>
                <a:schemeClr val="bg1"/>
              </a:solidFill>
            </a:endParaRPr>
          </a:p>
          <a:p>
            <a:pPr algn="just">
              <a:spcAft>
                <a:spcPts val="600"/>
              </a:spcAft>
            </a:pPr>
            <a:r>
              <a:rPr lang="pt-PT">
                <a:solidFill>
                  <a:schemeClr val="bg1"/>
                </a:solidFill>
              </a:rPr>
              <a:t>A maior </a:t>
            </a:r>
            <a:r>
              <a:rPr lang="pt-PT" u="sng">
                <a:solidFill>
                  <a:schemeClr val="bg1"/>
                </a:solidFill>
              </a:rPr>
              <a:t>limitação</a:t>
            </a:r>
            <a:r>
              <a:rPr lang="pt-PT">
                <a:solidFill>
                  <a:schemeClr val="bg1"/>
                </a:solidFill>
              </a:rPr>
              <a:t> deste estudo está relacionada com </a:t>
            </a:r>
            <a:r>
              <a:rPr lang="pt-PT" u="sng">
                <a:solidFill>
                  <a:schemeClr val="bg1"/>
                </a:solidFill>
              </a:rPr>
              <a:t>metodologia utilizada nos dois Atlas</a:t>
            </a:r>
            <a:r>
              <a:rPr lang="pt-PT">
                <a:solidFill>
                  <a:schemeClr val="bg1"/>
                </a:solidFill>
              </a:rPr>
              <a:t> das aves nidificantes o que gerou uma </a:t>
            </a:r>
            <a:r>
              <a:rPr lang="pt-PT" u="sng">
                <a:solidFill>
                  <a:schemeClr val="bg1"/>
                </a:solidFill>
              </a:rPr>
              <a:t>incompatibilidade</a:t>
            </a:r>
            <a:r>
              <a:rPr lang="pt-PT">
                <a:solidFill>
                  <a:schemeClr val="bg1"/>
                </a:solidFill>
              </a:rPr>
              <a:t> na </a:t>
            </a:r>
            <a:r>
              <a:rPr lang="pt-PT" u="sng">
                <a:solidFill>
                  <a:schemeClr val="bg1"/>
                </a:solidFill>
              </a:rPr>
              <a:t>comparação temporal dos dados</a:t>
            </a:r>
            <a:r>
              <a:rPr lang="pt-PT">
                <a:solidFill>
                  <a:schemeClr val="bg1"/>
                </a:solidFill>
              </a:rPr>
              <a:t> a partir dessa informação;</a:t>
            </a:r>
          </a:p>
          <a:p>
            <a:pPr algn="just"/>
            <a:endParaRPr lang="pt-PT">
              <a:solidFill>
                <a:schemeClr val="bg1"/>
              </a:solidFill>
            </a:endParaRPr>
          </a:p>
          <a:p>
            <a:pPr algn="just"/>
            <a:endParaRPr lang="pt-PT">
              <a:solidFill>
                <a:schemeClr val="bg1"/>
              </a:solidFill>
            </a:endParaRPr>
          </a:p>
        </p:txBody>
      </p:sp>
      <p:pic>
        <p:nvPicPr>
          <p:cNvPr id="21509" name="Picture 8" descr="C:\Program Files\Microsoft Office\MEDIA\OFFICE12\Bullets\BD21375_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1357313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8" descr="C:\Program Files\Microsoft Office\MEDIA\OFFICE12\Bullets\BD21375_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2143125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8" descr="C:\Program Files\Microsoft Office\MEDIA\OFFICE12\Bullets\BD21375_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3000375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8" descr="C:\Program Files\Microsoft Office\MEDIA\OFFICE12\Bullets\BD21375_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000500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8" descr="C:\Program Files\Microsoft Office\MEDIA\OFFICE12\Bullets\BD21375_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5000625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ângulo 3"/>
          <p:cNvSpPr>
            <a:spLocks noChangeArrowheads="1"/>
          </p:cNvSpPr>
          <p:nvPr/>
        </p:nvSpPr>
        <p:spPr bwMode="auto">
          <a:xfrm>
            <a:off x="642938" y="1643063"/>
            <a:ext cx="7929562" cy="289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Aft>
                <a:spcPts val="600"/>
              </a:spcAft>
            </a:pPr>
            <a:r>
              <a:rPr lang="pt-PT">
                <a:solidFill>
                  <a:schemeClr val="bg1"/>
                </a:solidFill>
              </a:rPr>
              <a:t>Existe uma </a:t>
            </a:r>
            <a:r>
              <a:rPr lang="pt-PT" u="sng">
                <a:solidFill>
                  <a:schemeClr val="bg1"/>
                </a:solidFill>
              </a:rPr>
              <a:t>correlação</a:t>
            </a:r>
            <a:r>
              <a:rPr lang="pt-PT">
                <a:solidFill>
                  <a:schemeClr val="bg1"/>
                </a:solidFill>
              </a:rPr>
              <a:t> entre o número de </a:t>
            </a:r>
            <a:r>
              <a:rPr lang="pt-PT" u="sng">
                <a:solidFill>
                  <a:schemeClr val="bg1"/>
                </a:solidFill>
              </a:rPr>
              <a:t>espécies de avifauna</a:t>
            </a:r>
            <a:r>
              <a:rPr lang="pt-PT">
                <a:solidFill>
                  <a:schemeClr val="bg1"/>
                </a:solidFill>
              </a:rPr>
              <a:t> com os </a:t>
            </a:r>
            <a:r>
              <a:rPr lang="pt-PT" u="sng">
                <a:solidFill>
                  <a:schemeClr val="bg1"/>
                </a:solidFill>
              </a:rPr>
              <a:t>atributos das manchas da paisagem</a:t>
            </a:r>
            <a:r>
              <a:rPr lang="pt-PT">
                <a:solidFill>
                  <a:schemeClr val="bg1"/>
                </a:solidFill>
              </a:rPr>
              <a:t>;</a:t>
            </a:r>
          </a:p>
          <a:p>
            <a:pPr algn="just">
              <a:spcAft>
                <a:spcPts val="600"/>
              </a:spcAft>
            </a:pPr>
            <a:endParaRPr lang="pt-PT">
              <a:solidFill>
                <a:schemeClr val="bg1"/>
              </a:solidFill>
            </a:endParaRPr>
          </a:p>
          <a:p>
            <a:pPr algn="just">
              <a:spcAft>
                <a:spcPts val="600"/>
              </a:spcAft>
            </a:pPr>
            <a:r>
              <a:rPr lang="pt-PT">
                <a:solidFill>
                  <a:schemeClr val="bg1"/>
                </a:solidFill>
              </a:rPr>
              <a:t>Os trabalhos desta natureza, constituem-se como </a:t>
            </a:r>
            <a:r>
              <a:rPr lang="pt-PT" u="sng">
                <a:solidFill>
                  <a:schemeClr val="bg1"/>
                </a:solidFill>
              </a:rPr>
              <a:t>ferramentas importantes </a:t>
            </a:r>
            <a:r>
              <a:rPr lang="pt-PT">
                <a:solidFill>
                  <a:schemeClr val="bg1"/>
                </a:solidFill>
              </a:rPr>
              <a:t>para servir de base a </a:t>
            </a:r>
            <a:r>
              <a:rPr lang="pt-PT" u="sng">
                <a:solidFill>
                  <a:schemeClr val="bg1"/>
                </a:solidFill>
              </a:rPr>
              <a:t>planos de gestão</a:t>
            </a:r>
            <a:r>
              <a:rPr lang="pt-PT">
                <a:solidFill>
                  <a:schemeClr val="bg1"/>
                </a:solidFill>
              </a:rPr>
              <a:t>;</a:t>
            </a:r>
            <a:endParaRPr lang="en-US">
              <a:solidFill>
                <a:schemeClr val="bg1"/>
              </a:solidFill>
            </a:endParaRPr>
          </a:p>
          <a:p>
            <a:pPr algn="just">
              <a:spcAft>
                <a:spcPts val="600"/>
              </a:spcAft>
            </a:pPr>
            <a:r>
              <a:rPr lang="pt-PT">
                <a:solidFill>
                  <a:schemeClr val="bg1"/>
                </a:solidFill>
              </a:rPr>
              <a:t>	</a:t>
            </a:r>
          </a:p>
          <a:p>
            <a:pPr algn="just">
              <a:spcAft>
                <a:spcPts val="600"/>
              </a:spcAft>
            </a:pPr>
            <a:r>
              <a:rPr lang="pt-PT">
                <a:solidFill>
                  <a:schemeClr val="bg1"/>
                </a:solidFill>
              </a:rPr>
              <a:t>Os </a:t>
            </a:r>
            <a:r>
              <a:rPr lang="pt-PT" u="sng">
                <a:solidFill>
                  <a:schemeClr val="bg1"/>
                </a:solidFill>
              </a:rPr>
              <a:t>Sistemas de Informação Geográfica</a:t>
            </a:r>
            <a:r>
              <a:rPr lang="pt-PT">
                <a:solidFill>
                  <a:schemeClr val="bg1"/>
                </a:solidFill>
              </a:rPr>
              <a:t> associados a uma </a:t>
            </a:r>
            <a:r>
              <a:rPr lang="pt-PT" u="sng">
                <a:solidFill>
                  <a:schemeClr val="bg1"/>
                </a:solidFill>
              </a:rPr>
              <a:t>métodos estatísticos</a:t>
            </a:r>
            <a:r>
              <a:rPr lang="pt-PT">
                <a:solidFill>
                  <a:schemeClr val="bg1"/>
                </a:solidFill>
              </a:rPr>
              <a:t> adequados são </a:t>
            </a:r>
            <a:r>
              <a:rPr lang="pt-PT" u="sng">
                <a:solidFill>
                  <a:schemeClr val="bg1"/>
                </a:solidFill>
              </a:rPr>
              <a:t>fundamentais</a:t>
            </a:r>
            <a:r>
              <a:rPr lang="pt-PT">
                <a:solidFill>
                  <a:schemeClr val="bg1"/>
                </a:solidFill>
              </a:rPr>
              <a:t> neste processo pois permitem uma </a:t>
            </a:r>
            <a:r>
              <a:rPr lang="pt-PT" u="sng">
                <a:solidFill>
                  <a:schemeClr val="bg1"/>
                </a:solidFill>
              </a:rPr>
              <a:t>análise exaustiva e rápida </a:t>
            </a:r>
            <a:r>
              <a:rPr lang="pt-PT">
                <a:solidFill>
                  <a:schemeClr val="bg1"/>
                </a:solidFill>
              </a:rPr>
              <a:t>das áreas alvo. 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22531" name="CaixaDeTexto 3"/>
          <p:cNvSpPr txBox="1">
            <a:spLocks noChangeArrowheads="1"/>
          </p:cNvSpPr>
          <p:nvPr/>
        </p:nvSpPr>
        <p:spPr bwMode="auto">
          <a:xfrm>
            <a:off x="571500" y="714375"/>
            <a:ext cx="5143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 sz="2400">
                <a:solidFill>
                  <a:srgbClr val="FFFF00"/>
                </a:solidFill>
              </a:rPr>
              <a:t>Conclusões (continuação)</a:t>
            </a:r>
          </a:p>
        </p:txBody>
      </p:sp>
      <p:pic>
        <p:nvPicPr>
          <p:cNvPr id="22532" name="Picture 8" descr="C:\Program Files\Microsoft Office\MEDIA\OFFICE12\Bullets\BD21375_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1714500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8" descr="C:\Program Files\Microsoft Office\MEDIA\OFFICE12\Bullets\BD21375_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2500313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8" descr="C:\Program Files\Microsoft Office\MEDIA\OFFICE12\Bullets\BD21375_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3357563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2535" name="Grupo 2"/>
          <p:cNvGrpSpPr>
            <a:grpSpLocks/>
          </p:cNvGrpSpPr>
          <p:nvPr/>
        </p:nvGrpSpPr>
        <p:grpSpPr bwMode="auto">
          <a:xfrm>
            <a:off x="0" y="6477000"/>
            <a:ext cx="9144000" cy="523875"/>
            <a:chOff x="-32" y="6477680"/>
            <a:chExt cx="9144032" cy="523220"/>
          </a:xfrm>
        </p:grpSpPr>
        <p:sp>
          <p:nvSpPr>
            <p:cNvPr id="10" name="CaixaDeTexto 9"/>
            <p:cNvSpPr txBox="1"/>
            <p:nvPr/>
          </p:nvSpPr>
          <p:spPr>
            <a:xfrm>
              <a:off x="2143101" y="6498292"/>
              <a:ext cx="7000900" cy="431260"/>
            </a:xfrm>
            <a:prstGeom prst="rect">
              <a:avLst/>
            </a:prstGeom>
            <a:solidFill>
              <a:schemeClr val="accent3"/>
            </a:solidFill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Análise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mudança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da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</a:t>
              </a:r>
              <a:r>
                <a:rPr lang="en-US" sz="1100" b="1" dirty="0" err="1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paisagem</a:t>
              </a:r>
              <a:r>
                <a:rPr lang="en-US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 (BIS e PIS) entre 1990 e 2006 </a:t>
              </a:r>
              <a:r>
                <a:rPr lang="pt-PT" sz="1100" b="1" dirty="0">
                  <a:ln w="11430"/>
                  <a:solidFill>
                    <a:srgbClr val="FFFFFF"/>
                  </a:solidFill>
                  <a:effectLst>
                    <a:outerShdw blurRad="206375" dist="39000" dir="5460000" algn="tl">
                      <a:srgbClr val="000000">
                        <a:alpha val="38000"/>
                      </a:srgbClr>
                    </a:outerShdw>
                  </a:effectLst>
                  <a:latin typeface="Arial" pitchFamily="-110" charset="0"/>
                  <a:ea typeface="ＭＳ Ｐゴシック" pitchFamily="-65" charset="-128"/>
                </a:rPr>
                <a:t>e seu Impacto na Diversidade de Aves</a:t>
              </a:r>
            </a:p>
            <a:p>
              <a:pPr algn="r">
                <a:defRPr/>
              </a:pPr>
              <a:endParaRPr lang="en-US" sz="1100" dirty="0">
                <a:latin typeface="Arial" charset="0"/>
                <a:ea typeface="ＭＳ Ｐゴシック" pitchFamily="-65" charset="-128"/>
              </a:endParaRPr>
            </a:p>
          </p:txBody>
        </p:sp>
        <p:sp>
          <p:nvSpPr>
            <p:cNvPr id="11" name="CaixaDeTexto 10"/>
            <p:cNvSpPr txBox="1"/>
            <p:nvPr/>
          </p:nvSpPr>
          <p:spPr>
            <a:xfrm>
              <a:off x="-32" y="6477680"/>
              <a:ext cx="1714506" cy="5232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PT" sz="1400" dirty="0">
                  <a:solidFill>
                    <a:schemeClr val="bg1"/>
                  </a:solidFill>
                  <a:latin typeface="Arial" charset="0"/>
                  <a:ea typeface="ＭＳ Ｐゴシック" pitchFamily="-65" charset="-128"/>
                </a:rPr>
                <a:t>Conclusão</a:t>
              </a:r>
            </a:p>
            <a:p>
              <a:pPr>
                <a:defRPr/>
              </a:pPr>
              <a:endParaRPr lang="pt-PT" sz="1400" dirty="0">
                <a:solidFill>
                  <a:schemeClr val="bg1"/>
                </a:solidFill>
                <a:latin typeface="Arial" charset="0"/>
                <a:ea typeface="ＭＳ Ｐゴシック" pitchFamily="-65" charset="-128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aixaDeTexto 3"/>
          <p:cNvSpPr txBox="1">
            <a:spLocks noChangeArrowheads="1"/>
          </p:cNvSpPr>
          <p:nvPr/>
        </p:nvSpPr>
        <p:spPr bwMode="auto">
          <a:xfrm>
            <a:off x="1000125" y="571500"/>
            <a:ext cx="32146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solidFill>
                  <a:srgbClr val="FFFF00"/>
                </a:solidFill>
              </a:rPr>
              <a:t>Estudos futuros</a:t>
            </a:r>
          </a:p>
        </p:txBody>
      </p:sp>
      <p:sp>
        <p:nvSpPr>
          <p:cNvPr id="23555" name="Rectângulo 2"/>
          <p:cNvSpPr>
            <a:spLocks noChangeArrowheads="1"/>
          </p:cNvSpPr>
          <p:nvPr/>
        </p:nvSpPr>
        <p:spPr bwMode="auto">
          <a:xfrm>
            <a:off x="785813" y="1397000"/>
            <a:ext cx="7858125" cy="387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Aft>
                <a:spcPts val="600"/>
              </a:spcAft>
            </a:pPr>
            <a:r>
              <a:rPr lang="pt-PT">
                <a:solidFill>
                  <a:schemeClr val="bg1"/>
                </a:solidFill>
                <a:cs typeface="Arial" pitchFamily="34" charset="0"/>
              </a:rPr>
              <a:t>Realizar investigações mais aprofundadas sobre cada um dos sistemas inter-relacionados;</a:t>
            </a:r>
          </a:p>
          <a:p>
            <a:pPr algn="just">
              <a:spcAft>
                <a:spcPts val="600"/>
              </a:spcAft>
            </a:pPr>
            <a:endParaRPr lang="pt-PT">
              <a:solidFill>
                <a:schemeClr val="bg1"/>
              </a:solidFill>
              <a:cs typeface="Arial" pitchFamily="34" charset="0"/>
            </a:endParaRPr>
          </a:p>
          <a:p>
            <a:pPr algn="just">
              <a:spcAft>
                <a:spcPts val="600"/>
              </a:spcAft>
            </a:pPr>
            <a:r>
              <a:rPr lang="pt-PT">
                <a:solidFill>
                  <a:schemeClr val="bg1"/>
                </a:solidFill>
                <a:cs typeface="Arial" pitchFamily="34" charset="0"/>
              </a:rPr>
              <a:t>Aplicação da metodologia utilizada neste trabalho a outras áreas geográficas;</a:t>
            </a:r>
          </a:p>
          <a:p>
            <a:pPr algn="just">
              <a:spcAft>
                <a:spcPts val="600"/>
              </a:spcAft>
            </a:pPr>
            <a:endParaRPr lang="pt-PT">
              <a:solidFill>
                <a:schemeClr val="bg1"/>
              </a:solidFill>
              <a:cs typeface="Arial" pitchFamily="34" charset="0"/>
            </a:endParaRPr>
          </a:p>
          <a:p>
            <a:pPr algn="just">
              <a:spcAft>
                <a:spcPts val="600"/>
              </a:spcAft>
            </a:pPr>
            <a:r>
              <a:rPr lang="pt-PT">
                <a:solidFill>
                  <a:schemeClr val="bg1"/>
                </a:solidFill>
                <a:cs typeface="Arial" pitchFamily="34" charset="0"/>
              </a:rPr>
              <a:t>Estudar as implicações da alteração da paisagem na abundância de espécies de avifauna;</a:t>
            </a:r>
          </a:p>
          <a:p>
            <a:pPr algn="just">
              <a:spcAft>
                <a:spcPts val="600"/>
              </a:spcAft>
            </a:pPr>
            <a:endParaRPr lang="pt-PT">
              <a:solidFill>
                <a:schemeClr val="bg1"/>
              </a:solidFill>
              <a:cs typeface="Arial" pitchFamily="34" charset="0"/>
            </a:endParaRPr>
          </a:p>
          <a:p>
            <a:pPr algn="just">
              <a:spcAft>
                <a:spcPts val="600"/>
              </a:spcAft>
            </a:pPr>
            <a:r>
              <a:rPr lang="pt-PT">
                <a:solidFill>
                  <a:schemeClr val="bg1"/>
                </a:solidFill>
                <a:cs typeface="Arial" pitchFamily="34" charset="0"/>
              </a:rPr>
              <a:t>Realizar estes estudos periodicamente a fim de se aferir e monitorizar os impactos que a evolução da paisagem tem a longo prazo nos sistemas biológicos.</a:t>
            </a:r>
            <a:endParaRPr lang="en-US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23556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388" y="5429250"/>
            <a:ext cx="1519237" cy="158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8" descr="C:\Program Files\Microsoft Office\MEDIA\OFFICE12\Bullets\BD21375_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1428750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8" descr="C:\Program Files\Microsoft Office\MEDIA\OFFICE12\Bullets\BD21375_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2428875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8" descr="C:\Program Files\Microsoft Office\MEDIA\OFFICE12\Bullets\BD21375_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3357563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0" name="Picture 8" descr="C:\Program Files\Microsoft Office\MEDIA\OFFICE12\Bullets\BD21375_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4357688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CaixaDeTexto 4"/>
          <p:cNvSpPr txBox="1">
            <a:spLocks noChangeArrowheads="1"/>
          </p:cNvSpPr>
          <p:nvPr/>
        </p:nvSpPr>
        <p:spPr bwMode="auto">
          <a:xfrm>
            <a:off x="642938" y="1143000"/>
            <a:ext cx="30003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pt-PT" sz="3200" b="1">
                <a:latin typeface="Bell MT" pitchFamily="18" charset="0"/>
              </a:rPr>
              <a:t>OBRIGADO PELA VOSSA ATENÇÃO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5.5|13.5|7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7|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12|17.5|22.7|1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3.1|6.1|7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16|4.8|6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6|22.4|15.1|12.6|24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3|69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3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6982</TotalTime>
  <Words>1835</Words>
  <Application>Microsoft Office PowerPoint</Application>
  <PresentationFormat>Apresentação no Ecrã (4:3)</PresentationFormat>
  <Paragraphs>635</Paragraphs>
  <Slides>24</Slides>
  <Notes>1</Notes>
  <HiddenSlides>0</HiddenSlides>
  <MMClips>0</MMClips>
  <ScaleCrop>false</ScaleCrop>
  <HeadingPairs>
    <vt:vector size="8" baseType="variant">
      <vt:variant>
        <vt:lpstr>Tipos de letra usados</vt:lpstr>
      </vt:variant>
      <vt:variant>
        <vt:i4>8</vt:i4>
      </vt:variant>
      <vt:variant>
        <vt:lpstr>Tema</vt:lpstr>
      </vt:variant>
      <vt:variant>
        <vt:i4>1</vt:i4>
      </vt:variant>
      <vt:variant>
        <vt:lpstr>Ligações</vt:lpstr>
      </vt:variant>
      <vt:variant>
        <vt:i4>1</vt:i4>
      </vt:variant>
      <vt:variant>
        <vt:lpstr>Títulos dos diapositivos</vt:lpstr>
      </vt:variant>
      <vt:variant>
        <vt:i4>24</vt:i4>
      </vt:variant>
    </vt:vector>
  </HeadingPairs>
  <TitlesOfParts>
    <vt:vector size="34" baseType="lpstr">
      <vt:lpstr>Arial</vt:lpstr>
      <vt:lpstr>ＭＳ Ｐゴシック</vt:lpstr>
      <vt:lpstr>Calibri</vt:lpstr>
      <vt:lpstr>Lucida Grande</vt:lpstr>
      <vt:lpstr>Verdana</vt:lpstr>
      <vt:lpstr>Times New Roman</vt:lpstr>
      <vt:lpstr>Trebuchet MS</vt:lpstr>
      <vt:lpstr>Bell MT</vt:lpstr>
      <vt:lpstr>Office Theme</vt:lpstr>
      <vt:lpstr>???</vt:lpstr>
      <vt:lpstr>Diapositivo 1</vt:lpstr>
      <vt:lpstr>Diapositivo 2</vt:lpstr>
      <vt:lpstr>Diapositivo 3</vt:lpstr>
      <vt:lpstr>Diapositivo 4</vt:lpstr>
      <vt:lpstr>Diapositivo 5</vt:lpstr>
      <vt:lpstr>Diapositivo 6</vt:lpstr>
      <vt:lpstr>Diapositivo 7</vt:lpstr>
      <vt:lpstr>Diapositivo 8</vt:lpstr>
      <vt:lpstr>Diapositivo 9</vt:lpstr>
      <vt:lpstr>Diapositivo 10</vt:lpstr>
      <vt:lpstr>Diapositivo 11</vt:lpstr>
      <vt:lpstr>Diapositivo 12</vt:lpstr>
      <vt:lpstr>Diapositivo 13</vt:lpstr>
      <vt:lpstr>Diapositivo 14</vt:lpstr>
      <vt:lpstr>Diapositivo 15</vt:lpstr>
      <vt:lpstr>Diapositivo 16</vt:lpstr>
      <vt:lpstr>Diapositivo 17</vt:lpstr>
      <vt:lpstr>Diapositivo 18</vt:lpstr>
      <vt:lpstr>Diapositivo 19</vt:lpstr>
      <vt:lpstr>Diapositivo 20</vt:lpstr>
      <vt:lpstr>Diapositivo 21</vt:lpstr>
      <vt:lpstr>Diapositivo 22</vt:lpstr>
      <vt:lpstr>Diapositivo 23</vt:lpstr>
      <vt:lpstr>Diapositivo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Joana Galego</dc:creator>
  <cp:lastModifiedBy>Luis Quinta-Nova</cp:lastModifiedBy>
  <cp:revision>532</cp:revision>
  <dcterms:created xsi:type="dcterms:W3CDTF">2012-11-23T10:39:52Z</dcterms:created>
  <dcterms:modified xsi:type="dcterms:W3CDTF">2013-05-31T19:10:44Z</dcterms:modified>
</cp:coreProperties>
</file>