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325" r:id="rId2"/>
    <p:sldId id="363" r:id="rId3"/>
    <p:sldId id="314" r:id="rId4"/>
    <p:sldId id="313" r:id="rId5"/>
    <p:sldId id="358" r:id="rId6"/>
    <p:sldId id="359" r:id="rId7"/>
    <p:sldId id="352" r:id="rId8"/>
    <p:sldId id="353" r:id="rId9"/>
    <p:sldId id="354" r:id="rId10"/>
    <p:sldId id="355" r:id="rId11"/>
    <p:sldId id="357" r:id="rId12"/>
    <p:sldId id="356" r:id="rId13"/>
    <p:sldId id="326" r:id="rId14"/>
    <p:sldId id="345" r:id="rId15"/>
    <p:sldId id="346" r:id="rId16"/>
    <p:sldId id="360" r:id="rId17"/>
    <p:sldId id="347" r:id="rId18"/>
    <p:sldId id="348" r:id="rId19"/>
    <p:sldId id="349" r:id="rId20"/>
    <p:sldId id="350" r:id="rId21"/>
    <p:sldId id="361" r:id="rId22"/>
    <p:sldId id="351" r:id="rId23"/>
    <p:sldId id="315" r:id="rId24"/>
    <p:sldId id="333" r:id="rId25"/>
    <p:sldId id="334" r:id="rId26"/>
    <p:sldId id="335" r:id="rId27"/>
    <p:sldId id="336" r:id="rId28"/>
    <p:sldId id="337" r:id="rId29"/>
    <p:sldId id="338" r:id="rId30"/>
    <p:sldId id="339" r:id="rId31"/>
    <p:sldId id="340" r:id="rId32"/>
    <p:sldId id="341" r:id="rId33"/>
    <p:sldId id="342" r:id="rId34"/>
    <p:sldId id="343" r:id="rId35"/>
    <p:sldId id="362" r:id="rId36"/>
    <p:sldId id="323" r:id="rId37"/>
  </p:sldIdLst>
  <p:sldSz cx="9144000" cy="6858000" type="screen4x3"/>
  <p:notesSz cx="6858000" cy="9144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accent1"/>
    </p:penClr>
  </p:showPr>
  <p:clrMru>
    <a:srgbClr val="FF6600"/>
    <a:srgbClr val="FF33CC"/>
    <a:srgbClr val="FFFFCC"/>
    <a:srgbClr val="800000"/>
    <a:srgbClr val="A50021"/>
    <a:srgbClr val="003399"/>
    <a:srgbClr val="0066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2" autoAdjust="0"/>
    <p:restoredTop sz="94660"/>
  </p:normalViewPr>
  <p:slideViewPr>
    <p:cSldViewPr>
      <p:cViewPr varScale="1">
        <p:scale>
          <a:sx n="64" d="100"/>
          <a:sy n="64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PT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765ED6E-D7EC-47FC-A7EA-EE72CE91CC62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endParaRPr lang="pt-PT"/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endParaRPr lang="pt-PT"/>
          </a:p>
        </p:txBody>
      </p:sp>
      <p:sp>
        <p:nvSpPr>
          <p:cNvPr id="21508" name="Rectangle 1028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21510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endParaRPr lang="pt-PT"/>
          </a:p>
        </p:txBody>
      </p:sp>
      <p:sp>
        <p:nvSpPr>
          <p:cNvPr id="2151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fld id="{90547BCB-6256-4FEF-847E-87ED244AC837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82EC2C-422A-4000-A921-8B68245BF56B}" type="slidenum">
              <a:rPr lang="pt-PT"/>
              <a:pPr/>
              <a:t>19</a:t>
            </a:fld>
            <a:endParaRPr lang="pt-PT"/>
          </a:p>
        </p:txBody>
      </p:sp>
      <p:sp>
        <p:nvSpPr>
          <p:cNvPr id="122882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pt-PT" sz="1200" u="none">
                <a:latin typeface="Arial" charset="0"/>
              </a:rPr>
              <a:t>Organização de Actividades de Orientação</a:t>
            </a:r>
          </a:p>
        </p:txBody>
      </p:sp>
      <p:sp>
        <p:nvSpPr>
          <p:cNvPr id="12288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52F2E346-F034-4A3C-8EAF-39066141CBE6}" type="slidenum">
              <a:rPr lang="pt-PT" sz="1200" u="none">
                <a:latin typeface="Arial" charset="0"/>
              </a:rPr>
              <a:pPr algn="r" eaLnBrk="1" hangingPunct="1"/>
              <a:t>19</a:t>
            </a:fld>
            <a:endParaRPr lang="pt-PT" sz="1200" u="none">
              <a:latin typeface="Arial" charset="0"/>
            </a:endParaRPr>
          </a:p>
        </p:txBody>
      </p:sp>
      <p:sp>
        <p:nvSpPr>
          <p:cNvPr id="12288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351DE-304C-403C-9398-7EE2FBDD667D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AF895-9B97-4456-AB7B-562C32E3FD48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6EDFB-ACC4-400C-8CB3-460273F5E5C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0AF2A-745E-4619-B60E-B9F1798A13DA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28F21-3D4A-4BDB-9537-FC1F7F9B68AC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ACCE2-212C-48D0-9F92-F1D2155CF0AD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97C0C-0648-44DB-976A-A1EF39DDC27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E38D1-E0B4-479D-B93C-E8FD069F707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71593E-6F68-4A50-86FC-AAE17FF05A5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54760-2F4F-46FF-A94F-AE852265441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2B534-581A-44F7-9487-42FCE2DD973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modelo global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fld id="{812429E5-F703-46A1-9399-66FA9C4421FE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gif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71505" y="6285537"/>
            <a:ext cx="2095445" cy="38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lnSpc>
                <a:spcPct val="115000"/>
              </a:lnSpc>
            </a:pPr>
            <a:r>
              <a:rPr lang="pt-PT" sz="1800" b="1" u="none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Luís Quinta-Nova</a:t>
            </a:r>
            <a:endParaRPr lang="pt-PT" sz="1800" b="1" u="none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116013" y="1138238"/>
            <a:ext cx="68405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Orientação – Uma actividade com pés e cabeça</a:t>
            </a:r>
          </a:p>
        </p:txBody>
      </p:sp>
      <p:pic>
        <p:nvPicPr>
          <p:cNvPr id="92170" name="Picture 14" descr="Imagem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487613"/>
            <a:ext cx="6202363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8" name="Text Box 18"/>
          <p:cNvSpPr txBox="1">
            <a:spLocks noChangeArrowheads="1"/>
          </p:cNvSpPr>
          <p:nvPr/>
        </p:nvSpPr>
        <p:spPr bwMode="auto">
          <a:xfrm>
            <a:off x="0" y="277813"/>
            <a:ext cx="9144000" cy="558800"/>
          </a:xfrm>
          <a:prstGeom prst="rect">
            <a:avLst/>
          </a:prstGeom>
          <a:solidFill>
            <a:srgbClr val="000066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ct val="100000"/>
              </a:spcBef>
              <a:spcAft>
                <a:spcPct val="100000"/>
              </a:spcAft>
            </a:pPr>
            <a:r>
              <a:rPr lang="en-GB" sz="2000" b="1" u="none">
                <a:solidFill>
                  <a:schemeClr val="bg1"/>
                </a:solidFill>
                <a:latin typeface="Comic Sans MS" pitchFamily="66" charset="0"/>
              </a:rPr>
              <a:t>Workshop</a:t>
            </a:r>
            <a:r>
              <a:rPr lang="pt-PT" sz="2000" b="1" u="none">
                <a:solidFill>
                  <a:schemeClr val="bg1"/>
                </a:solidFill>
                <a:latin typeface="Comic Sans MS" pitchFamily="66" charset="0"/>
              </a:rPr>
              <a:t> – Turismo &amp; Desenvolvimento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5358" y="5046518"/>
            <a:ext cx="28384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lnSpc>
                <a:spcPct val="115000"/>
              </a:lnSpc>
            </a:pPr>
            <a:r>
              <a:rPr lang="pt-PT" sz="1800" b="1" u="none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Guarda</a:t>
            </a:r>
          </a:p>
          <a:p>
            <a:pPr algn="ctr" eaLnBrk="1" hangingPunct="1">
              <a:lnSpc>
                <a:spcPct val="115000"/>
              </a:lnSpc>
            </a:pPr>
            <a:r>
              <a:rPr lang="pt-PT" sz="1800" b="1" u="none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12 de Dezembro de 2009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506413" y="981075"/>
            <a:ext cx="82423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spcBef>
                <a:spcPct val="50000"/>
              </a:spcBef>
              <a:buFontTx/>
              <a:buChar char="•"/>
            </a:pPr>
            <a:r>
              <a:rPr lang="pt-PT" b="1" u="none">
                <a:solidFill>
                  <a:schemeClr val="accent2"/>
                </a:solidFill>
                <a:latin typeface="Arial" charset="0"/>
              </a:rPr>
              <a:t>Decreto-Lei n.º 108/2009</a:t>
            </a:r>
            <a:r>
              <a:rPr lang="pt-PT" b="1" u="none">
                <a:latin typeface="Arial" charset="0"/>
              </a:rPr>
              <a:t>, de 15 de Maio – Novo enquadramento legal das </a:t>
            </a:r>
            <a:r>
              <a:rPr lang="pt-PT" b="1" u="none">
                <a:solidFill>
                  <a:srgbClr val="008000"/>
                </a:solidFill>
                <a:latin typeface="Arial" charset="0"/>
              </a:rPr>
              <a:t>actividades de animação turística</a:t>
            </a:r>
            <a:r>
              <a:rPr lang="pt-PT" b="1" u="none">
                <a:latin typeface="Arial" charset="0"/>
              </a:rPr>
              <a:t>.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219200" y="115888"/>
            <a:ext cx="6629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Enquadramento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506413" y="2276475"/>
            <a:ext cx="82423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spcBef>
                <a:spcPct val="50000"/>
              </a:spcBef>
              <a:buFontTx/>
              <a:buChar char="•"/>
            </a:pPr>
            <a:r>
              <a:rPr lang="pt-PT" b="1" u="none">
                <a:solidFill>
                  <a:schemeClr val="accent2"/>
                </a:solidFill>
                <a:latin typeface="Arial" charset="0"/>
              </a:rPr>
              <a:t>Actividades de Turismo de Natureza</a:t>
            </a:r>
            <a:r>
              <a:rPr lang="pt-PT" b="1" u="none">
                <a:latin typeface="Arial" charset="0"/>
              </a:rPr>
              <a:t> – quando desenvolvidas em áreas classificadas ou outras com valores naturais (quando reconhecidas pelo ICNB).</a:t>
            </a:r>
          </a:p>
        </p:txBody>
      </p:sp>
      <p:sp>
        <p:nvSpPr>
          <p:cNvPr id="144392" name="Text Box 8"/>
          <p:cNvSpPr txBox="1">
            <a:spLocks noChangeArrowheads="1"/>
          </p:cNvSpPr>
          <p:nvPr/>
        </p:nvSpPr>
        <p:spPr bwMode="auto">
          <a:xfrm>
            <a:off x="506413" y="3748088"/>
            <a:ext cx="82423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spcBef>
                <a:spcPct val="5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No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artigo 24.º</a:t>
            </a:r>
            <a:r>
              <a:rPr lang="pt-PT" b="1" u="none">
                <a:latin typeface="Arial" charset="0"/>
              </a:rPr>
              <a:t> do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DL n.º 108/2009</a:t>
            </a:r>
            <a:r>
              <a:rPr lang="pt-PT" b="1" u="none">
                <a:latin typeface="Arial" charset="0"/>
              </a:rPr>
              <a:t> são listadas as actividades de animação turística que podem ser desenvolvidas em </a:t>
            </a:r>
            <a:r>
              <a:rPr lang="pt-PT" b="1" u="none">
                <a:solidFill>
                  <a:srgbClr val="008000"/>
                </a:solidFill>
                <a:latin typeface="Arial" charset="0"/>
              </a:rPr>
              <a:t>Áreas Protegidas</a:t>
            </a:r>
            <a:r>
              <a:rPr lang="pt-PT" b="1" u="none">
                <a:latin typeface="Arial" charset="0"/>
              </a:rPr>
              <a:t> (fora dos perímetros urbanos).</a:t>
            </a:r>
          </a:p>
        </p:txBody>
      </p:sp>
      <p:sp>
        <p:nvSpPr>
          <p:cNvPr id="144393" name="Text Box 9"/>
          <p:cNvSpPr txBox="1">
            <a:spLocks noChangeArrowheads="1"/>
          </p:cNvSpPr>
          <p:nvPr/>
        </p:nvSpPr>
        <p:spPr bwMode="auto">
          <a:xfrm>
            <a:off x="506413" y="5589588"/>
            <a:ext cx="8242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spcBef>
                <a:spcPct val="5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Entre as várias actividades listadas encontram-se as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“actividades de orientação”</a:t>
            </a:r>
            <a:r>
              <a:rPr lang="pt-PT" b="1" u="none">
                <a:latin typeface="Arial" charset="0"/>
              </a:rPr>
              <a:t>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8" grpId="0"/>
      <p:bldP spid="144390" grpId="0"/>
      <p:bldP spid="144392" grpId="0"/>
      <p:bldP spid="1443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506413" y="1582738"/>
            <a:ext cx="824230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Actividade desenvolvida em </a:t>
            </a:r>
            <a:r>
              <a:rPr lang="pt-PT" b="1" u="none">
                <a:solidFill>
                  <a:srgbClr val="008000"/>
                </a:solidFill>
                <a:latin typeface="Arial" charset="0"/>
              </a:rPr>
              <a:t>espaços verdes e semi-naturais</a:t>
            </a:r>
            <a:r>
              <a:rPr lang="pt-PT" b="1" u="none">
                <a:latin typeface="Arial" charset="0"/>
              </a:rPr>
              <a:t> (floresta, parque urbano, jardim, ….), permitindo alargar os conhecimentos relacionados com o ambiente.</a:t>
            </a:r>
          </a:p>
        </p:txBody>
      </p:sp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476375" y="549275"/>
            <a:ext cx="6480175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O que é a orientação?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468313" y="4149725"/>
            <a:ext cx="5761037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361950" algn="just" eaLnBrk="1" hangingPunct="1">
              <a:lnSpc>
                <a:spcPct val="115000"/>
              </a:lnSpc>
              <a:spcBef>
                <a:spcPct val="5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Os praticantes visitam vários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pontos de controlo</a:t>
            </a:r>
            <a:r>
              <a:rPr lang="pt-PT" b="1" u="none">
                <a:latin typeface="Arial" charset="0"/>
              </a:rPr>
              <a:t>, marcados num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mapa</a:t>
            </a:r>
            <a:r>
              <a:rPr lang="pt-PT" b="1" u="none">
                <a:latin typeface="Arial" charset="0"/>
              </a:rPr>
              <a:t>, por uma ordem previamente definida.</a:t>
            </a:r>
            <a:endParaRPr lang="pt-PT">
              <a:latin typeface="Arial" charset="0"/>
            </a:endParaRPr>
          </a:p>
        </p:txBody>
      </p:sp>
      <p:pic>
        <p:nvPicPr>
          <p:cNvPr id="79883" name="Imagem 4" descr="http://www.aepdigital.org/site/images/orientacao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4348163"/>
            <a:ext cx="23495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7" name="Picture 9" descr="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2450" y="2708275"/>
            <a:ext cx="1698625" cy="2447925"/>
          </a:xfrm>
          <a:prstGeom prst="rect">
            <a:avLst/>
          </a:prstGeom>
          <a:noFill/>
        </p:spPr>
      </p:pic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539750" y="3141663"/>
            <a:ext cx="5976938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lnSpc>
                <a:spcPct val="115000"/>
              </a:lnSpc>
              <a:spcBef>
                <a:spcPct val="6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A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bússola</a:t>
            </a:r>
            <a:r>
              <a:rPr lang="pt-PT" b="1" u="none">
                <a:latin typeface="Arial" charset="0"/>
              </a:rPr>
              <a:t> é o único instrumento de Orientação que é permitida utilizar pelos praticantes em competição.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539750" y="5270500"/>
            <a:ext cx="81359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 algn="just" eaLnBrk="1" hangingPunct="1">
              <a:lnSpc>
                <a:spcPct val="115000"/>
              </a:lnSpc>
              <a:spcBef>
                <a:spcPct val="6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Com o mapa vem junto um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cartão de sinalética</a:t>
            </a:r>
            <a:r>
              <a:rPr lang="pt-PT" b="1" u="none">
                <a:latin typeface="Arial" charset="0"/>
              </a:rPr>
              <a:t> para precisar a localização dos pontos de controlo.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395288" y="723900"/>
            <a:ext cx="5832475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361950" algn="just" eaLnBrk="1" hangingPunct="1">
              <a:lnSpc>
                <a:spcPct val="115000"/>
              </a:lnSpc>
              <a:spcBef>
                <a:spcPct val="60000"/>
              </a:spcBef>
              <a:buFontTx/>
              <a:buChar char="•"/>
            </a:pPr>
            <a:r>
              <a:rPr lang="pt-PT" b="1" u="none">
                <a:latin typeface="Arial" charset="0"/>
              </a:rPr>
              <a:t>Os pontos de controlo são materializados no terreno pelas </a:t>
            </a:r>
            <a:r>
              <a:rPr lang="pt-PT" b="1" u="none">
                <a:solidFill>
                  <a:schemeClr val="accent2"/>
                </a:solidFill>
                <a:latin typeface="Arial" charset="0"/>
              </a:rPr>
              <a:t>balizas </a:t>
            </a:r>
            <a:r>
              <a:rPr lang="pt-PT" b="1" u="none">
                <a:latin typeface="Arial" charset="0"/>
              </a:rPr>
              <a:t>(prismas de cor laranja e branca).</a:t>
            </a:r>
          </a:p>
        </p:txBody>
      </p:sp>
      <p:pic>
        <p:nvPicPr>
          <p:cNvPr id="78863" name="Picture 15" descr="MVC-020S-fu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357188"/>
            <a:ext cx="2557463" cy="1919287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8" grpId="0"/>
      <p:bldP spid="788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250825" y="836613"/>
            <a:ext cx="868680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spcBef>
                <a:spcPct val="20000"/>
              </a:spcBef>
              <a:buFont typeface="Arial" charset="0"/>
              <a:buNone/>
            </a:pPr>
            <a:r>
              <a:rPr lang="pt-PT" sz="2200" b="1" u="none">
                <a:latin typeface="Arial" charset="0"/>
              </a:rPr>
              <a:t> O terreno tradicional para a prática da modalidade deverá ter </a:t>
            </a:r>
            <a:r>
              <a:rPr lang="pt-PT" sz="2200" b="1" u="none">
                <a:solidFill>
                  <a:srgbClr val="A50021"/>
                </a:solidFill>
                <a:latin typeface="Arial" charset="0"/>
              </a:rPr>
              <a:t>muitos pormenores de relevo</a:t>
            </a:r>
            <a:r>
              <a:rPr lang="pt-PT" sz="2200" b="1" u="none">
                <a:latin typeface="Arial" charset="0"/>
              </a:rPr>
              <a:t>, ter </a:t>
            </a:r>
            <a:r>
              <a:rPr lang="pt-PT" sz="2200" b="1" u="none">
                <a:solidFill>
                  <a:srgbClr val="008000"/>
                </a:solidFill>
                <a:latin typeface="Arial" charset="0"/>
              </a:rPr>
              <a:t>floresta limpa e pouca vegetação rasteira</a:t>
            </a:r>
            <a:r>
              <a:rPr lang="pt-PT" sz="2200" b="1" u="none">
                <a:latin typeface="Arial" charset="0"/>
              </a:rPr>
              <a:t>. </a:t>
            </a:r>
          </a:p>
        </p:txBody>
      </p:sp>
      <p:pic>
        <p:nvPicPr>
          <p:cNvPr id="135171" name="Picture 3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989138"/>
            <a:ext cx="4191000" cy="3143250"/>
          </a:xfrm>
          <a:prstGeom prst="rect">
            <a:avLst/>
          </a:prstGeom>
          <a:noFill/>
        </p:spPr>
      </p:pic>
      <p:pic>
        <p:nvPicPr>
          <p:cNvPr id="135172" name="Picture 4" descr="fotosido2007_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2084388"/>
            <a:ext cx="2100262" cy="3000375"/>
          </a:xfrm>
          <a:prstGeom prst="rect">
            <a:avLst/>
          </a:prstGeom>
          <a:noFill/>
        </p:spPr>
      </p:pic>
      <p:sp>
        <p:nvSpPr>
          <p:cNvPr id="135173" name="WordArt 5"/>
          <p:cNvSpPr>
            <a:spLocks noChangeArrowheads="1" noChangeShapeType="1" noTextEdit="1"/>
          </p:cNvSpPr>
          <p:nvPr/>
        </p:nvSpPr>
        <p:spPr bwMode="auto">
          <a:xfrm>
            <a:off x="2627313" y="188913"/>
            <a:ext cx="4032250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Terrenos</a:t>
            </a:r>
          </a:p>
        </p:txBody>
      </p:sp>
      <p:sp>
        <p:nvSpPr>
          <p:cNvPr id="135174" name="Text Box 6"/>
          <p:cNvSpPr txBox="1">
            <a:spLocks noChangeArrowheads="1"/>
          </p:cNvSpPr>
          <p:nvPr/>
        </p:nvSpPr>
        <p:spPr bwMode="auto">
          <a:xfrm>
            <a:off x="214313" y="5237163"/>
            <a:ext cx="8713787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spcBef>
                <a:spcPct val="20000"/>
              </a:spcBef>
              <a:buFont typeface="Arial" charset="0"/>
              <a:buNone/>
            </a:pPr>
            <a:r>
              <a:rPr lang="pt-PT" sz="2200" b="1" u="none">
                <a:latin typeface="Arial" charset="0"/>
              </a:rPr>
              <a:t>No entanto, a orientação pode ser praticada em qualquer lugar desde que exista um </a:t>
            </a:r>
            <a:r>
              <a:rPr lang="pt-PT" sz="2200" b="1" u="none">
                <a:solidFill>
                  <a:schemeClr val="accent2"/>
                </a:solidFill>
                <a:latin typeface="Arial" charset="0"/>
              </a:rPr>
              <a:t>mapa</a:t>
            </a:r>
            <a:r>
              <a:rPr lang="pt-PT" sz="2200" b="1" u="none">
                <a:latin typeface="Arial" charset="0"/>
              </a:rPr>
              <a:t> dessa área. As provas em parques/jardins e mesmo em áreas urbanas das cidades são cada vez em maior número e maior adesão.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395288" y="188913"/>
            <a:ext cx="7086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 u="none">
                <a:solidFill>
                  <a:srgbClr val="CC3300"/>
                </a:solidFill>
                <a:latin typeface="Arial" charset="0"/>
              </a:rPr>
              <a:t>Vertente Recreativa</a:t>
            </a:r>
            <a:endParaRPr lang="pt-PT" sz="3200" b="1">
              <a:solidFill>
                <a:srgbClr val="CC3300"/>
              </a:solidFill>
              <a:latin typeface="Arial" charset="0"/>
            </a:endParaRP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395288" y="3502025"/>
            <a:ext cx="50593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 u="none">
                <a:solidFill>
                  <a:schemeClr val="accent2"/>
                </a:solidFill>
                <a:latin typeface="Arial" charset="0"/>
              </a:rPr>
              <a:t>Vertente Pedagógica</a:t>
            </a:r>
            <a:endParaRPr lang="pt-PT" sz="3200">
              <a:latin typeface="Arial" charset="0"/>
            </a:endParaRP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250825" y="1008063"/>
            <a:ext cx="482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Tx/>
              <a:buChar char="-"/>
            </a:pPr>
            <a:r>
              <a:rPr lang="pt-PT" sz="2200" b="1" u="none">
                <a:latin typeface="Arial" charset="0"/>
              </a:rPr>
              <a:t> Actividade com uma grande </a:t>
            </a:r>
          </a:p>
          <a:p>
            <a:pPr algn="just"/>
            <a:r>
              <a:rPr lang="pt-PT" sz="2200" b="1" u="none">
                <a:latin typeface="Arial" charset="0"/>
              </a:rPr>
              <a:t>  componente lúdica</a:t>
            </a:r>
            <a:endParaRPr lang="pt-PT" sz="2200">
              <a:latin typeface="Arial" charset="0"/>
            </a:endParaRP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250825" y="2060575"/>
            <a:ext cx="47529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pt-PT" sz="2200" b="1" u="none">
                <a:latin typeface="Arial" charset="0"/>
              </a:rPr>
              <a:t> Proporciona o contacto com a </a:t>
            </a:r>
          </a:p>
          <a:p>
            <a:r>
              <a:rPr lang="pt-PT" sz="2200" b="1" u="none">
                <a:latin typeface="Arial" charset="0"/>
              </a:rPr>
              <a:t>   Natureza</a:t>
            </a:r>
            <a:endParaRPr lang="pt-PT" sz="2200">
              <a:latin typeface="Arial" charset="0"/>
            </a:endParaRP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250825" y="4371975"/>
            <a:ext cx="59769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200" b="1" u="none">
                <a:latin typeface="Arial" charset="0"/>
              </a:rPr>
              <a:t>- Actividade prioritária do Desporto Escolar</a:t>
            </a:r>
            <a:endParaRPr lang="pt-PT" sz="2200">
              <a:latin typeface="Arial" charset="0"/>
            </a:endParaRP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250825" y="4946650"/>
            <a:ext cx="460851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200" b="1" u="none">
                <a:latin typeface="Arial" charset="0"/>
              </a:rPr>
              <a:t>- Encoraja a tomada de decisões</a:t>
            </a:r>
            <a:endParaRPr lang="pt-PT" sz="2200">
              <a:latin typeface="Arial" charset="0"/>
            </a:endParaRP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50825" y="5594350"/>
            <a:ext cx="43211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200" b="1" u="none">
                <a:latin typeface="Arial" charset="0"/>
              </a:rPr>
              <a:t>- Modalidade inter-disciplinar</a:t>
            </a:r>
            <a:endParaRPr lang="pt-PT" sz="2200" b="1">
              <a:latin typeface="Arial" charset="0"/>
            </a:endParaRPr>
          </a:p>
        </p:txBody>
      </p:sp>
      <p:pic>
        <p:nvPicPr>
          <p:cNvPr id="136202" name="Picture 19" descr="Imagem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1052513"/>
            <a:ext cx="355441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6203" name="Picture 18" descr="Imagem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3429000"/>
            <a:ext cx="280987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/>
      <p:bldP spid="136198" grpId="0"/>
      <p:bldP spid="136199" grpId="0"/>
      <p:bldP spid="13620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200" b="1" u="none">
                <a:solidFill>
                  <a:schemeClr val="accent2"/>
                </a:solidFill>
                <a:latin typeface="Arial" charset="0"/>
              </a:rPr>
              <a:t>Disciplinas da Orientação – IOF e FPO</a:t>
            </a:r>
            <a:endParaRPr lang="pt-PT" sz="3200" b="1">
              <a:solidFill>
                <a:schemeClr val="accent2"/>
              </a:solidFill>
              <a:latin typeface="Arial" charset="0"/>
            </a:endParaRPr>
          </a:p>
        </p:txBody>
      </p:sp>
      <p:pic>
        <p:nvPicPr>
          <p:cNvPr id="129027" name="Picture 3" descr="pictograma O p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1081088"/>
            <a:ext cx="2411413" cy="2347912"/>
          </a:xfrm>
          <a:prstGeom prst="rect">
            <a:avLst/>
          </a:prstGeom>
          <a:noFill/>
        </p:spPr>
      </p:pic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114425" y="3429000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1800" b="1" u="none">
                <a:solidFill>
                  <a:srgbClr val="CC3300"/>
                </a:solidFill>
                <a:latin typeface="Arial" charset="0"/>
              </a:rPr>
              <a:t>ORIENTAÇÃO PEDESTRE</a:t>
            </a:r>
            <a:endParaRPr lang="pt-PT" sz="1800"/>
          </a:p>
        </p:txBody>
      </p:sp>
      <p:pic>
        <p:nvPicPr>
          <p:cNvPr id="129029" name="Picture 5" descr="pictograma o BT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111250"/>
            <a:ext cx="2376487" cy="2311400"/>
          </a:xfrm>
          <a:prstGeom prst="rect">
            <a:avLst/>
          </a:prstGeom>
          <a:noFill/>
        </p:spPr>
      </p:pic>
      <p:sp>
        <p:nvSpPr>
          <p:cNvPr id="129030" name="Text Box 6"/>
          <p:cNvSpPr txBox="1">
            <a:spLocks noChangeArrowheads="1"/>
          </p:cNvSpPr>
          <p:nvPr/>
        </p:nvSpPr>
        <p:spPr bwMode="auto">
          <a:xfrm>
            <a:off x="5508625" y="3422650"/>
            <a:ext cx="2735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1800" b="1" u="none">
                <a:solidFill>
                  <a:srgbClr val="CC3300"/>
                </a:solidFill>
                <a:latin typeface="Arial" charset="0"/>
              </a:rPr>
              <a:t>ORIENTAÇÃO EM BTT</a:t>
            </a:r>
            <a:endParaRPr lang="pt-PT" sz="1800"/>
          </a:p>
        </p:txBody>
      </p:sp>
      <p:pic>
        <p:nvPicPr>
          <p:cNvPr id="129031" name="Picture 7" descr="Pictograma trail 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1263" y="3933825"/>
            <a:ext cx="2376487" cy="2312988"/>
          </a:xfrm>
          <a:prstGeom prst="rect">
            <a:avLst/>
          </a:prstGeom>
          <a:noFill/>
        </p:spPr>
      </p:pic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1114425" y="6230938"/>
            <a:ext cx="2760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1800" b="1" u="none">
                <a:solidFill>
                  <a:srgbClr val="CC3300"/>
                </a:solidFill>
                <a:latin typeface="Arial" charset="0"/>
              </a:rPr>
              <a:t>TRAIL ORIENTEERING</a:t>
            </a:r>
            <a:endParaRPr lang="pt-PT" sz="1800">
              <a:solidFill>
                <a:srgbClr val="CC3300"/>
              </a:solidFill>
              <a:latin typeface="Arial" charset="0"/>
            </a:endParaRPr>
          </a:p>
        </p:txBody>
      </p:sp>
      <p:pic>
        <p:nvPicPr>
          <p:cNvPr id="129033" name="Picture 9" descr="pictograma Ski 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063" y="4076700"/>
            <a:ext cx="2325687" cy="2263775"/>
          </a:xfrm>
          <a:prstGeom prst="rect">
            <a:avLst/>
          </a:prstGeom>
          <a:noFill/>
        </p:spPr>
      </p:pic>
      <p:sp>
        <p:nvSpPr>
          <p:cNvPr id="129034" name="Text Box 10"/>
          <p:cNvSpPr txBox="1">
            <a:spLocks noChangeArrowheads="1"/>
          </p:cNvSpPr>
          <p:nvPr/>
        </p:nvSpPr>
        <p:spPr bwMode="auto">
          <a:xfrm>
            <a:off x="5543550" y="6308725"/>
            <a:ext cx="2484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1800" b="1" u="none">
                <a:solidFill>
                  <a:srgbClr val="CC3300"/>
                </a:solidFill>
                <a:latin typeface="Arial" charset="0"/>
              </a:rPr>
              <a:t>SKI ORIENTEERING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5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75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autoUpdateAnimBg="0"/>
      <p:bldP spid="129030" grpId="0" autoUpdateAnimBg="0"/>
      <p:bldP spid="129032" grpId="0" autoUpdateAnimBg="0"/>
      <p:bldP spid="12903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219200" y="42863"/>
            <a:ext cx="6629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Pedestre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14313" y="5145088"/>
            <a:ext cx="39004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u="none">
                <a:latin typeface="Arial" charset="0"/>
              </a:rPr>
              <a:t>A </a:t>
            </a:r>
            <a:r>
              <a:rPr lang="pt-PT" b="1" u="none">
                <a:solidFill>
                  <a:srgbClr val="CC3300"/>
                </a:solidFill>
                <a:latin typeface="Arial" charset="0"/>
              </a:rPr>
              <a:t>Orientação Pedestre</a:t>
            </a:r>
            <a:r>
              <a:rPr lang="pt-PT" u="none">
                <a:latin typeface="Arial" charset="0"/>
              </a:rPr>
              <a:t> é a disciplina da Orientação com maior tradição e número de praticantes.</a:t>
            </a:r>
          </a:p>
        </p:txBody>
      </p:sp>
      <p:pic>
        <p:nvPicPr>
          <p:cNvPr id="130052" name="Picture 5" descr="pictograma O p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563" y="214313"/>
            <a:ext cx="792162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3" name="Picture 7" descr="Imagem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877888"/>
            <a:ext cx="30353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4" name="Imagem 8" descr="POM+4%C2%BA+dia+Remendo-15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071563"/>
            <a:ext cx="3767138" cy="56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95288" y="5429250"/>
            <a:ext cx="8229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800" u="none">
                <a:latin typeface="Arial" charset="0"/>
              </a:rPr>
              <a:t>A </a:t>
            </a:r>
            <a:r>
              <a:rPr lang="pt-PT" sz="2800" b="1" u="none">
                <a:solidFill>
                  <a:srgbClr val="CC3300"/>
                </a:solidFill>
                <a:latin typeface="Arial" charset="0"/>
              </a:rPr>
              <a:t>Orientação em BTT</a:t>
            </a:r>
          </a:p>
          <a:p>
            <a:r>
              <a:rPr lang="pt-PT" sz="2800" u="none">
                <a:latin typeface="Arial" charset="0"/>
              </a:rPr>
              <a:t>é uma disciplina mais recente que atrai praticantes de Orientação e de BTT....</a:t>
            </a:r>
            <a:endParaRPr lang="pt-PT" sz="2800" u="none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em BTT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31076" name="Picture 5" descr="pictograma o B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052513"/>
            <a:ext cx="865188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7" name="Picture 7" descr="Imagem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133600"/>
            <a:ext cx="3703638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8" name="Picture 5" descr="cpocluisramosoribtt2"/>
          <p:cNvPicPr>
            <a:picLocks noChangeAspect="1" noChangeArrowheads="1"/>
          </p:cNvPicPr>
          <p:nvPr/>
        </p:nvPicPr>
        <p:blipFill>
          <a:blip r:embed="rId4" cstate="print"/>
          <a:srcRect l="7404"/>
          <a:stretch>
            <a:fillRect/>
          </a:stretch>
        </p:blipFill>
        <p:spPr bwMode="auto">
          <a:xfrm>
            <a:off x="4429125" y="1000125"/>
            <a:ext cx="4467225" cy="432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SkyO-1mul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3643313"/>
            <a:ext cx="3071812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14313" y="5143500"/>
            <a:ext cx="37147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b="1" i="1" u="none">
                <a:solidFill>
                  <a:srgbClr val="CC3300"/>
                </a:solidFill>
                <a:latin typeface="Arial" charset="0"/>
              </a:rPr>
              <a:t>Orientação em Ski </a:t>
            </a:r>
            <a:r>
              <a:rPr lang="pt-PT" u="none">
                <a:latin typeface="Arial" charset="0"/>
              </a:rPr>
              <a:t>é uma disciplina da Orientação adaptada aos terrenos com neve</a:t>
            </a:r>
            <a:endParaRPr lang="pt-PT" sz="2000">
              <a:latin typeface="Arial" charset="0"/>
            </a:endParaRPr>
          </a:p>
        </p:txBody>
      </p:sp>
      <p:pic>
        <p:nvPicPr>
          <p:cNvPr id="132100" name="Picture 5" descr="pictograma Ski 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357188"/>
            <a:ext cx="1008063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1" name="Picture 7" descr="Imagem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196975"/>
            <a:ext cx="3536950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Orientação em Ski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32103" name="Picture 4" descr="Ski lowI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5" y="1143000"/>
            <a:ext cx="2486025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28625" y="5000625"/>
            <a:ext cx="4000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800" u="none">
                <a:latin typeface="Arial" charset="0"/>
              </a:rPr>
              <a:t>… é uma disciplina da Orientação criada para deficientes motores</a:t>
            </a:r>
          </a:p>
        </p:txBody>
      </p:sp>
      <p:pic>
        <p:nvPicPr>
          <p:cNvPr id="63494" name="Picture 6" descr="CARTAO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0" y="4291013"/>
            <a:ext cx="3819525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5" name="Picture 7"/>
          <p:cNvPicPr>
            <a:picLocks noChangeAspect="1" noChangeArrowheads="1"/>
          </p:cNvPicPr>
          <p:nvPr/>
        </p:nvPicPr>
        <p:blipFill>
          <a:blip r:embed="rId3" cstate="print"/>
          <a:srcRect t="17722" r="12521"/>
          <a:stretch>
            <a:fillRect/>
          </a:stretch>
        </p:blipFill>
        <p:spPr bwMode="auto">
          <a:xfrm>
            <a:off x="214313" y="1071563"/>
            <a:ext cx="4357687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6" name="Picture 8"/>
          <p:cNvPicPr>
            <a:picLocks noChangeAspect="1" noChangeArrowheads="1"/>
          </p:cNvPicPr>
          <p:nvPr/>
        </p:nvPicPr>
        <p:blipFill>
          <a:blip r:embed="rId4" cstate="print"/>
          <a:srcRect l="15869" t="20155" r="25137" b="25821"/>
          <a:stretch>
            <a:fillRect/>
          </a:stretch>
        </p:blipFill>
        <p:spPr bwMode="auto">
          <a:xfrm>
            <a:off x="4929188" y="1071563"/>
            <a:ext cx="4214812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50" name="Picture 5" descr="Pictograma trail 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13" y="214313"/>
            <a:ext cx="1116012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Trail-O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155575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Corridas Aventura</a:t>
            </a:r>
            <a:endParaRPr lang="pt-PT" b="1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33123" name="Imagem 3" descr="IMG_37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8" y="4643438"/>
            <a:ext cx="32861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4" name="Imagem 4" descr="IMG_3819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75" y="3714750"/>
            <a:ext cx="141605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5" name="Picture 2" descr="http://lh3.ggpht.com/_XxvpCLjcr14/St8YwbMaL1I/AAAAAAAAACM/Ju-MA9f3Nag/s640/IMGP1328.JPG"/>
          <p:cNvPicPr>
            <a:picLocks noChangeAspect="1" noChangeArrowheads="1"/>
          </p:cNvPicPr>
          <p:nvPr/>
        </p:nvPicPr>
        <p:blipFill>
          <a:blip r:embed="rId4" cstate="print"/>
          <a:srcRect b="12498"/>
          <a:stretch>
            <a:fillRect/>
          </a:stretch>
        </p:blipFill>
        <p:spPr bwMode="auto">
          <a:xfrm>
            <a:off x="5357813" y="928688"/>
            <a:ext cx="3592512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6" name="Imagem 5" descr="IMG_394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13" y="2084388"/>
            <a:ext cx="1849437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CaixaDeTexto 6"/>
          <p:cNvSpPr txBox="1">
            <a:spLocks noChangeArrowheads="1"/>
          </p:cNvSpPr>
          <p:nvPr/>
        </p:nvSpPr>
        <p:spPr bwMode="auto">
          <a:xfrm>
            <a:off x="428625" y="1714500"/>
            <a:ext cx="27860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PT" u="none">
                <a:latin typeface="Arial" charset="0"/>
              </a:rPr>
              <a:t>Uma disciplina da Orientação, por equipas, que consiste numa prova de vários dias com diversas etapas: Orientação pedestre, em BTT, em canoa, escalada, etc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1643063" y="142875"/>
            <a:ext cx="6215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Infra-estruturas mínimas </a:t>
            </a:r>
            <a:r>
              <a:rPr lang="pt-PT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</a:p>
        </p:txBody>
      </p:sp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642938" y="795338"/>
            <a:ext cx="7858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200" b="1" u="none">
                <a:latin typeface="Arial" charset="0"/>
              </a:rPr>
              <a:t>A Orientação não requer estruturas permanentes. Os locais para praticar a Orientação são as florestas…</a:t>
            </a:r>
          </a:p>
        </p:txBody>
      </p:sp>
      <p:pic>
        <p:nvPicPr>
          <p:cNvPr id="93191" name="Imagem 6" descr="Jamor 5.jpg"/>
          <p:cNvPicPr>
            <a:picLocks noChangeAspect="1"/>
          </p:cNvPicPr>
          <p:nvPr/>
        </p:nvPicPr>
        <p:blipFill>
          <a:blip r:embed="rId2" cstate="print"/>
          <a:srcRect t="28069" b="15794"/>
          <a:stretch>
            <a:fillRect/>
          </a:stretch>
        </p:blipFill>
        <p:spPr bwMode="auto">
          <a:xfrm>
            <a:off x="1403350" y="1665288"/>
            <a:ext cx="65024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609600" y="5645150"/>
            <a:ext cx="7891463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200" b="1" u="none">
                <a:latin typeface="Arial" charset="0"/>
              </a:rPr>
              <a:t>...é apenas necessário um mapa elaborado especifi-camente para a Orientação, pormenorizado e de grande escala, onde é marcado um percurso.</a:t>
            </a:r>
            <a:endParaRPr lang="pt-PT" sz="2200" b="1">
              <a:latin typeface="Arial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Pataias-parte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327332"/>
            <a:ext cx="9501222" cy="729328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14600" y="6172200"/>
            <a:ext cx="601663" cy="619125"/>
            <a:chOff x="1585" y="3768"/>
            <a:chExt cx="379" cy="390"/>
          </a:xfrm>
        </p:grpSpPr>
        <p:sp>
          <p:nvSpPr>
            <p:cNvPr id="15416" name="Line 4"/>
            <p:cNvSpPr>
              <a:spLocks noChangeShapeType="1"/>
            </p:cNvSpPr>
            <p:nvPr/>
          </p:nvSpPr>
          <p:spPr bwMode="auto">
            <a:xfrm rot="3425685" flipH="1">
              <a:off x="1638" y="3715"/>
              <a:ext cx="179" cy="285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17" name="Line 5"/>
            <p:cNvSpPr>
              <a:spLocks noChangeShapeType="1"/>
            </p:cNvSpPr>
            <p:nvPr/>
          </p:nvSpPr>
          <p:spPr bwMode="auto">
            <a:xfrm rot="3425685">
              <a:off x="1740" y="3854"/>
              <a:ext cx="139" cy="309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18" name="Line 6"/>
            <p:cNvSpPr>
              <a:spLocks noChangeShapeType="1"/>
            </p:cNvSpPr>
            <p:nvPr/>
          </p:nvSpPr>
          <p:spPr bwMode="auto">
            <a:xfrm rot="3425685">
              <a:off x="1480" y="3981"/>
              <a:ext cx="331" cy="22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85750" y="2857500"/>
            <a:ext cx="933450" cy="723900"/>
            <a:chOff x="180" y="1800"/>
            <a:chExt cx="588" cy="456"/>
          </a:xfrm>
        </p:grpSpPr>
        <p:sp>
          <p:nvSpPr>
            <p:cNvPr id="15413" name="Oval 8"/>
            <p:cNvSpPr>
              <a:spLocks noChangeArrowheads="1"/>
            </p:cNvSpPr>
            <p:nvPr/>
          </p:nvSpPr>
          <p:spPr bwMode="auto">
            <a:xfrm>
              <a:off x="180" y="1800"/>
              <a:ext cx="270" cy="270"/>
            </a:xfrm>
            <a:prstGeom prst="ellips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414" name="Oval 9"/>
            <p:cNvSpPr>
              <a:spLocks noChangeArrowheads="1"/>
            </p:cNvSpPr>
            <p:nvPr/>
          </p:nvSpPr>
          <p:spPr bwMode="auto">
            <a:xfrm>
              <a:off x="233" y="1858"/>
              <a:ext cx="160" cy="156"/>
            </a:xfrm>
            <a:prstGeom prst="ellips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r>
                <a:rPr lang="pt-PT" sz="3600" u="none">
                  <a:latin typeface="Arial" charset="0"/>
                </a:rPr>
                <a:t> </a:t>
              </a:r>
            </a:p>
          </p:txBody>
        </p:sp>
        <p:sp>
          <p:nvSpPr>
            <p:cNvPr id="15415" name="Line 10"/>
            <p:cNvSpPr>
              <a:spLocks noChangeShapeType="1"/>
            </p:cNvSpPr>
            <p:nvPr/>
          </p:nvSpPr>
          <p:spPr bwMode="auto">
            <a:xfrm>
              <a:off x="432" y="2016"/>
              <a:ext cx="33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990850" y="5105400"/>
            <a:ext cx="1733550" cy="1227138"/>
            <a:chOff x="1884" y="3216"/>
            <a:chExt cx="1092" cy="773"/>
          </a:xfrm>
        </p:grpSpPr>
        <p:sp>
          <p:nvSpPr>
            <p:cNvPr id="15410" name="Line 12"/>
            <p:cNvSpPr>
              <a:spLocks noChangeShapeType="1"/>
            </p:cNvSpPr>
            <p:nvPr/>
          </p:nvSpPr>
          <p:spPr bwMode="auto">
            <a:xfrm flipV="1">
              <a:off x="1884" y="3403"/>
              <a:ext cx="679" cy="58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11" name="Oval 13"/>
            <p:cNvSpPr>
              <a:spLocks noChangeArrowheads="1"/>
            </p:cNvSpPr>
            <p:nvPr/>
          </p:nvSpPr>
          <p:spPr bwMode="auto">
            <a:xfrm>
              <a:off x="2544" y="3216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412" name="Text Box 14"/>
            <p:cNvSpPr txBox="1">
              <a:spLocks noChangeArrowheads="1"/>
            </p:cNvSpPr>
            <p:nvPr/>
          </p:nvSpPr>
          <p:spPr bwMode="auto">
            <a:xfrm>
              <a:off x="2736" y="3264"/>
              <a:ext cx="240" cy="407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1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413125" y="2767013"/>
            <a:ext cx="752475" cy="2354262"/>
            <a:chOff x="2150" y="1743"/>
            <a:chExt cx="474" cy="1483"/>
          </a:xfrm>
        </p:grpSpPr>
        <p:sp>
          <p:nvSpPr>
            <p:cNvPr id="15407" name="Line 16"/>
            <p:cNvSpPr>
              <a:spLocks noChangeShapeType="1"/>
            </p:cNvSpPr>
            <p:nvPr/>
          </p:nvSpPr>
          <p:spPr bwMode="auto">
            <a:xfrm flipH="1" flipV="1">
              <a:off x="2400" y="2448"/>
              <a:ext cx="224" cy="77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08" name="Oval 17"/>
            <p:cNvSpPr>
              <a:spLocks noChangeArrowheads="1"/>
            </p:cNvSpPr>
            <p:nvPr/>
          </p:nvSpPr>
          <p:spPr bwMode="auto">
            <a:xfrm>
              <a:off x="2256" y="220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409" name="Text Box 18"/>
            <p:cNvSpPr txBox="1">
              <a:spLocks noChangeArrowheads="1"/>
            </p:cNvSpPr>
            <p:nvPr/>
          </p:nvSpPr>
          <p:spPr bwMode="auto">
            <a:xfrm>
              <a:off x="2150" y="1743"/>
              <a:ext cx="278" cy="40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2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3911600" y="2133600"/>
            <a:ext cx="1041400" cy="1439863"/>
            <a:chOff x="2464" y="1344"/>
            <a:chExt cx="656" cy="907"/>
          </a:xfrm>
        </p:grpSpPr>
        <p:sp>
          <p:nvSpPr>
            <p:cNvPr id="15404" name="Line 20"/>
            <p:cNvSpPr>
              <a:spLocks noChangeShapeType="1"/>
            </p:cNvSpPr>
            <p:nvPr/>
          </p:nvSpPr>
          <p:spPr bwMode="auto">
            <a:xfrm flipV="1">
              <a:off x="2464" y="1824"/>
              <a:ext cx="464" cy="427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405" name="Oval 21"/>
            <p:cNvSpPr>
              <a:spLocks noChangeArrowheads="1"/>
            </p:cNvSpPr>
            <p:nvPr/>
          </p:nvSpPr>
          <p:spPr bwMode="auto">
            <a:xfrm>
              <a:off x="2880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406" name="Text Box 22"/>
            <p:cNvSpPr txBox="1">
              <a:spLocks noChangeArrowheads="1"/>
            </p:cNvSpPr>
            <p:nvPr/>
          </p:nvSpPr>
          <p:spPr bwMode="auto">
            <a:xfrm>
              <a:off x="2640" y="1344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3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953000" y="1524000"/>
            <a:ext cx="3854450" cy="1219200"/>
            <a:chOff x="3120" y="960"/>
            <a:chExt cx="2428" cy="768"/>
          </a:xfrm>
        </p:grpSpPr>
        <p:sp>
          <p:nvSpPr>
            <p:cNvPr id="15400" name="Line 24"/>
            <p:cNvSpPr>
              <a:spLocks noChangeShapeType="1"/>
            </p:cNvSpPr>
            <p:nvPr/>
          </p:nvSpPr>
          <p:spPr bwMode="auto">
            <a:xfrm flipV="1">
              <a:off x="3120" y="1125"/>
              <a:ext cx="1965" cy="603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grpSp>
          <p:nvGrpSpPr>
            <p:cNvPr id="117785" name="Group 25"/>
            <p:cNvGrpSpPr>
              <a:grpSpLocks/>
            </p:cNvGrpSpPr>
            <p:nvPr/>
          </p:nvGrpSpPr>
          <p:grpSpPr bwMode="auto">
            <a:xfrm>
              <a:off x="5088" y="960"/>
              <a:ext cx="460" cy="422"/>
              <a:chOff x="5088" y="960"/>
              <a:chExt cx="460" cy="422"/>
            </a:xfrm>
          </p:grpSpPr>
          <p:sp>
            <p:nvSpPr>
              <p:cNvPr id="15402" name="Oval 26"/>
              <p:cNvSpPr>
                <a:spLocks noChangeArrowheads="1"/>
              </p:cNvSpPr>
              <p:nvPr/>
            </p:nvSpPr>
            <p:spPr bwMode="auto">
              <a:xfrm>
                <a:off x="5088" y="96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pt-PT" sz="3600" u="none">
                  <a:latin typeface="Arial" charset="0"/>
                </a:endParaRPr>
              </a:p>
            </p:txBody>
          </p:sp>
          <p:sp>
            <p:nvSpPr>
              <p:cNvPr id="15403" name="Text Box 27"/>
              <p:cNvSpPr txBox="1">
                <a:spLocks noChangeArrowheads="1"/>
              </p:cNvSpPr>
              <p:nvPr/>
            </p:nvSpPr>
            <p:spPr bwMode="auto">
              <a:xfrm>
                <a:off x="5270" y="975"/>
                <a:ext cx="278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pt-PT" sz="3600" b="1" u="none">
                    <a:solidFill>
                      <a:srgbClr val="FF33CC"/>
                    </a:solidFill>
                    <a:latin typeface="Arial" charset="0"/>
                  </a:rPr>
                  <a:t>4</a:t>
                </a:r>
                <a:endParaRPr lang="pt-PT" sz="3600" b="1" u="none">
                  <a:latin typeface="Arial" charset="0"/>
                </a:endParaRPr>
              </a:p>
            </p:txBody>
          </p:sp>
        </p:grpSp>
      </p:grpSp>
      <p:grpSp>
        <p:nvGrpSpPr>
          <p:cNvPr id="9" name="Group 28"/>
          <p:cNvGrpSpPr>
            <a:grpSpLocks/>
          </p:cNvGrpSpPr>
          <p:nvPr/>
        </p:nvGrpSpPr>
        <p:grpSpPr bwMode="auto">
          <a:xfrm>
            <a:off x="7848600" y="23813"/>
            <a:ext cx="501650" cy="1498600"/>
            <a:chOff x="4944" y="15"/>
            <a:chExt cx="316" cy="944"/>
          </a:xfrm>
        </p:grpSpPr>
        <p:sp>
          <p:nvSpPr>
            <p:cNvPr id="15397" name="Line 29"/>
            <p:cNvSpPr>
              <a:spLocks noChangeShapeType="1"/>
            </p:cNvSpPr>
            <p:nvPr/>
          </p:nvSpPr>
          <p:spPr bwMode="auto">
            <a:xfrm flipH="1" flipV="1">
              <a:off x="5088" y="720"/>
              <a:ext cx="79" cy="239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398" name="Oval 30"/>
            <p:cNvSpPr>
              <a:spLocks noChangeArrowheads="1"/>
            </p:cNvSpPr>
            <p:nvPr/>
          </p:nvSpPr>
          <p:spPr bwMode="auto">
            <a:xfrm>
              <a:off x="4944" y="48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399" name="Text Box 31"/>
            <p:cNvSpPr txBox="1">
              <a:spLocks noChangeArrowheads="1"/>
            </p:cNvSpPr>
            <p:nvPr/>
          </p:nvSpPr>
          <p:spPr bwMode="auto">
            <a:xfrm>
              <a:off x="4982" y="15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5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6781800" y="381000"/>
            <a:ext cx="1098550" cy="1066800"/>
            <a:chOff x="4272" y="240"/>
            <a:chExt cx="692" cy="672"/>
          </a:xfrm>
        </p:grpSpPr>
        <p:sp>
          <p:nvSpPr>
            <p:cNvPr id="15394" name="Line 33"/>
            <p:cNvSpPr>
              <a:spLocks noChangeShapeType="1"/>
            </p:cNvSpPr>
            <p:nvPr/>
          </p:nvSpPr>
          <p:spPr bwMode="auto">
            <a:xfrm flipH="1">
              <a:off x="4608" y="636"/>
              <a:ext cx="356" cy="1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395" name="Oval 34"/>
            <p:cNvSpPr>
              <a:spLocks noChangeArrowheads="1"/>
            </p:cNvSpPr>
            <p:nvPr/>
          </p:nvSpPr>
          <p:spPr bwMode="auto">
            <a:xfrm>
              <a:off x="4368" y="67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396" name="Text Box 35"/>
            <p:cNvSpPr txBox="1">
              <a:spLocks noChangeArrowheads="1"/>
            </p:cNvSpPr>
            <p:nvPr/>
          </p:nvSpPr>
          <p:spPr bwMode="auto">
            <a:xfrm>
              <a:off x="4272" y="240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6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4038600" y="496888"/>
            <a:ext cx="2895600" cy="1027112"/>
            <a:chOff x="2544" y="313"/>
            <a:chExt cx="1824" cy="647"/>
          </a:xfrm>
        </p:grpSpPr>
        <p:grpSp>
          <p:nvGrpSpPr>
            <p:cNvPr id="117797" name="Group 37"/>
            <p:cNvGrpSpPr>
              <a:grpSpLocks/>
            </p:cNvGrpSpPr>
            <p:nvPr/>
          </p:nvGrpSpPr>
          <p:grpSpPr bwMode="auto">
            <a:xfrm>
              <a:off x="2544" y="720"/>
              <a:ext cx="1824" cy="240"/>
              <a:chOff x="2544" y="720"/>
              <a:chExt cx="1824" cy="240"/>
            </a:xfrm>
          </p:grpSpPr>
          <p:sp>
            <p:nvSpPr>
              <p:cNvPr id="15392" name="Line 38"/>
              <p:cNvSpPr>
                <a:spLocks noChangeShapeType="1"/>
              </p:cNvSpPr>
              <p:nvPr/>
            </p:nvSpPr>
            <p:spPr bwMode="auto">
              <a:xfrm flipH="1">
                <a:off x="2793" y="806"/>
                <a:ext cx="1575" cy="27"/>
              </a:xfrm>
              <a:prstGeom prst="line">
                <a:avLst/>
              </a:prstGeom>
              <a:noFill/>
              <a:ln w="57150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pt-PT" sz="3600" u="none">
                  <a:latin typeface="+mj-lt"/>
                </a:endParaRPr>
              </a:p>
            </p:txBody>
          </p:sp>
          <p:sp>
            <p:nvSpPr>
              <p:cNvPr id="15393" name="Oval 39"/>
              <p:cNvSpPr>
                <a:spLocks noChangeArrowheads="1"/>
              </p:cNvSpPr>
              <p:nvPr/>
            </p:nvSpPr>
            <p:spPr bwMode="auto">
              <a:xfrm>
                <a:off x="2544" y="72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pt-PT" sz="3600" u="none">
                  <a:latin typeface="Arial" charset="0"/>
                </a:endParaRPr>
              </a:p>
            </p:txBody>
          </p:sp>
        </p:grpSp>
        <p:sp>
          <p:nvSpPr>
            <p:cNvPr id="15391" name="Text Box 40"/>
            <p:cNvSpPr txBox="1">
              <a:spLocks noChangeArrowheads="1"/>
            </p:cNvSpPr>
            <p:nvPr/>
          </p:nvSpPr>
          <p:spPr bwMode="auto">
            <a:xfrm>
              <a:off x="2630" y="313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7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762000" y="76200"/>
            <a:ext cx="3276600" cy="1219200"/>
            <a:chOff x="480" y="48"/>
            <a:chExt cx="2064" cy="768"/>
          </a:xfrm>
        </p:grpSpPr>
        <p:sp>
          <p:nvSpPr>
            <p:cNvPr id="15387" name="Line 42"/>
            <p:cNvSpPr>
              <a:spLocks noChangeShapeType="1"/>
            </p:cNvSpPr>
            <p:nvPr/>
          </p:nvSpPr>
          <p:spPr bwMode="auto">
            <a:xfrm flipH="1" flipV="1">
              <a:off x="1056" y="384"/>
              <a:ext cx="1488" cy="4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388" name="Oval 43"/>
            <p:cNvSpPr>
              <a:spLocks noChangeArrowheads="1"/>
            </p:cNvSpPr>
            <p:nvPr/>
          </p:nvSpPr>
          <p:spPr bwMode="auto">
            <a:xfrm>
              <a:off x="816" y="24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389" name="Text Box 44"/>
            <p:cNvSpPr txBox="1">
              <a:spLocks noChangeArrowheads="1"/>
            </p:cNvSpPr>
            <p:nvPr/>
          </p:nvSpPr>
          <p:spPr bwMode="auto">
            <a:xfrm>
              <a:off x="480" y="48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8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838200" y="762000"/>
            <a:ext cx="838200" cy="1027113"/>
            <a:chOff x="528" y="480"/>
            <a:chExt cx="528" cy="647"/>
          </a:xfrm>
        </p:grpSpPr>
        <p:sp>
          <p:nvSpPr>
            <p:cNvPr id="15384" name="Line 46"/>
            <p:cNvSpPr>
              <a:spLocks noChangeShapeType="1"/>
            </p:cNvSpPr>
            <p:nvPr/>
          </p:nvSpPr>
          <p:spPr bwMode="auto">
            <a:xfrm>
              <a:off x="945" y="480"/>
              <a:ext cx="0" cy="28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385" name="Text Box 47"/>
            <p:cNvSpPr txBox="1">
              <a:spLocks noChangeArrowheads="1"/>
            </p:cNvSpPr>
            <p:nvPr/>
          </p:nvSpPr>
          <p:spPr bwMode="auto">
            <a:xfrm>
              <a:off x="528" y="720"/>
              <a:ext cx="27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9</a:t>
              </a:r>
              <a:endParaRPr lang="pt-PT" sz="3600" b="1" u="none">
                <a:latin typeface="Arial" charset="0"/>
              </a:endParaRPr>
            </a:p>
          </p:txBody>
        </p:sp>
        <p:sp>
          <p:nvSpPr>
            <p:cNvPr id="15386" name="Oval 48"/>
            <p:cNvSpPr>
              <a:spLocks noChangeArrowheads="1"/>
            </p:cNvSpPr>
            <p:nvPr/>
          </p:nvSpPr>
          <p:spPr bwMode="auto">
            <a:xfrm>
              <a:off x="816" y="76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</p:grpSp>
      <p:grpSp>
        <p:nvGrpSpPr>
          <p:cNvPr id="15" name="Group 49"/>
          <p:cNvGrpSpPr>
            <a:grpSpLocks/>
          </p:cNvGrpSpPr>
          <p:nvPr/>
        </p:nvGrpSpPr>
        <p:grpSpPr bwMode="auto">
          <a:xfrm>
            <a:off x="1597025" y="1581150"/>
            <a:ext cx="1462088" cy="1390650"/>
            <a:chOff x="1006" y="996"/>
            <a:chExt cx="921" cy="876"/>
          </a:xfrm>
        </p:grpSpPr>
        <p:sp>
          <p:nvSpPr>
            <p:cNvPr id="15381" name="Line 50"/>
            <p:cNvSpPr>
              <a:spLocks noChangeShapeType="1"/>
            </p:cNvSpPr>
            <p:nvPr/>
          </p:nvSpPr>
          <p:spPr bwMode="auto">
            <a:xfrm>
              <a:off x="1006" y="996"/>
              <a:ext cx="400" cy="659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sp>
          <p:nvSpPr>
            <p:cNvPr id="15382" name="Oval 51"/>
            <p:cNvSpPr>
              <a:spLocks noChangeArrowheads="1"/>
            </p:cNvSpPr>
            <p:nvPr/>
          </p:nvSpPr>
          <p:spPr bwMode="auto">
            <a:xfrm>
              <a:off x="1344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pt-PT" sz="3600" u="none">
                <a:latin typeface="Arial" charset="0"/>
              </a:endParaRPr>
            </a:p>
          </p:txBody>
        </p:sp>
        <p:sp>
          <p:nvSpPr>
            <p:cNvPr id="15383" name="Text Box 52"/>
            <p:cNvSpPr txBox="1">
              <a:spLocks noChangeArrowheads="1"/>
            </p:cNvSpPr>
            <p:nvPr/>
          </p:nvSpPr>
          <p:spPr bwMode="auto">
            <a:xfrm>
              <a:off x="1488" y="1248"/>
              <a:ext cx="439" cy="407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t-PT" sz="3600" b="1" u="none">
                  <a:solidFill>
                    <a:srgbClr val="FF33CC"/>
                  </a:solidFill>
                  <a:latin typeface="Arial" charset="0"/>
                </a:rPr>
                <a:t>10</a:t>
              </a:r>
              <a:endParaRPr lang="pt-PT" sz="3600" b="1" u="none">
                <a:latin typeface="Arial" charset="0"/>
              </a:endParaRPr>
            </a:p>
          </p:txBody>
        </p:sp>
      </p:grpSp>
      <p:grpSp>
        <p:nvGrpSpPr>
          <p:cNvPr id="16" name="Group 53"/>
          <p:cNvGrpSpPr>
            <a:grpSpLocks/>
          </p:cNvGrpSpPr>
          <p:nvPr/>
        </p:nvGrpSpPr>
        <p:grpSpPr bwMode="auto">
          <a:xfrm>
            <a:off x="714375" y="2906713"/>
            <a:ext cx="1477963" cy="1522412"/>
            <a:chOff x="450" y="1831"/>
            <a:chExt cx="931" cy="959"/>
          </a:xfrm>
        </p:grpSpPr>
        <p:sp>
          <p:nvSpPr>
            <p:cNvPr id="15377" name="Line 54"/>
            <p:cNvSpPr>
              <a:spLocks noChangeShapeType="1"/>
            </p:cNvSpPr>
            <p:nvPr/>
          </p:nvSpPr>
          <p:spPr bwMode="auto">
            <a:xfrm flipH="1">
              <a:off x="942" y="1831"/>
              <a:ext cx="439" cy="423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pt-PT" sz="3600" u="none">
                <a:latin typeface="+mj-lt"/>
              </a:endParaRPr>
            </a:p>
          </p:txBody>
        </p:sp>
        <p:grpSp>
          <p:nvGrpSpPr>
            <p:cNvPr id="117815" name="Group 55"/>
            <p:cNvGrpSpPr>
              <a:grpSpLocks/>
            </p:cNvGrpSpPr>
            <p:nvPr/>
          </p:nvGrpSpPr>
          <p:grpSpPr bwMode="auto">
            <a:xfrm>
              <a:off x="450" y="2208"/>
              <a:ext cx="510" cy="582"/>
              <a:chOff x="450" y="2208"/>
              <a:chExt cx="510" cy="582"/>
            </a:xfrm>
          </p:grpSpPr>
          <p:sp>
            <p:nvSpPr>
              <p:cNvPr id="15379" name="Oval 56"/>
              <p:cNvSpPr>
                <a:spLocks noChangeArrowheads="1"/>
              </p:cNvSpPr>
              <p:nvPr/>
            </p:nvSpPr>
            <p:spPr bwMode="auto">
              <a:xfrm>
                <a:off x="720" y="2208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pt-PT" sz="3600" u="none">
                  <a:latin typeface="Arial" charset="0"/>
                </a:endParaRPr>
              </a:p>
            </p:txBody>
          </p:sp>
          <p:sp>
            <p:nvSpPr>
              <p:cNvPr id="15380" name="Text Box 57"/>
              <p:cNvSpPr txBox="1">
                <a:spLocks noChangeArrowheads="1"/>
              </p:cNvSpPr>
              <p:nvPr/>
            </p:nvSpPr>
            <p:spPr bwMode="auto">
              <a:xfrm>
                <a:off x="450" y="2383"/>
                <a:ext cx="423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pt-PT" sz="3600" b="1" u="none">
                    <a:solidFill>
                      <a:srgbClr val="FF33CC"/>
                    </a:solidFill>
                    <a:latin typeface="Arial" charset="0"/>
                  </a:rPr>
                  <a:t>11</a:t>
                </a:r>
                <a:endParaRPr lang="pt-PT" sz="3600" b="1" u="none">
                  <a:latin typeface="Arial" charset="0"/>
                </a:endParaRPr>
              </a:p>
            </p:txBody>
          </p:sp>
        </p:grpSp>
      </p:grpSp>
      <p:sp>
        <p:nvSpPr>
          <p:cNvPr id="15376" name="CaixaDeTexto 167"/>
          <p:cNvSpPr txBox="1">
            <a:spLocks noChangeArrowheads="1"/>
          </p:cNvSpPr>
          <p:nvPr/>
        </p:nvSpPr>
        <p:spPr bwMode="auto">
          <a:xfrm>
            <a:off x="5429250" y="4286250"/>
            <a:ext cx="3429000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PT" sz="3600" b="1" u="none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Um percurso de Orientação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1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958850" y="1485900"/>
            <a:ext cx="1871663" cy="647700"/>
          </a:xfrm>
        </p:spPr>
        <p:txBody>
          <a:bodyPr/>
          <a:lstStyle/>
          <a:p>
            <a:pPr eaLnBrk="1" hangingPunct="1"/>
            <a:r>
              <a:rPr lang="pt-PT" sz="2400" b="1">
                <a:solidFill>
                  <a:srgbClr val="003399"/>
                </a:solidFill>
                <a:latin typeface="Arial" charset="0"/>
              </a:rPr>
              <a:t>Triângulo</a:t>
            </a:r>
            <a:r>
              <a:rPr lang="pt-PT" sz="4000" b="1">
                <a:latin typeface="Arial" charset="0"/>
              </a:rPr>
              <a:t> </a:t>
            </a:r>
          </a:p>
        </p:txBody>
      </p:sp>
      <p:sp>
        <p:nvSpPr>
          <p:cNvPr id="10256" name="AutoShape 16"/>
          <p:cNvSpPr>
            <a:spLocks noChangeArrowheads="1"/>
          </p:cNvSpPr>
          <p:nvPr/>
        </p:nvSpPr>
        <p:spPr bwMode="auto">
          <a:xfrm>
            <a:off x="2686050" y="1773238"/>
            <a:ext cx="576263" cy="287337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3335338" y="1720850"/>
            <a:ext cx="447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800" b="1" u="none">
                <a:latin typeface="Arial" charset="0"/>
              </a:rPr>
              <a:t>Início da orientação (só estaca e baliza)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395288" y="4508500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b="1" u="none">
                <a:solidFill>
                  <a:srgbClr val="003399"/>
                </a:solidFill>
                <a:latin typeface="Arial" charset="0"/>
              </a:rPr>
              <a:t>Pontos de Controlo</a:t>
            </a:r>
          </a:p>
        </p:txBody>
      </p:sp>
      <p:sp>
        <p:nvSpPr>
          <p:cNvPr id="10259" name="AutoShape 19"/>
          <p:cNvSpPr>
            <a:spLocks noChangeArrowheads="1"/>
          </p:cNvSpPr>
          <p:nvPr/>
        </p:nvSpPr>
        <p:spPr bwMode="auto">
          <a:xfrm rot="1916307">
            <a:off x="1114425" y="5086350"/>
            <a:ext cx="504825" cy="287338"/>
          </a:xfrm>
          <a:prstGeom prst="rightArrow">
            <a:avLst>
              <a:gd name="adj1" fmla="val 50000"/>
              <a:gd name="adj2" fmla="val 4392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547813" y="5295900"/>
            <a:ext cx="42481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sz="1600" b="1" u="none">
                <a:latin typeface="Arial" charset="0"/>
              </a:rPr>
              <a:t>Locais a visitar (picotagem do cartão de controlo ou utilização do SPORTident)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6732588" y="5373688"/>
            <a:ext cx="151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u="none">
                <a:latin typeface="Arial" charset="0"/>
              </a:rPr>
              <a:t>Chegada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539750" y="404813"/>
            <a:ext cx="81359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Percurso de Orientação</a:t>
            </a:r>
          </a:p>
        </p:txBody>
      </p:sp>
      <p:grpSp>
        <p:nvGrpSpPr>
          <p:cNvPr id="118794" name="Group 32"/>
          <p:cNvGrpSpPr>
            <a:grpSpLocks/>
          </p:cNvGrpSpPr>
          <p:nvPr/>
        </p:nvGrpSpPr>
        <p:grpSpPr bwMode="auto">
          <a:xfrm>
            <a:off x="615950" y="2089150"/>
            <a:ext cx="7269163" cy="3213100"/>
            <a:chOff x="388" y="1316"/>
            <a:chExt cx="4579" cy="2024"/>
          </a:xfrm>
        </p:grpSpPr>
        <p:pic>
          <p:nvPicPr>
            <p:cNvPr id="118795" name="Picture 4"/>
            <p:cNvPicPr>
              <a:picLocks noChangeAspect="1" noChangeArrowheads="1"/>
            </p:cNvPicPr>
            <p:nvPr/>
          </p:nvPicPr>
          <p:blipFill>
            <a:blip r:embed="rId2" cstate="print">
              <a:lum bright="12000" contrast="56000"/>
            </a:blip>
            <a:srcRect/>
            <a:stretch>
              <a:fillRect/>
            </a:stretch>
          </p:blipFill>
          <p:spPr bwMode="auto">
            <a:xfrm rot="-600000">
              <a:off x="388" y="1316"/>
              <a:ext cx="533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6" name="Picture 7"/>
            <p:cNvPicPr>
              <a:picLocks noChangeAspect="1" noChangeArrowheads="1"/>
            </p:cNvPicPr>
            <p:nvPr/>
          </p:nvPicPr>
          <p:blipFill>
            <a:blip r:embed="rId3" cstate="print">
              <a:lum bright="20000" contrast="60000"/>
            </a:blip>
            <a:srcRect/>
            <a:stretch>
              <a:fillRect/>
            </a:stretch>
          </p:blipFill>
          <p:spPr bwMode="auto">
            <a:xfrm>
              <a:off x="4513" y="2886"/>
              <a:ext cx="454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797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83" y="1706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798" name="Line 13"/>
            <p:cNvSpPr>
              <a:spLocks noChangeShapeType="1"/>
            </p:cNvSpPr>
            <p:nvPr/>
          </p:nvSpPr>
          <p:spPr bwMode="auto">
            <a:xfrm>
              <a:off x="884" y="1661"/>
              <a:ext cx="499" cy="181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8799" name="Line 14"/>
            <p:cNvSpPr>
              <a:spLocks noChangeShapeType="1"/>
            </p:cNvSpPr>
            <p:nvPr/>
          </p:nvSpPr>
          <p:spPr bwMode="auto">
            <a:xfrm>
              <a:off x="4468" y="2432"/>
              <a:ext cx="181" cy="454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8800" name="Text Box 15"/>
            <p:cNvSpPr txBox="1">
              <a:spLocks noChangeArrowheads="1"/>
            </p:cNvSpPr>
            <p:nvPr/>
          </p:nvSpPr>
          <p:spPr bwMode="auto">
            <a:xfrm>
              <a:off x="1111" y="1888"/>
              <a:ext cx="27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PT" sz="3200" u="none">
                  <a:solidFill>
                    <a:srgbClr val="FF00FF"/>
                  </a:solidFill>
                  <a:latin typeface="Arial" charset="0"/>
                </a:rPr>
                <a:t>1</a:t>
              </a:r>
            </a:p>
          </p:txBody>
        </p:sp>
        <p:pic>
          <p:nvPicPr>
            <p:cNvPr id="118801" name="Picture 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00" y="2296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802" name="Picture 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95" y="2024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803" name="Line 25"/>
            <p:cNvSpPr>
              <a:spLocks noChangeShapeType="1"/>
            </p:cNvSpPr>
            <p:nvPr/>
          </p:nvSpPr>
          <p:spPr bwMode="auto">
            <a:xfrm>
              <a:off x="1746" y="2024"/>
              <a:ext cx="499" cy="363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pic>
          <p:nvPicPr>
            <p:cNvPr id="118804" name="Picture 2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16" y="1661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805" name="Line 27"/>
            <p:cNvSpPr>
              <a:spLocks noChangeShapeType="1"/>
            </p:cNvSpPr>
            <p:nvPr/>
          </p:nvSpPr>
          <p:spPr bwMode="auto">
            <a:xfrm>
              <a:off x="3424" y="1888"/>
              <a:ext cx="771" cy="272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8806" name="Line 28"/>
            <p:cNvSpPr>
              <a:spLocks noChangeShapeType="1"/>
            </p:cNvSpPr>
            <p:nvPr/>
          </p:nvSpPr>
          <p:spPr bwMode="auto">
            <a:xfrm flipV="1">
              <a:off x="2562" y="1979"/>
              <a:ext cx="499" cy="408"/>
            </a:xfrm>
            <a:prstGeom prst="line">
              <a:avLst/>
            </a:prstGeom>
            <a:noFill/>
            <a:ln w="254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8807" name="Text Box 29"/>
            <p:cNvSpPr txBox="1">
              <a:spLocks noChangeArrowheads="1"/>
            </p:cNvSpPr>
            <p:nvPr/>
          </p:nvSpPr>
          <p:spPr bwMode="auto">
            <a:xfrm>
              <a:off x="2653" y="2341"/>
              <a:ext cx="27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PT" sz="3200" u="none">
                  <a:solidFill>
                    <a:srgbClr val="FF00FF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8808" name="Text Box 30"/>
            <p:cNvSpPr txBox="1">
              <a:spLocks noChangeArrowheads="1"/>
            </p:cNvSpPr>
            <p:nvPr/>
          </p:nvSpPr>
          <p:spPr bwMode="auto">
            <a:xfrm>
              <a:off x="3424" y="1480"/>
              <a:ext cx="27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PT" sz="3200" u="none">
                  <a:solidFill>
                    <a:srgbClr val="FF00FF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18809" name="Text Box 31"/>
            <p:cNvSpPr txBox="1">
              <a:spLocks noChangeArrowheads="1"/>
            </p:cNvSpPr>
            <p:nvPr/>
          </p:nvSpPr>
          <p:spPr bwMode="auto">
            <a:xfrm>
              <a:off x="4604" y="1888"/>
              <a:ext cx="27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pt-PT" sz="3200" u="none">
                  <a:solidFill>
                    <a:srgbClr val="FF00FF"/>
                  </a:solidFill>
                  <a:latin typeface="Arial" charset="0"/>
                </a:rPr>
                <a:t>4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6" grpId="0" animBg="1"/>
      <p:bldP spid="10257" grpId="0"/>
      <p:bldP spid="10258" grpId="0"/>
      <p:bldP spid="10259" grpId="0" animBg="1"/>
      <p:bldP spid="10260" grpId="0"/>
      <p:bldP spid="102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PT" sz="3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Para traçar um percurso é preciso ter em atenção: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2205038"/>
            <a:ext cx="9144000" cy="39020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PT" sz="2800" b="1">
                <a:solidFill>
                  <a:srgbClr val="006600"/>
                </a:solidFill>
                <a:latin typeface="Arial" charset="0"/>
              </a:rPr>
              <a:t>Dificuldade técnica e física adaptada aos prati-cantes.</a:t>
            </a:r>
          </a:p>
          <a:p>
            <a:pPr eaLnBrk="1" hangingPunct="1">
              <a:spcBef>
                <a:spcPct val="0"/>
              </a:spcBef>
            </a:pPr>
            <a:endParaRPr lang="pt-PT" sz="2800" b="1">
              <a:solidFill>
                <a:srgbClr val="006600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sz="2800" b="1">
                <a:solidFill>
                  <a:srgbClr val="006600"/>
                </a:solidFill>
                <a:latin typeface="Arial" charset="0"/>
              </a:rPr>
              <a:t>Interesse paisagístico.</a:t>
            </a:r>
          </a:p>
          <a:p>
            <a:pPr eaLnBrk="1" hangingPunct="1">
              <a:spcBef>
                <a:spcPct val="0"/>
              </a:spcBef>
            </a:pPr>
            <a:endParaRPr lang="pt-PT" sz="2800" b="1">
              <a:solidFill>
                <a:srgbClr val="006600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sz="2800" b="1">
                <a:solidFill>
                  <a:srgbClr val="006600"/>
                </a:solidFill>
                <a:latin typeface="Arial" charset="0"/>
              </a:rPr>
              <a:t>Segurança dos praticantes.</a:t>
            </a:r>
          </a:p>
          <a:p>
            <a:pPr eaLnBrk="1" hangingPunct="1">
              <a:spcBef>
                <a:spcPct val="0"/>
              </a:spcBef>
            </a:pPr>
            <a:endParaRPr lang="pt-PT" sz="2800" b="1">
              <a:solidFill>
                <a:srgbClr val="006600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PT" sz="2800" b="1">
                <a:solidFill>
                  <a:srgbClr val="006600"/>
                </a:solidFill>
                <a:latin typeface="Arial" charset="0"/>
              </a:rPr>
              <a:t>Minimização dos impactes no ambiente.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1" name="Picture 5" descr="Imagem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375"/>
            <a:ext cx="9144000" cy="646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1941513" y="285750"/>
            <a:ext cx="52292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2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Escolha de itinerário</a:t>
            </a:r>
          </a:p>
        </p:txBody>
      </p:sp>
      <p:pic>
        <p:nvPicPr>
          <p:cNvPr id="120835" name="Picture 6" descr="Imagem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1071563"/>
            <a:ext cx="638175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60350"/>
            <a:ext cx="6257925" cy="573088"/>
          </a:xfrm>
        </p:spPr>
        <p:txBody>
          <a:bodyPr/>
          <a:lstStyle/>
          <a:p>
            <a:pPr eaLnBrk="1" hangingPunct="1"/>
            <a:r>
              <a:rPr lang="pt-PT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 ponto de controlo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4940300"/>
            <a:ext cx="7526337" cy="1368425"/>
          </a:xfrm>
        </p:spPr>
        <p:txBody>
          <a:bodyPr/>
          <a:lstStyle/>
          <a:p>
            <a:pPr marL="273050" indent="-273050" eaLnBrk="1" hangingPunct="1">
              <a:lnSpc>
                <a:spcPct val="90000"/>
              </a:lnSpc>
            </a:pPr>
            <a:r>
              <a:rPr lang="pt-PT" sz="1800" b="1">
                <a:latin typeface="Arial" charset="0"/>
              </a:rPr>
              <a:t>Visibilidade do ponto</a:t>
            </a:r>
          </a:p>
          <a:p>
            <a:pPr marL="273050" indent="-273050" eaLnBrk="1" hangingPunct="1">
              <a:lnSpc>
                <a:spcPct val="90000"/>
              </a:lnSpc>
            </a:pPr>
            <a:endParaRPr lang="pt-PT" sz="800" b="1">
              <a:latin typeface="Arial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r>
              <a:rPr lang="pt-PT" sz="1800" b="1">
                <a:latin typeface="Arial" charset="0"/>
              </a:rPr>
              <a:t>Localização (elemento característico no mapa)</a:t>
            </a:r>
          </a:p>
          <a:p>
            <a:pPr marL="273050" indent="-273050" eaLnBrk="1" hangingPunct="1">
              <a:lnSpc>
                <a:spcPct val="90000"/>
              </a:lnSpc>
            </a:pPr>
            <a:endParaRPr lang="pt-PT" sz="800" b="1">
              <a:latin typeface="Arial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r>
              <a:rPr lang="pt-PT" sz="1800" b="1">
                <a:latin typeface="Arial" charset="0"/>
              </a:rPr>
              <a:t>Proximidade entre pontos (regras IOF)</a:t>
            </a:r>
          </a:p>
        </p:txBody>
      </p:sp>
      <p:sp>
        <p:nvSpPr>
          <p:cNvPr id="121860" name="Text Box 5"/>
          <p:cNvSpPr txBox="1">
            <a:spLocks noChangeArrowheads="1"/>
          </p:cNvSpPr>
          <p:nvPr/>
        </p:nvSpPr>
        <p:spPr bwMode="auto">
          <a:xfrm>
            <a:off x="5724525" y="3284538"/>
            <a:ext cx="1289050" cy="3667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800" b="1" u="none">
                <a:latin typeface="Arial" charset="0"/>
              </a:rPr>
              <a:t>20 - 40 cm</a:t>
            </a:r>
          </a:p>
        </p:txBody>
      </p:sp>
      <p:sp>
        <p:nvSpPr>
          <p:cNvPr id="121861" name="Line 6"/>
          <p:cNvSpPr>
            <a:spLocks noChangeShapeType="1"/>
          </p:cNvSpPr>
          <p:nvPr/>
        </p:nvSpPr>
        <p:spPr bwMode="auto">
          <a:xfrm flipV="1">
            <a:off x="7143750" y="2781300"/>
            <a:ext cx="15875" cy="157638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121862" name="Line 8"/>
          <p:cNvSpPr>
            <a:spLocks noChangeShapeType="1"/>
          </p:cNvSpPr>
          <p:nvPr/>
        </p:nvSpPr>
        <p:spPr bwMode="auto">
          <a:xfrm flipH="1">
            <a:off x="7092950" y="1246188"/>
            <a:ext cx="769938" cy="176212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121863" name="Line 9"/>
          <p:cNvSpPr>
            <a:spLocks noChangeShapeType="1"/>
          </p:cNvSpPr>
          <p:nvPr/>
        </p:nvSpPr>
        <p:spPr bwMode="auto">
          <a:xfrm>
            <a:off x="7862888" y="1246188"/>
            <a:ext cx="684212" cy="176212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32782" name="Line 17"/>
          <p:cNvSpPr>
            <a:spLocks noChangeShapeType="1"/>
          </p:cNvSpPr>
          <p:nvPr/>
        </p:nvSpPr>
        <p:spPr bwMode="auto">
          <a:xfrm>
            <a:off x="7886700" y="1112838"/>
            <a:ext cx="0" cy="3309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defRPr/>
            </a:pPr>
            <a:endParaRPr lang="pt-PT" sz="1800" u="none">
              <a:ln>
                <a:solidFill>
                  <a:sysClr val="windowText" lastClr="000000"/>
                </a:solidFill>
              </a:ln>
              <a:latin typeface="Arial" charset="0"/>
            </a:endParaRPr>
          </a:p>
        </p:txBody>
      </p:sp>
      <p:sp>
        <p:nvSpPr>
          <p:cNvPr id="121865" name="Line 18"/>
          <p:cNvSpPr>
            <a:spLocks noChangeShapeType="1"/>
          </p:cNvSpPr>
          <p:nvPr/>
        </p:nvSpPr>
        <p:spPr bwMode="auto">
          <a:xfrm>
            <a:off x="7356475" y="1112838"/>
            <a:ext cx="10588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121866" name="Line 19"/>
          <p:cNvSpPr>
            <a:spLocks noChangeShapeType="1"/>
          </p:cNvSpPr>
          <p:nvPr/>
        </p:nvSpPr>
        <p:spPr bwMode="auto">
          <a:xfrm>
            <a:off x="7378700" y="1000125"/>
            <a:ext cx="26511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121867" name="Line 20"/>
          <p:cNvSpPr>
            <a:spLocks noChangeShapeType="1"/>
          </p:cNvSpPr>
          <p:nvPr/>
        </p:nvSpPr>
        <p:spPr bwMode="auto">
          <a:xfrm>
            <a:off x="7621588" y="981075"/>
            <a:ext cx="0" cy="1317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121869" name="Rectangle 24"/>
          <p:cNvSpPr>
            <a:spLocks noChangeArrowheads="1"/>
          </p:cNvSpPr>
          <p:nvPr/>
        </p:nvSpPr>
        <p:spPr bwMode="auto">
          <a:xfrm>
            <a:off x="3708400" y="1125538"/>
            <a:ext cx="4032250" cy="178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eaLnBrk="1" hangingPunct="1">
              <a:spcBef>
                <a:spcPct val="60000"/>
              </a:spcBef>
            </a:pPr>
            <a:r>
              <a:rPr lang="pt-PT" sz="1800" b="1" u="none">
                <a:latin typeface="Arial" charset="0"/>
              </a:rPr>
              <a:t>Baliza </a:t>
            </a:r>
          </a:p>
          <a:p>
            <a:pPr lvl="1" eaLnBrk="1" hangingPunct="1">
              <a:spcBef>
                <a:spcPct val="60000"/>
              </a:spcBef>
            </a:pPr>
            <a:r>
              <a:rPr lang="pt-PT" sz="1600" u="none">
                <a:latin typeface="Arial" charset="0"/>
                <a:sym typeface="SPSS Marker Set" pitchFamily="2" charset="2"/>
              </a:rPr>
              <a:t>- 30 cm de lado</a:t>
            </a:r>
            <a:endParaRPr lang="pt-PT" sz="1600" u="none">
              <a:latin typeface="Arial" charset="0"/>
            </a:endParaRPr>
          </a:p>
          <a:p>
            <a:pPr lvl="1" eaLnBrk="1" hangingPunct="1">
              <a:spcBef>
                <a:spcPct val="60000"/>
              </a:spcBef>
            </a:pPr>
            <a:r>
              <a:rPr lang="pt-PT" sz="1600" u="none">
                <a:latin typeface="Arial" charset="0"/>
              </a:rPr>
              <a:t>- código</a:t>
            </a:r>
          </a:p>
          <a:p>
            <a:pPr lvl="1" eaLnBrk="1" hangingPunct="1">
              <a:spcBef>
                <a:spcPct val="60000"/>
              </a:spcBef>
              <a:buFontTx/>
              <a:buChar char="-"/>
            </a:pPr>
            <a:r>
              <a:rPr lang="pt-PT" sz="1600" u="none">
                <a:latin typeface="Arial" charset="0"/>
              </a:rPr>
              <a:t> sistema de confirmação de </a:t>
            </a:r>
          </a:p>
          <a:p>
            <a:pPr lvl="1" eaLnBrk="1" hangingPunct="1"/>
            <a:r>
              <a:rPr lang="pt-PT" sz="1600" u="none">
                <a:latin typeface="Arial" charset="0"/>
              </a:rPr>
              <a:t>  passagem</a:t>
            </a:r>
          </a:p>
        </p:txBody>
      </p:sp>
      <p:grpSp>
        <p:nvGrpSpPr>
          <p:cNvPr id="121870" name="Group 11"/>
          <p:cNvGrpSpPr>
            <a:grpSpLocks/>
          </p:cNvGrpSpPr>
          <p:nvPr/>
        </p:nvGrpSpPr>
        <p:grpSpPr bwMode="auto">
          <a:xfrm>
            <a:off x="7094538" y="1143000"/>
            <a:ext cx="1457325" cy="1603375"/>
            <a:chOff x="3361" y="2200"/>
            <a:chExt cx="818" cy="872"/>
          </a:xfrm>
        </p:grpSpPr>
        <p:sp>
          <p:nvSpPr>
            <p:cNvPr id="32788" name="Text Box 12"/>
            <p:cNvSpPr txBox="1">
              <a:spLocks noChangeArrowheads="1"/>
            </p:cNvSpPr>
            <p:nvPr/>
          </p:nvSpPr>
          <p:spPr bwMode="auto">
            <a:xfrm>
              <a:off x="3878" y="2200"/>
              <a:ext cx="192" cy="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tIns="0" bIns="0">
              <a:spAutoFit/>
            </a:bodyPr>
            <a:lstStyle/>
            <a:p>
              <a:pPr eaLnBrk="1" hangingPunct="1">
                <a:defRPr/>
              </a:pPr>
              <a:r>
                <a:rPr lang="pt-PT" sz="1050" b="1" u="none" dirty="0">
                  <a:latin typeface="Arial" pitchFamily="34" charset="0"/>
                  <a:cs typeface="Arial" pitchFamily="34" charset="0"/>
                </a:rPr>
                <a:t>31</a:t>
              </a:r>
            </a:p>
          </p:txBody>
        </p:sp>
        <p:grpSp>
          <p:nvGrpSpPr>
            <p:cNvPr id="121872" name="Group 13"/>
            <p:cNvGrpSpPr>
              <a:grpSpLocks/>
            </p:cNvGrpSpPr>
            <p:nvPr/>
          </p:nvGrpSpPr>
          <p:grpSpPr bwMode="auto">
            <a:xfrm>
              <a:off x="3361" y="2348"/>
              <a:ext cx="818" cy="724"/>
              <a:chOff x="3551" y="2592"/>
              <a:chExt cx="529" cy="432"/>
            </a:xfrm>
          </p:grpSpPr>
          <p:sp>
            <p:nvSpPr>
              <p:cNvPr id="121873" name="Rectangle 14"/>
              <p:cNvSpPr>
                <a:spLocks noChangeArrowheads="1"/>
              </p:cNvSpPr>
              <p:nvPr/>
            </p:nvSpPr>
            <p:spPr bwMode="auto">
              <a:xfrm>
                <a:off x="3552" y="2592"/>
                <a:ext cx="528" cy="43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pt-PT" sz="1800" u="none">
                  <a:latin typeface="Arial" charset="0"/>
                </a:endParaRPr>
              </a:p>
            </p:txBody>
          </p:sp>
          <p:sp>
            <p:nvSpPr>
              <p:cNvPr id="121874" name="AutoShape 15"/>
              <p:cNvSpPr>
                <a:spLocks noChangeArrowheads="1"/>
              </p:cNvSpPr>
              <p:nvPr/>
            </p:nvSpPr>
            <p:spPr bwMode="auto">
              <a:xfrm rot="-5400000">
                <a:off x="3599" y="2544"/>
                <a:ext cx="432" cy="528"/>
              </a:xfrm>
              <a:prstGeom prst="rtTriangle">
                <a:avLst/>
              </a:prstGeom>
              <a:solidFill>
                <a:srgbClr val="FF9900"/>
              </a:solidFill>
              <a:ln w="12700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pt-PT" sz="1800" u="none">
                  <a:latin typeface="Arial" charset="0"/>
                </a:endParaRPr>
              </a:p>
            </p:txBody>
          </p:sp>
        </p:grpSp>
      </p:grpSp>
      <p:sp>
        <p:nvSpPr>
          <p:cNvPr id="26" name="Rectângulo 25"/>
          <p:cNvSpPr/>
          <p:nvPr/>
        </p:nvSpPr>
        <p:spPr>
          <a:xfrm>
            <a:off x="8029575" y="1000125"/>
            <a:ext cx="304800" cy="9683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pt-PT" sz="1800" u="none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121876" name="Picture 7" descr="Imagem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125538"/>
            <a:ext cx="2592388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0"/>
            <a:ext cx="7772400" cy="1000125"/>
          </a:xfrm>
          <a:ln/>
        </p:spPr>
        <p:txBody>
          <a:bodyPr/>
          <a:lstStyle/>
          <a:p>
            <a:pPr eaLnBrk="1" hangingPunct="1"/>
            <a:r>
              <a:rPr lang="pt-PT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Sistemas de Controlo</a:t>
            </a:r>
          </a:p>
        </p:txBody>
      </p:sp>
      <p:sp>
        <p:nvSpPr>
          <p:cNvPr id="239619" name="Rectangle 3"/>
          <p:cNvSpPr>
            <a:spLocks noChangeArrowheads="1"/>
          </p:cNvSpPr>
          <p:nvPr/>
        </p:nvSpPr>
        <p:spPr bwMode="auto">
          <a:xfrm>
            <a:off x="1143000" y="990600"/>
            <a:ext cx="6858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PT" sz="3200">
                <a:latin typeface="Arial" charset="0"/>
              </a:rPr>
              <a:t>Tradicional – cartão / picotador</a:t>
            </a:r>
          </a:p>
        </p:txBody>
      </p:sp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1219200" y="3533775"/>
            <a:ext cx="6705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PT" sz="3200">
                <a:latin typeface="Arial" charset="0"/>
              </a:rPr>
              <a:t>Sistemas electrónicos</a:t>
            </a:r>
          </a:p>
        </p:txBody>
      </p:sp>
      <p:pic>
        <p:nvPicPr>
          <p:cNvPr id="239621" name="Picture 5" descr="Cartão auxili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588" y="1714500"/>
            <a:ext cx="2895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 descr="picotador_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01800"/>
            <a:ext cx="4071938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3" name="Picture 7" descr="sport_iden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5000625"/>
            <a:ext cx="2479675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4" name="Picture 8" descr="emit_contro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1025" y="4500563"/>
            <a:ext cx="1570038" cy="212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5" name="Picture 9" descr="sport_iden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" y="4143375"/>
            <a:ext cx="3810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6" name="Picture 10" descr="emit_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2275" y="4143375"/>
            <a:ext cx="189388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13" descr="sport_ident"/>
          <p:cNvPicPr>
            <a:picLocks noChangeAspect="1" noChangeArrowheads="1"/>
          </p:cNvPicPr>
          <p:nvPr/>
        </p:nvPicPr>
        <p:blipFill>
          <a:blip r:embed="rId8" cstate="print">
            <a:lum bright="6000"/>
          </a:blip>
          <a:srcRect/>
          <a:stretch>
            <a:fillRect/>
          </a:stretch>
        </p:blipFill>
        <p:spPr bwMode="auto">
          <a:xfrm>
            <a:off x="2786063" y="5214938"/>
            <a:ext cx="2016125" cy="136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 autoUpdateAnimBg="0"/>
      <p:bldP spid="239619" grpId="0"/>
      <p:bldP spid="2396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artão auxili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3375"/>
            <a:ext cx="9144000" cy="4179888"/>
          </a:xfrm>
          <a:prstGeom prst="rect">
            <a:avLst/>
          </a:prstGeom>
          <a:noFill/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0" y="60960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b="1" u="none">
                <a:solidFill>
                  <a:srgbClr val="000099"/>
                </a:solidFill>
                <a:latin typeface="Arial" charset="0"/>
              </a:rPr>
              <a:t>CARTÃO DE CONTROLO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2279650"/>
            <a:ext cx="5715000" cy="11493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PT" sz="2400">
                <a:latin typeface="Arial" charset="0"/>
              </a:rPr>
              <a:t>- Postos de controlo fixos no Terreno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pt-PT" sz="240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PT" sz="2400">
                <a:latin typeface="Arial" charset="0"/>
              </a:rPr>
              <a:t>- Placas pintadas, fitas, etc.</a:t>
            </a:r>
            <a:endParaRPr lang="pt-PT" sz="2800">
              <a:solidFill>
                <a:schemeClr val="accent1"/>
              </a:solidFill>
              <a:latin typeface="Arial" charset="0"/>
            </a:endParaRPr>
          </a:p>
        </p:txBody>
      </p:sp>
      <p:pic>
        <p:nvPicPr>
          <p:cNvPr id="124931" name="Picture 3" descr="DSC007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3933825"/>
            <a:ext cx="3455988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2" name="Picture 5" descr="Busca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1550988"/>
            <a:ext cx="22272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3" name="Rectangle 7"/>
          <p:cNvSpPr>
            <a:spLocks noChangeArrowheads="1"/>
          </p:cNvSpPr>
          <p:nvPr/>
        </p:nvSpPr>
        <p:spPr bwMode="auto">
          <a:xfrm>
            <a:off x="-323850" y="260350"/>
            <a:ext cx="87122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endParaRPr lang="pt-PT" sz="2300" u="none">
              <a:solidFill>
                <a:srgbClr val="FF9900"/>
              </a:solidFill>
              <a:latin typeface="Arial Black" pitchFamily="34" charset="0"/>
            </a:endParaRPr>
          </a:p>
        </p:txBody>
      </p:sp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1443038" y="549275"/>
            <a:ext cx="6057900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6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Percursos Permanentes</a:t>
            </a:r>
          </a:p>
        </p:txBody>
      </p:sp>
      <p:pic>
        <p:nvPicPr>
          <p:cNvPr id="124935" name="Imagem 8" descr="Baliza para pinta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25" y="485775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2" name="Rectangle 6"/>
          <p:cNvSpPr>
            <a:spLocks noGrp="1"/>
          </p:cNvSpPr>
          <p:nvPr>
            <p:ph type="body" idx="1"/>
          </p:nvPr>
        </p:nvSpPr>
        <p:spPr>
          <a:xfrm>
            <a:off x="250825" y="1414463"/>
            <a:ext cx="4838700" cy="5038725"/>
          </a:xfrm>
          <a:noFill/>
          <a:ln/>
        </p:spPr>
        <p:txBody>
          <a:bodyPr/>
          <a:lstStyle/>
          <a:p>
            <a:pPr marL="0" indent="0" algn="just">
              <a:buFontTx/>
              <a:buNone/>
            </a:pPr>
            <a:r>
              <a:rPr lang="pt-PT" sz="2400" b="1">
                <a:latin typeface="Arial" charset="0"/>
              </a:rPr>
              <a:t>Os mapas de orientação são elaborados de acordo com as normas internacionais da modalidade – </a:t>
            </a:r>
            <a:r>
              <a:rPr lang="pt-PT" sz="2400" b="1" i="1">
                <a:solidFill>
                  <a:srgbClr val="003399"/>
                </a:solidFill>
                <a:latin typeface="Arial" charset="0"/>
              </a:rPr>
              <a:t>International Orienteering Federation</a:t>
            </a:r>
            <a:r>
              <a:rPr lang="pt-PT" sz="2400" b="1">
                <a:solidFill>
                  <a:srgbClr val="003399"/>
                </a:solidFill>
                <a:latin typeface="Arial" charset="0"/>
              </a:rPr>
              <a:t> (IOF)</a:t>
            </a:r>
            <a:r>
              <a:rPr lang="pt-PT" sz="2400" b="1">
                <a:latin typeface="Arial" charset="0"/>
              </a:rPr>
              <a:t>.</a:t>
            </a:r>
          </a:p>
          <a:p>
            <a:pPr marL="0" indent="0" algn="just">
              <a:buFontTx/>
              <a:buNone/>
            </a:pPr>
            <a:endParaRPr lang="pt-PT" sz="2400" b="1">
              <a:latin typeface="Arial" charset="0"/>
            </a:endParaRPr>
          </a:p>
          <a:p>
            <a:pPr marL="0" indent="0" algn="just">
              <a:buFontTx/>
              <a:buNone/>
            </a:pPr>
            <a:r>
              <a:rPr lang="pt-PT" sz="2400" b="1">
                <a:latin typeface="Arial" charset="0"/>
              </a:rPr>
              <a:t>Os mapas usados apresentam normalmente escalas de </a:t>
            </a:r>
            <a:r>
              <a:rPr lang="pt-PT" sz="2400" b="1">
                <a:solidFill>
                  <a:srgbClr val="006600"/>
                </a:solidFill>
                <a:latin typeface="Arial" charset="0"/>
              </a:rPr>
              <a:t>1/10 000</a:t>
            </a:r>
            <a:r>
              <a:rPr lang="pt-PT" sz="2400" b="1">
                <a:latin typeface="Arial" charset="0"/>
              </a:rPr>
              <a:t> ou </a:t>
            </a:r>
            <a:r>
              <a:rPr lang="pt-PT" sz="2400" b="1">
                <a:solidFill>
                  <a:srgbClr val="006600"/>
                </a:solidFill>
                <a:latin typeface="Arial" charset="0"/>
              </a:rPr>
              <a:t>1/15 000</a:t>
            </a:r>
            <a:r>
              <a:rPr lang="pt-PT" sz="2400" b="1">
                <a:latin typeface="Arial" charset="0"/>
              </a:rPr>
              <a:t>, usando-se, contudo, escalas maiores, entre </a:t>
            </a:r>
            <a:r>
              <a:rPr lang="pt-PT" sz="2400" b="1">
                <a:solidFill>
                  <a:srgbClr val="800000"/>
                </a:solidFill>
                <a:latin typeface="Arial" charset="0"/>
              </a:rPr>
              <a:t>1/2000</a:t>
            </a:r>
            <a:r>
              <a:rPr lang="pt-PT" sz="2400" b="1">
                <a:latin typeface="Arial" charset="0"/>
              </a:rPr>
              <a:t> e </a:t>
            </a:r>
            <a:r>
              <a:rPr lang="pt-PT" sz="2400" b="1">
                <a:solidFill>
                  <a:srgbClr val="800000"/>
                </a:solidFill>
                <a:latin typeface="Arial" charset="0"/>
              </a:rPr>
              <a:t>1/5000</a:t>
            </a:r>
            <a:r>
              <a:rPr lang="pt-PT" sz="2400" b="1">
                <a:latin typeface="Arial" charset="0"/>
              </a:rPr>
              <a:t>, para actividades de iniciação e/ou promoção.</a:t>
            </a:r>
          </a:p>
        </p:txBody>
      </p:sp>
      <p:pic>
        <p:nvPicPr>
          <p:cNvPr id="80903" name="Picture 7" descr="517px-Mapa_de_Orienta%C3%A7%C3%A3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2250" y="1493838"/>
            <a:ext cx="3711575" cy="4300537"/>
          </a:xfrm>
          <a:prstGeom prst="rect">
            <a:avLst/>
          </a:prstGeom>
          <a:noFill/>
        </p:spPr>
      </p:pic>
      <p:sp>
        <p:nvSpPr>
          <p:cNvPr id="80904" name="WordArt 8"/>
          <p:cNvSpPr>
            <a:spLocks noChangeArrowheads="1" noChangeShapeType="1" noTextEdit="1"/>
          </p:cNvSpPr>
          <p:nvPr/>
        </p:nvSpPr>
        <p:spPr bwMode="auto">
          <a:xfrm>
            <a:off x="1547813" y="620713"/>
            <a:ext cx="598963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Mapa de Orientação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5" descr="Imagem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2150" y="2997200"/>
            <a:ext cx="3140075" cy="348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PT" sz="3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468313" y="2001838"/>
            <a:ext cx="20843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2200" b="1" u="none">
                <a:solidFill>
                  <a:srgbClr val="A50021"/>
                </a:solidFill>
                <a:latin typeface="Arial" charset="0"/>
              </a:rPr>
              <a:t>2 - Mapa base</a:t>
            </a:r>
            <a:r>
              <a:rPr lang="pt-PT" sz="1800" b="1" u="none">
                <a:solidFill>
                  <a:srgbClr val="A50021"/>
                </a:solidFill>
                <a:latin typeface="Arial" charset="0"/>
              </a:rPr>
              <a:t> </a:t>
            </a:r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900113" y="2924175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800" u="none">
                <a:latin typeface="Arial" charset="0"/>
              </a:rPr>
              <a:t>Fotografia aérea</a:t>
            </a:r>
          </a:p>
        </p:txBody>
      </p:sp>
      <p:sp>
        <p:nvSpPr>
          <p:cNvPr id="145415" name="Rectangle 7"/>
          <p:cNvSpPr>
            <a:spLocks noChangeArrowheads="1"/>
          </p:cNvSpPr>
          <p:nvPr/>
        </p:nvSpPr>
        <p:spPr bwMode="auto">
          <a:xfrm>
            <a:off x="6588125" y="2781300"/>
            <a:ext cx="2305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800" u="none">
                <a:latin typeface="Arial" charset="0"/>
              </a:rPr>
              <a:t>Carta militar 1/25000</a:t>
            </a:r>
          </a:p>
        </p:txBody>
      </p:sp>
      <p:sp>
        <p:nvSpPr>
          <p:cNvPr id="145416" name="Rectangle 8"/>
          <p:cNvSpPr>
            <a:spLocks noChangeArrowheads="1"/>
          </p:cNvSpPr>
          <p:nvPr/>
        </p:nvSpPr>
        <p:spPr bwMode="auto">
          <a:xfrm>
            <a:off x="468313" y="1363663"/>
            <a:ext cx="27987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2200" b="1" u="none">
                <a:solidFill>
                  <a:srgbClr val="A50021"/>
                </a:solidFill>
                <a:latin typeface="Arial" charset="0"/>
              </a:rPr>
              <a:t>1 - Escolha do local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3692525" y="2205038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t-PT" sz="1800" u="none">
                <a:latin typeface="Arial" charset="0"/>
              </a:rPr>
              <a:t>Mapas de serviços </a:t>
            </a:r>
          </a:p>
          <a:p>
            <a:pPr algn="ctr" eaLnBrk="1" hangingPunct="1"/>
            <a:r>
              <a:rPr lang="pt-PT" sz="1800" u="none">
                <a:latin typeface="Arial" charset="0"/>
              </a:rPr>
              <a:t>municipais 1/2000</a:t>
            </a:r>
          </a:p>
        </p:txBody>
      </p:sp>
      <p:pic>
        <p:nvPicPr>
          <p:cNvPr id="41993" name="Picture 14" descr="Imagem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500438"/>
            <a:ext cx="345598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16" descr="Imagem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4900" y="3328988"/>
            <a:ext cx="2779713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/>
      <p:bldP spid="145414" grpId="0"/>
      <p:bldP spid="145415" grpId="0"/>
      <p:bldP spid="145416" grpId="0"/>
      <p:bldP spid="1454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2205038"/>
            <a:ext cx="3529013" cy="427037"/>
          </a:xfrm>
          <a:ln/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pt-PT" sz="2200" b="1">
                <a:solidFill>
                  <a:srgbClr val="A50021"/>
                </a:solidFill>
                <a:latin typeface="Arial" charset="0"/>
              </a:rPr>
              <a:t>3 - Trabalho de campo</a:t>
            </a:r>
          </a:p>
        </p:txBody>
      </p:sp>
      <p:pic>
        <p:nvPicPr>
          <p:cNvPr id="105475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3933825"/>
            <a:ext cx="3455988" cy="2592388"/>
          </a:xfrm>
          <a:noFill/>
        </p:spPr>
      </p:pic>
      <p:pic>
        <p:nvPicPr>
          <p:cNvPr id="6" name="Picture 8" descr="Imagem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857375"/>
            <a:ext cx="4214812" cy="431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685800" y="115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4"/>
          <p:cNvSpPr txBox="1">
            <a:spLocks noChangeArrowheads="1"/>
          </p:cNvSpPr>
          <p:nvPr/>
        </p:nvSpPr>
        <p:spPr bwMode="auto">
          <a:xfrm>
            <a:off x="1042988" y="1268413"/>
            <a:ext cx="47529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sz="2200" b="1" u="none">
                <a:solidFill>
                  <a:srgbClr val="A50021"/>
                </a:solidFill>
                <a:latin typeface="Arial" charset="0"/>
              </a:rPr>
              <a:t>4 - Desenho em Ocad</a:t>
            </a:r>
          </a:p>
          <a:p>
            <a:pPr eaLnBrk="1" hangingPunct="1"/>
            <a:r>
              <a:rPr lang="pt-PT" sz="2200" b="1" u="none">
                <a:solidFill>
                  <a:srgbClr val="A50021"/>
                </a:solidFill>
                <a:latin typeface="Arial" charset="0"/>
              </a:rPr>
              <a:t>5 - Revisão do mapa no terreno</a:t>
            </a:r>
          </a:p>
        </p:txBody>
      </p:sp>
      <p:pic>
        <p:nvPicPr>
          <p:cNvPr id="106499" name="Picture 8" descr="Imagem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759075"/>
            <a:ext cx="375285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0" name="Picture 9" descr="Imagem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2711450"/>
            <a:ext cx="3570287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685800" y="115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2540000"/>
            <a:ext cx="3454400" cy="427038"/>
          </a:xfrm>
          <a:ln/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pt-PT" sz="2200" b="1">
                <a:solidFill>
                  <a:srgbClr val="A50021"/>
                </a:solidFill>
                <a:latin typeface="Arial" charset="0"/>
              </a:rPr>
              <a:t>6 - Composição Gráfica</a:t>
            </a:r>
          </a:p>
        </p:txBody>
      </p:sp>
      <p:pic>
        <p:nvPicPr>
          <p:cNvPr id="45060" name="Picture 8" descr="Imagem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115888"/>
            <a:ext cx="442595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831850" y="3413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Cartografia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42875"/>
            <a:ext cx="8229600" cy="785813"/>
          </a:xfrm>
        </p:spPr>
        <p:txBody>
          <a:bodyPr/>
          <a:lstStyle/>
          <a:p>
            <a:pPr eaLnBrk="1" hangingPunct="1"/>
            <a:r>
              <a:rPr lang="pt-PT" sz="3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  <p:pic>
        <p:nvPicPr>
          <p:cNvPr id="14340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79563" y="2530475"/>
            <a:ext cx="855662" cy="3143250"/>
          </a:xfrm>
          <a:solidFill>
            <a:schemeClr val="bg1"/>
          </a:solidFill>
        </p:spPr>
      </p:pic>
      <p:pic>
        <p:nvPicPr>
          <p:cNvPr id="14355" name="Picture 1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19250" y="5715000"/>
            <a:ext cx="782638" cy="725488"/>
          </a:xfrm>
          <a:noFill/>
        </p:spPr>
      </p:pic>
      <p:sp>
        <p:nvSpPr>
          <p:cNvPr id="14343" name="AutoShape 7"/>
          <p:cNvSpPr>
            <a:spLocks noChangeArrowheads="1"/>
          </p:cNvSpPr>
          <p:nvPr/>
        </p:nvSpPr>
        <p:spPr bwMode="auto">
          <a:xfrm rot="3008287">
            <a:off x="5619750" y="1054100"/>
            <a:ext cx="520700" cy="311150"/>
          </a:xfrm>
          <a:prstGeom prst="rightArrow">
            <a:avLst>
              <a:gd name="adj1" fmla="val 49676"/>
              <a:gd name="adj2" fmla="val 41906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555875" y="1452563"/>
            <a:ext cx="936625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u="none">
                <a:latin typeface="Arial Narrow" pitchFamily="34" charset="0"/>
              </a:rPr>
              <a:t>Cores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651500" y="1449388"/>
            <a:ext cx="1247775" cy="47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u="none">
                <a:latin typeface="Arial Narrow" pitchFamily="34" charset="0"/>
              </a:rPr>
              <a:t>Símbolos</a:t>
            </a:r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 rot="8301999">
            <a:off x="3132138" y="1020763"/>
            <a:ext cx="520700" cy="311150"/>
          </a:xfrm>
          <a:prstGeom prst="rightArrow">
            <a:avLst>
              <a:gd name="adj1" fmla="val 49676"/>
              <a:gd name="adj2" fmla="val 41906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627313" y="2420938"/>
            <a:ext cx="237648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ts val="500"/>
              </a:spcBef>
            </a:pPr>
            <a:r>
              <a:rPr lang="pt-PT" b="1" u="none">
                <a:latin typeface="Arial Narrow" pitchFamily="34" charset="0"/>
              </a:rPr>
              <a:t>Amarelo</a:t>
            </a:r>
          </a:p>
          <a:p>
            <a:pPr eaLnBrk="1" hangingPunct="1">
              <a:spcBef>
                <a:spcPts val="500"/>
              </a:spcBef>
            </a:pPr>
            <a:endParaRPr lang="pt-PT" b="1" u="none">
              <a:latin typeface="Arial Narrow" pitchFamily="34" charset="0"/>
            </a:endParaRPr>
          </a:p>
          <a:p>
            <a:pPr eaLnBrk="1" hangingPunct="1">
              <a:spcBef>
                <a:spcPts val="500"/>
              </a:spcBef>
            </a:pPr>
            <a:r>
              <a:rPr lang="pt-PT" b="1" u="none">
                <a:latin typeface="Arial Narrow" pitchFamily="34" charset="0"/>
              </a:rPr>
              <a:t>Branco</a:t>
            </a:r>
          </a:p>
          <a:p>
            <a:pPr eaLnBrk="1" hangingPunct="1">
              <a:spcBef>
                <a:spcPts val="500"/>
              </a:spcBef>
            </a:pPr>
            <a:endParaRPr lang="pt-PT" b="1" u="none">
              <a:latin typeface="Arial Narrow" pitchFamily="34" charset="0"/>
            </a:endParaRPr>
          </a:p>
          <a:p>
            <a:pPr eaLnBrk="1" hangingPunct="1">
              <a:spcBef>
                <a:spcPts val="500"/>
              </a:spcBef>
            </a:pPr>
            <a:r>
              <a:rPr lang="pt-PT" b="1" u="none">
                <a:latin typeface="Arial Narrow" pitchFamily="34" charset="0"/>
              </a:rPr>
              <a:t>Verde</a:t>
            </a:r>
          </a:p>
          <a:p>
            <a:pPr eaLnBrk="1" hangingPunct="1">
              <a:spcBef>
                <a:spcPts val="500"/>
              </a:spcBef>
            </a:pPr>
            <a:endParaRPr lang="pt-PT" b="1" u="none">
              <a:latin typeface="Arial Narrow" pitchFamily="34" charset="0"/>
            </a:endParaRPr>
          </a:p>
          <a:p>
            <a:pPr eaLnBrk="1" hangingPunct="1">
              <a:spcBef>
                <a:spcPts val="500"/>
              </a:spcBef>
            </a:pPr>
            <a:r>
              <a:rPr lang="pt-PT" b="1" u="none">
                <a:latin typeface="Arial Narrow" pitchFamily="34" charset="0"/>
              </a:rPr>
              <a:t>Azul</a:t>
            </a:r>
          </a:p>
          <a:p>
            <a:pPr eaLnBrk="1" hangingPunct="1">
              <a:spcBef>
                <a:spcPts val="500"/>
              </a:spcBef>
            </a:pPr>
            <a:endParaRPr lang="pt-PT" b="1" u="none">
              <a:latin typeface="Arial Narrow" pitchFamily="34" charset="0"/>
            </a:endParaRPr>
          </a:p>
          <a:p>
            <a:pPr eaLnBrk="1" hangingPunct="1">
              <a:spcBef>
                <a:spcPts val="500"/>
              </a:spcBef>
            </a:pPr>
            <a:r>
              <a:rPr lang="pt-PT" b="1" u="none">
                <a:latin typeface="Arial Narrow" pitchFamily="34" charset="0"/>
              </a:rPr>
              <a:t>Preto</a:t>
            </a:r>
          </a:p>
        </p:txBody>
      </p:sp>
      <p:sp>
        <p:nvSpPr>
          <p:cNvPr id="108554" name="Text Box 14"/>
          <p:cNvSpPr txBox="1">
            <a:spLocks noChangeArrowheads="1"/>
          </p:cNvSpPr>
          <p:nvPr/>
        </p:nvSpPr>
        <p:spPr bwMode="auto">
          <a:xfrm>
            <a:off x="5703888" y="4024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08555" name="Text Box 24"/>
          <p:cNvSpPr txBox="1">
            <a:spLocks noChangeArrowheads="1"/>
          </p:cNvSpPr>
          <p:nvPr/>
        </p:nvSpPr>
        <p:spPr bwMode="auto">
          <a:xfrm>
            <a:off x="5272088" y="2728913"/>
            <a:ext cx="2684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5072063" y="2800350"/>
            <a:ext cx="3089275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PT" sz="2800" u="none">
                <a:latin typeface="Arial Narrow" pitchFamily="34" charset="0"/>
              </a:rPr>
              <a:t>Os símbolos têm as cores relativas à natureza do elemento</a:t>
            </a:r>
          </a:p>
          <a:p>
            <a:pPr algn="ctr" eaLnBrk="1" hangingPunct="1"/>
            <a:endParaRPr lang="pt-PT" sz="2800" u="none">
              <a:latin typeface="Arial Narrow" pitchFamily="34" charset="0"/>
            </a:endParaRPr>
          </a:p>
          <a:p>
            <a:pPr algn="ctr" eaLnBrk="1" hangingPunct="1"/>
            <a:endParaRPr lang="pt-PT" sz="2800" u="none">
              <a:latin typeface="Arial Narrow" pitchFamily="34" charset="0"/>
            </a:endParaRPr>
          </a:p>
          <a:p>
            <a:pPr algn="ctr" eaLnBrk="1" hangingPunct="1"/>
            <a:endParaRPr lang="pt-PT" u="none">
              <a:latin typeface="Arial" charset="0"/>
            </a:endParaRPr>
          </a:p>
          <a:p>
            <a:pPr algn="ctr" eaLnBrk="1" hangingPunct="1"/>
            <a:endParaRPr lang="pt-PT" u="none">
              <a:latin typeface="Arial" charset="0"/>
            </a:endParaRPr>
          </a:p>
          <a:p>
            <a:pPr algn="ctr" eaLnBrk="1" hangingPunct="1"/>
            <a:endParaRPr lang="pt-PT" u="none">
              <a:latin typeface="Arial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  <p:bldP spid="14344" grpId="0" animBg="1"/>
      <p:bldP spid="14345" grpId="0" animBg="1"/>
      <p:bldP spid="14346" grpId="0" animBg="1"/>
      <p:bldP spid="14347" grpId="0"/>
      <p:bldP spid="1436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11513" y="1773238"/>
            <a:ext cx="2393950" cy="969962"/>
          </a:xfrm>
          <a:noFill/>
        </p:spPr>
      </p:pic>
      <p:pic>
        <p:nvPicPr>
          <p:cNvPr id="22534" name="Picture 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363788" y="4102100"/>
            <a:ext cx="627062" cy="1944688"/>
          </a:xfr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157538" y="3952875"/>
            <a:ext cx="34861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800" u="none">
                <a:latin typeface="Arial" charset="0"/>
              </a:rPr>
              <a:t>Árvore especial ou isolada</a:t>
            </a:r>
          </a:p>
          <a:p>
            <a:pPr eaLnBrk="1" hangingPunct="1"/>
            <a:endParaRPr lang="pt-PT" sz="1800" u="none">
              <a:latin typeface="Arial" charset="0"/>
            </a:endParaRPr>
          </a:p>
          <a:p>
            <a:pPr eaLnBrk="1" hangingPunct="1"/>
            <a:endParaRPr lang="pt-PT" sz="1800" u="none">
              <a:latin typeface="Arial" charset="0"/>
            </a:endParaRPr>
          </a:p>
          <a:p>
            <a:pPr eaLnBrk="1" hangingPunct="1"/>
            <a:r>
              <a:rPr lang="pt-PT" sz="1800" u="none">
                <a:latin typeface="Arial" charset="0"/>
              </a:rPr>
              <a:t>Arbusto ou árvore pequena</a:t>
            </a:r>
          </a:p>
          <a:p>
            <a:pPr eaLnBrk="1" hangingPunct="1"/>
            <a:endParaRPr lang="pt-PT" sz="1800" u="none">
              <a:latin typeface="Arial" charset="0"/>
            </a:endParaRPr>
          </a:p>
          <a:p>
            <a:pPr eaLnBrk="1" hangingPunct="1"/>
            <a:endParaRPr lang="pt-PT" sz="1800" u="none">
              <a:latin typeface="Arial" charset="0"/>
            </a:endParaRPr>
          </a:p>
          <a:p>
            <a:pPr eaLnBrk="1" hangingPunct="1"/>
            <a:r>
              <a:rPr lang="pt-PT" sz="1800" u="none">
                <a:latin typeface="Arial" charset="0"/>
              </a:rPr>
              <a:t>Elemento especial de vegetação</a:t>
            </a:r>
          </a:p>
          <a:p>
            <a:pPr eaLnBrk="1" hangingPunct="1"/>
            <a:endParaRPr lang="pt-PT" sz="1800" u="none">
              <a:latin typeface="Arial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900113" y="3073400"/>
            <a:ext cx="79930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sz="2200" u="none">
                <a:latin typeface="Arial" charset="0"/>
              </a:rPr>
              <a:t>Quanto mais escuro for o verde, mais difícil é a progressão</a:t>
            </a:r>
          </a:p>
        </p:txBody>
      </p:sp>
      <p:sp>
        <p:nvSpPr>
          <p:cNvPr id="109575" name="Rectangle 2"/>
          <p:cNvSpPr txBox="1">
            <a:spLocks noChangeArrowheads="1"/>
          </p:cNvSpPr>
          <p:nvPr/>
        </p:nvSpPr>
        <p:spPr bwMode="auto">
          <a:xfrm>
            <a:off x="1785938" y="1000125"/>
            <a:ext cx="54292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pt-PT" sz="2800" u="none">
                <a:solidFill>
                  <a:srgbClr val="339933"/>
                </a:solidFill>
                <a:latin typeface="Arial" charset="0"/>
              </a:rPr>
              <a:t>Verde: Vegetação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>
          <a:xfrm>
            <a:off x="2627313" y="2214563"/>
            <a:ext cx="704850" cy="4029075"/>
          </a:xfrm>
          <a:noFill/>
        </p:spPr>
      </p:pic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3708400" y="2276475"/>
            <a:ext cx="4751388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sz="1800" b="1" u="none">
                <a:latin typeface="Arial" charset="0"/>
              </a:rPr>
              <a:t>Buraco com água</a:t>
            </a: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r>
              <a:rPr lang="pt-PT" sz="1800" b="1" u="none">
                <a:latin typeface="Arial" charset="0"/>
              </a:rPr>
              <a:t>Objecto especial relacionado com água</a:t>
            </a: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r>
              <a:rPr lang="pt-PT" sz="1800" b="1" u="none">
                <a:latin typeface="Arial" charset="0"/>
              </a:rPr>
              <a:t>Poço</a:t>
            </a: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r>
              <a:rPr lang="pt-PT" sz="1800" b="1" u="none">
                <a:latin typeface="Arial" charset="0"/>
              </a:rPr>
              <a:t>Linha de água</a:t>
            </a: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r>
              <a:rPr lang="pt-PT" sz="1800" b="1" u="none">
                <a:latin typeface="Arial" charset="0"/>
              </a:rPr>
              <a:t>Ribeira, rio</a:t>
            </a: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endParaRPr lang="pt-PT" sz="1800" b="1" u="none">
              <a:latin typeface="Arial" charset="0"/>
            </a:endParaRPr>
          </a:p>
          <a:p>
            <a:pPr eaLnBrk="1" hangingPunct="1"/>
            <a:r>
              <a:rPr lang="pt-PT" sz="1800" b="1" u="none">
                <a:latin typeface="Arial" charset="0"/>
              </a:rPr>
              <a:t>Zona alagadiça</a:t>
            </a:r>
          </a:p>
        </p:txBody>
      </p:sp>
      <p:sp>
        <p:nvSpPr>
          <p:cNvPr id="110597" name="Rectangle 2"/>
          <p:cNvSpPr txBox="1">
            <a:spLocks noChangeArrowheads="1"/>
          </p:cNvSpPr>
          <p:nvPr/>
        </p:nvSpPr>
        <p:spPr bwMode="auto">
          <a:xfrm>
            <a:off x="1785938" y="1143000"/>
            <a:ext cx="54292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pt-PT" sz="2800" u="none">
                <a:solidFill>
                  <a:srgbClr val="002060"/>
                </a:solidFill>
                <a:latin typeface="Arial" charset="0"/>
              </a:rPr>
              <a:t>Azul: Água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9" name="Picture 1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16563" y="3813175"/>
            <a:ext cx="2416175" cy="1193800"/>
          </a:xfrm>
        </p:spPr>
      </p:pic>
      <p:sp>
        <p:nvSpPr>
          <p:cNvPr id="111620" name="Text Box 15"/>
          <p:cNvSpPr txBox="1">
            <a:spLocks noChangeArrowheads="1"/>
          </p:cNvSpPr>
          <p:nvPr/>
        </p:nvSpPr>
        <p:spPr bwMode="auto">
          <a:xfrm>
            <a:off x="1357313" y="2636838"/>
            <a:ext cx="1193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2800" u="none">
                <a:latin typeface="Arial" charset="0"/>
              </a:rPr>
              <a:t>Casas</a:t>
            </a:r>
          </a:p>
        </p:txBody>
      </p:sp>
      <p:sp>
        <p:nvSpPr>
          <p:cNvPr id="111621" name="Text Box 15"/>
          <p:cNvSpPr txBox="1">
            <a:spLocks noChangeArrowheads="1"/>
          </p:cNvSpPr>
          <p:nvPr/>
        </p:nvSpPr>
        <p:spPr bwMode="auto">
          <a:xfrm>
            <a:off x="5929313" y="2636838"/>
            <a:ext cx="1804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2800" u="none">
                <a:latin typeface="Arial" charset="0"/>
              </a:rPr>
              <a:t>Caminhos</a:t>
            </a:r>
          </a:p>
        </p:txBody>
      </p:sp>
      <p:sp>
        <p:nvSpPr>
          <p:cNvPr id="111622" name="Rectangle 2"/>
          <p:cNvSpPr txBox="1">
            <a:spLocks noChangeArrowheads="1"/>
          </p:cNvSpPr>
          <p:nvPr/>
        </p:nvSpPr>
        <p:spPr bwMode="auto">
          <a:xfrm>
            <a:off x="1785938" y="1071563"/>
            <a:ext cx="54292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pt-PT" sz="2800" u="none">
                <a:latin typeface="Arial" charset="0"/>
              </a:rPr>
              <a:t>Preto: Rochas e Construções</a:t>
            </a:r>
          </a:p>
        </p:txBody>
      </p:sp>
      <p:grpSp>
        <p:nvGrpSpPr>
          <p:cNvPr id="111623" name="Group 23"/>
          <p:cNvGrpSpPr>
            <a:grpSpLocks noChangeAspect="1"/>
          </p:cNvGrpSpPr>
          <p:nvPr/>
        </p:nvGrpSpPr>
        <p:grpSpPr bwMode="auto">
          <a:xfrm>
            <a:off x="857250" y="3357563"/>
            <a:ext cx="2389188" cy="2143125"/>
            <a:chOff x="540" y="2025"/>
            <a:chExt cx="1505" cy="1350"/>
          </a:xfrm>
        </p:grpSpPr>
        <p:sp>
          <p:nvSpPr>
            <p:cNvPr id="111624" name="AutoShape 22"/>
            <p:cNvSpPr>
              <a:spLocks noChangeAspect="1" noChangeArrowheads="1" noTextEdit="1"/>
            </p:cNvSpPr>
            <p:nvPr/>
          </p:nvSpPr>
          <p:spPr bwMode="auto">
            <a:xfrm>
              <a:off x="540" y="2066"/>
              <a:ext cx="1255" cy="1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1625" name="Rectangle 24"/>
            <p:cNvSpPr>
              <a:spLocks noChangeArrowheads="1"/>
            </p:cNvSpPr>
            <p:nvPr/>
          </p:nvSpPr>
          <p:spPr bwMode="auto">
            <a:xfrm>
              <a:off x="540" y="2577"/>
              <a:ext cx="892" cy="79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pt-PT" sz="1800" u="none">
                <a:latin typeface="Arial" charset="0"/>
              </a:endParaRPr>
            </a:p>
          </p:txBody>
        </p:sp>
        <p:sp>
          <p:nvSpPr>
            <p:cNvPr id="111626" name="Freeform 25"/>
            <p:cNvSpPr>
              <a:spLocks/>
            </p:cNvSpPr>
            <p:nvPr/>
          </p:nvSpPr>
          <p:spPr bwMode="auto">
            <a:xfrm>
              <a:off x="1665" y="2970"/>
              <a:ext cx="380" cy="299"/>
            </a:xfrm>
            <a:custGeom>
              <a:avLst/>
              <a:gdLst>
                <a:gd name="T0" fmla="*/ 0 w 380"/>
                <a:gd name="T1" fmla="*/ 0 h 299"/>
                <a:gd name="T2" fmla="*/ 380 w 380"/>
                <a:gd name="T3" fmla="*/ 0 h 299"/>
                <a:gd name="T4" fmla="*/ 380 w 380"/>
                <a:gd name="T5" fmla="*/ 299 h 299"/>
                <a:gd name="T6" fmla="*/ 17 w 380"/>
                <a:gd name="T7" fmla="*/ 299 h 299"/>
                <a:gd name="T8" fmla="*/ 0 w 380"/>
                <a:gd name="T9" fmla="*/ 0 h 2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0"/>
                <a:gd name="T16" fmla="*/ 0 h 299"/>
                <a:gd name="T17" fmla="*/ 380 w 380"/>
                <a:gd name="T18" fmla="*/ 299 h 29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0" h="299">
                  <a:moveTo>
                    <a:pt x="0" y="0"/>
                  </a:moveTo>
                  <a:lnTo>
                    <a:pt x="380" y="0"/>
                  </a:lnTo>
                  <a:lnTo>
                    <a:pt x="380" y="299"/>
                  </a:lnTo>
                  <a:lnTo>
                    <a:pt x="17" y="2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1627" name="Freeform 26"/>
            <p:cNvSpPr>
              <a:spLocks/>
            </p:cNvSpPr>
            <p:nvPr/>
          </p:nvSpPr>
          <p:spPr bwMode="auto">
            <a:xfrm>
              <a:off x="1305" y="2025"/>
              <a:ext cx="380" cy="466"/>
            </a:xfrm>
            <a:custGeom>
              <a:avLst/>
              <a:gdLst>
                <a:gd name="T0" fmla="*/ 380 w 380"/>
                <a:gd name="T1" fmla="*/ 466 h 466"/>
                <a:gd name="T2" fmla="*/ 380 w 380"/>
                <a:gd name="T3" fmla="*/ 17 h 466"/>
                <a:gd name="T4" fmla="*/ 17 w 380"/>
                <a:gd name="T5" fmla="*/ 0 h 466"/>
                <a:gd name="T6" fmla="*/ 0 w 380"/>
                <a:gd name="T7" fmla="*/ 466 h 466"/>
                <a:gd name="T8" fmla="*/ 380 w 380"/>
                <a:gd name="T9" fmla="*/ 466 h 4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0"/>
                <a:gd name="T16" fmla="*/ 0 h 466"/>
                <a:gd name="T17" fmla="*/ 380 w 380"/>
                <a:gd name="T18" fmla="*/ 466 h 4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0" h="466">
                  <a:moveTo>
                    <a:pt x="380" y="466"/>
                  </a:moveTo>
                  <a:lnTo>
                    <a:pt x="380" y="17"/>
                  </a:lnTo>
                  <a:lnTo>
                    <a:pt x="17" y="0"/>
                  </a:lnTo>
                  <a:lnTo>
                    <a:pt x="0" y="466"/>
                  </a:lnTo>
                  <a:lnTo>
                    <a:pt x="380" y="46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42875"/>
            <a:ext cx="82296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14563" y="1857375"/>
            <a:ext cx="1905000" cy="4741863"/>
          </a:xfr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4214813" y="1785938"/>
            <a:ext cx="1798637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600" b="1" u="none">
                <a:latin typeface="Arial" charset="0"/>
              </a:rPr>
              <a:t>Pedra pequena</a:t>
            </a: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r>
              <a:rPr lang="pt-PT" sz="1600" b="1" u="none">
                <a:latin typeface="Arial" charset="0"/>
              </a:rPr>
              <a:t>Pedra grande</a:t>
            </a: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r>
              <a:rPr lang="pt-PT" sz="1600" b="1" u="none">
                <a:latin typeface="Arial" charset="0"/>
              </a:rPr>
              <a:t>Monte de pedras</a:t>
            </a: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r>
              <a:rPr lang="pt-PT" sz="1600" b="1" u="none">
                <a:latin typeface="Arial" charset="0"/>
              </a:rPr>
              <a:t>Falésias</a:t>
            </a: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r>
              <a:rPr lang="pt-PT" sz="1600" b="1" u="none">
                <a:latin typeface="Arial" charset="0"/>
              </a:rPr>
              <a:t>Muros</a:t>
            </a: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endParaRPr lang="pt-PT" sz="1600" b="1" u="none">
              <a:latin typeface="Arial" charset="0"/>
            </a:endParaRPr>
          </a:p>
          <a:p>
            <a:pPr eaLnBrk="1" hangingPunct="1"/>
            <a:r>
              <a:rPr lang="pt-PT" sz="1600" b="1" u="none">
                <a:latin typeface="Arial" charset="0"/>
              </a:rPr>
              <a:t>Vedações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5072063" y="3643313"/>
            <a:ext cx="1473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600" u="none">
                <a:latin typeface="Arial" charset="0"/>
              </a:rPr>
              <a:t>Transponível</a:t>
            </a:r>
          </a:p>
          <a:p>
            <a:pPr eaLnBrk="1" hangingPunct="1"/>
            <a:r>
              <a:rPr lang="pt-PT" sz="1600" u="none">
                <a:latin typeface="Arial" charset="0"/>
              </a:rPr>
              <a:t>Intransponível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5000625" y="4572000"/>
            <a:ext cx="14732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PT" sz="1600" u="none">
                <a:latin typeface="Arial" charset="0"/>
              </a:rPr>
              <a:t>Transponível</a:t>
            </a:r>
          </a:p>
          <a:p>
            <a:pPr eaLnBrk="1" hangingPunct="1"/>
            <a:r>
              <a:rPr lang="pt-PT" sz="1600" u="none">
                <a:latin typeface="Arial" charset="0"/>
              </a:rPr>
              <a:t>Intransponível</a:t>
            </a:r>
          </a:p>
          <a:p>
            <a:pPr eaLnBrk="1" hangingPunct="1"/>
            <a:endParaRPr lang="pt-PT" sz="1600" u="none">
              <a:latin typeface="Arial" charset="0"/>
            </a:endParaRP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5286375" y="5786438"/>
            <a:ext cx="14732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sz="1600" u="none">
                <a:latin typeface="Arial" charset="0"/>
              </a:rPr>
              <a:t>Transponível</a:t>
            </a:r>
          </a:p>
          <a:p>
            <a:pPr eaLnBrk="1" hangingPunct="1"/>
            <a:r>
              <a:rPr lang="pt-PT" sz="1600" u="none">
                <a:latin typeface="Arial" charset="0"/>
              </a:rPr>
              <a:t>Intransponível</a:t>
            </a:r>
          </a:p>
          <a:p>
            <a:pPr eaLnBrk="1" hangingPunct="1"/>
            <a:endParaRPr lang="pt-PT" sz="1600" u="none">
              <a:latin typeface="Arial" charset="0"/>
            </a:endParaRPr>
          </a:p>
        </p:txBody>
      </p:sp>
      <p:sp>
        <p:nvSpPr>
          <p:cNvPr id="112648" name="Rectangle 2"/>
          <p:cNvSpPr txBox="1">
            <a:spLocks noChangeArrowheads="1"/>
          </p:cNvSpPr>
          <p:nvPr/>
        </p:nvSpPr>
        <p:spPr bwMode="auto">
          <a:xfrm>
            <a:off x="1857375" y="785813"/>
            <a:ext cx="54292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pt-PT" sz="2800" u="none">
                <a:latin typeface="Arial" charset="0"/>
              </a:rPr>
              <a:t>Preto: Rochas e Construções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444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9" grpId="0"/>
      <p:bldP spid="32780" grpId="0"/>
      <p:bldP spid="3278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06588" y="2763838"/>
            <a:ext cx="5257800" cy="779462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pt-PT" sz="2400">
                <a:latin typeface="Arial" charset="0"/>
              </a:rPr>
              <a:t>Floresta limpa, boa progressão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pt-PT" sz="2400">
                <a:latin typeface="Arial" charset="0"/>
              </a:rPr>
              <a:t>É uma zona com densidade arbórea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85938" y="1497013"/>
            <a:ext cx="5429250" cy="5715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pt-PT" sz="2800" b="1" u="none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Branco: floresta limpa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785938" y="4430713"/>
            <a:ext cx="54292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2800" b="1" u="none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Amarelo: zona aberta </a:t>
            </a:r>
          </a:p>
        </p:txBody>
      </p:sp>
      <p:cxnSp>
        <p:nvCxnSpPr>
          <p:cNvPr id="12" name="Conexão recta 11"/>
          <p:cNvCxnSpPr/>
          <p:nvPr/>
        </p:nvCxnSpPr>
        <p:spPr>
          <a:xfrm>
            <a:off x="928688" y="3854450"/>
            <a:ext cx="74295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1403350" y="5276850"/>
            <a:ext cx="6235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PT" u="none">
                <a:latin typeface="Arial" charset="0"/>
              </a:rPr>
              <a:t>Áreas sem árvores nem vegetação arbustiva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2603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  <p:bldP spid="10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43213" y="857250"/>
            <a:ext cx="3357562" cy="571500"/>
          </a:xfrm>
        </p:spPr>
        <p:txBody>
          <a:bodyPr/>
          <a:lstStyle/>
          <a:p>
            <a:pPr eaLnBrk="1" hangingPunct="1"/>
            <a:r>
              <a:rPr lang="pt-PT" sz="2800" b="1">
                <a:solidFill>
                  <a:srgbClr val="CC6600"/>
                </a:solidFill>
                <a:latin typeface="Arial" charset="0"/>
              </a:rPr>
              <a:t>Castanho: Relevo</a:t>
            </a:r>
          </a:p>
        </p:txBody>
      </p:sp>
      <p:pic>
        <p:nvPicPr>
          <p:cNvPr id="38916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11300" y="2203450"/>
            <a:ext cx="3649663" cy="1560513"/>
          </a:xfrm>
          <a:noFill/>
        </p:spPr>
      </p:pic>
      <p:pic>
        <p:nvPicPr>
          <p:cNvPr id="38919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74888" y="3914775"/>
            <a:ext cx="1754187" cy="2586038"/>
          </a:xfrm>
          <a:noFill/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4414838" y="4151313"/>
            <a:ext cx="23431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Escarpado de terra</a:t>
            </a:r>
          </a:p>
          <a:p>
            <a:pPr eaLnBrk="1" hangingPunct="1"/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/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Muro de terra</a:t>
            </a:r>
          </a:p>
          <a:p>
            <a:pPr eaLnBrk="1" hangingPunct="1"/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/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/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Cota</a:t>
            </a:r>
          </a:p>
          <a:p>
            <a:pPr eaLnBrk="1" hangingPunct="1"/>
            <a:endParaRPr lang="pt-PT" sz="1800" b="1" u="none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/>
            <a:r>
              <a:rPr lang="pt-PT" sz="1800" b="1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Pequena depressão</a:t>
            </a:r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 flipH="1" flipV="1">
            <a:off x="1116013" y="1557338"/>
            <a:ext cx="1368425" cy="1079500"/>
          </a:xfrm>
          <a:prstGeom prst="line">
            <a:avLst/>
          </a:prstGeom>
          <a:noFill/>
          <a:ln w="25400">
            <a:solidFill>
              <a:srgbClr val="99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38923" name="Line 11"/>
          <p:cNvSpPr>
            <a:spLocks noChangeShapeType="1"/>
          </p:cNvSpPr>
          <p:nvPr/>
        </p:nvSpPr>
        <p:spPr bwMode="auto">
          <a:xfrm>
            <a:off x="3851275" y="3141663"/>
            <a:ext cx="1008063" cy="431800"/>
          </a:xfrm>
          <a:prstGeom prst="line">
            <a:avLst/>
          </a:prstGeom>
          <a:noFill/>
          <a:ln w="25400">
            <a:solidFill>
              <a:srgbClr val="99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4984750" y="3376613"/>
            <a:ext cx="217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PT" sz="1800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Reentrância (baixo)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03213" y="1073150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PT" sz="1800" u="none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Cume (alto)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44450"/>
            <a:ext cx="82296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Simbologia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</a:t>
            </a:r>
            <a:r>
              <a:rPr lang="pt-PT" sz="4400" u="none">
                <a:solidFill>
                  <a:srgbClr val="000099"/>
                </a:solidFill>
                <a:latin typeface="Arial" charset="0"/>
              </a:rPr>
              <a:t> </a:t>
            </a:r>
            <a:r>
              <a:rPr lang="pt-PT" sz="3800" b="1" u="none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mapa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 animBg="1"/>
      <p:bldP spid="38923" grpId="0" animBg="1"/>
      <p:bldP spid="38924" grpId="0"/>
      <p:bldP spid="3892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Pataias-p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"/>
            <a:ext cx="9372600" cy="71945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grpSp>
        <p:nvGrpSpPr>
          <p:cNvPr id="140291" name="Group 3"/>
          <p:cNvGrpSpPr>
            <a:grpSpLocks/>
          </p:cNvGrpSpPr>
          <p:nvPr/>
        </p:nvGrpSpPr>
        <p:grpSpPr bwMode="auto">
          <a:xfrm>
            <a:off x="2514600" y="6172200"/>
            <a:ext cx="601663" cy="642938"/>
            <a:chOff x="1585" y="3768"/>
            <a:chExt cx="379" cy="405"/>
          </a:xfrm>
        </p:grpSpPr>
        <p:sp>
          <p:nvSpPr>
            <p:cNvPr id="140292" name="Line 4"/>
            <p:cNvSpPr>
              <a:spLocks noChangeShapeType="1"/>
            </p:cNvSpPr>
            <p:nvPr/>
          </p:nvSpPr>
          <p:spPr bwMode="auto">
            <a:xfrm rot="3425685" flipH="1">
              <a:off x="1638" y="3715"/>
              <a:ext cx="179" cy="285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293" name="Line 5"/>
            <p:cNvSpPr>
              <a:spLocks noChangeShapeType="1"/>
            </p:cNvSpPr>
            <p:nvPr/>
          </p:nvSpPr>
          <p:spPr bwMode="auto">
            <a:xfrm rot="3425685">
              <a:off x="1740" y="3854"/>
              <a:ext cx="139" cy="309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294" name="Line 6"/>
            <p:cNvSpPr>
              <a:spLocks noChangeShapeType="1"/>
            </p:cNvSpPr>
            <p:nvPr/>
          </p:nvSpPr>
          <p:spPr bwMode="auto">
            <a:xfrm rot="3425685">
              <a:off x="1471" y="3997"/>
              <a:ext cx="331" cy="22"/>
            </a:xfrm>
            <a:prstGeom prst="lin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40295" name="Group 7"/>
          <p:cNvGrpSpPr>
            <a:grpSpLocks/>
          </p:cNvGrpSpPr>
          <p:nvPr/>
        </p:nvGrpSpPr>
        <p:grpSpPr bwMode="auto">
          <a:xfrm>
            <a:off x="304800" y="2895600"/>
            <a:ext cx="914400" cy="685800"/>
            <a:chOff x="192" y="1824"/>
            <a:chExt cx="576" cy="432"/>
          </a:xfrm>
        </p:grpSpPr>
        <p:sp>
          <p:nvSpPr>
            <p:cNvPr id="140296" name="Oval 8"/>
            <p:cNvSpPr>
              <a:spLocks noChangeArrowheads="1"/>
            </p:cNvSpPr>
            <p:nvPr/>
          </p:nvSpPr>
          <p:spPr bwMode="auto">
            <a:xfrm>
              <a:off x="192" y="1824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297" name="Oval 9"/>
            <p:cNvSpPr>
              <a:spLocks noChangeArrowheads="1"/>
            </p:cNvSpPr>
            <p:nvPr/>
          </p:nvSpPr>
          <p:spPr bwMode="auto">
            <a:xfrm>
              <a:off x="240" y="1872"/>
              <a:ext cx="144" cy="144"/>
            </a:xfrm>
            <a:prstGeom prst="ellipse">
              <a:avLst/>
            </a:prstGeom>
            <a:noFill/>
            <a:ln w="381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298" name="Line 10"/>
            <p:cNvSpPr>
              <a:spLocks noChangeShapeType="1"/>
            </p:cNvSpPr>
            <p:nvPr/>
          </p:nvSpPr>
          <p:spPr bwMode="auto">
            <a:xfrm>
              <a:off x="432" y="2016"/>
              <a:ext cx="33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40299" name="Group 11"/>
          <p:cNvGrpSpPr>
            <a:grpSpLocks/>
          </p:cNvGrpSpPr>
          <p:nvPr/>
        </p:nvGrpSpPr>
        <p:grpSpPr bwMode="auto">
          <a:xfrm>
            <a:off x="3048000" y="5105400"/>
            <a:ext cx="1676400" cy="1219200"/>
            <a:chOff x="1920" y="3216"/>
            <a:chExt cx="1056" cy="768"/>
          </a:xfrm>
        </p:grpSpPr>
        <p:sp>
          <p:nvSpPr>
            <p:cNvPr id="140300" name="Line 12"/>
            <p:cNvSpPr>
              <a:spLocks noChangeShapeType="1"/>
            </p:cNvSpPr>
            <p:nvPr/>
          </p:nvSpPr>
          <p:spPr bwMode="auto">
            <a:xfrm flipV="1">
              <a:off x="1920" y="3408"/>
              <a:ext cx="624" cy="57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01" name="Oval 13"/>
            <p:cNvSpPr>
              <a:spLocks noChangeArrowheads="1"/>
            </p:cNvSpPr>
            <p:nvPr/>
          </p:nvSpPr>
          <p:spPr bwMode="auto">
            <a:xfrm>
              <a:off x="2544" y="3216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02" name="Text Box 14"/>
            <p:cNvSpPr txBox="1">
              <a:spLocks noChangeArrowheads="1"/>
            </p:cNvSpPr>
            <p:nvPr/>
          </p:nvSpPr>
          <p:spPr bwMode="auto">
            <a:xfrm>
              <a:off x="2736" y="3264"/>
              <a:ext cx="240" cy="480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PT" sz="4400" b="1" u="none">
                  <a:solidFill>
                    <a:srgbClr val="FF33CC"/>
                  </a:solidFill>
                </a:rPr>
                <a:t>1</a:t>
              </a:r>
              <a:endParaRPr lang="pt-PT" b="1" u="none"/>
            </a:p>
          </p:txBody>
        </p:sp>
      </p:grpSp>
      <p:grpSp>
        <p:nvGrpSpPr>
          <p:cNvPr id="140303" name="Group 15"/>
          <p:cNvGrpSpPr>
            <a:grpSpLocks/>
          </p:cNvGrpSpPr>
          <p:nvPr/>
        </p:nvGrpSpPr>
        <p:grpSpPr bwMode="auto">
          <a:xfrm>
            <a:off x="3413125" y="2767013"/>
            <a:ext cx="701675" cy="2338387"/>
            <a:chOff x="2150" y="1743"/>
            <a:chExt cx="442" cy="1473"/>
          </a:xfrm>
        </p:grpSpPr>
        <p:sp>
          <p:nvSpPr>
            <p:cNvPr id="140304" name="Line 16"/>
            <p:cNvSpPr>
              <a:spLocks noChangeShapeType="1"/>
            </p:cNvSpPr>
            <p:nvPr/>
          </p:nvSpPr>
          <p:spPr bwMode="auto">
            <a:xfrm flipH="1" flipV="1">
              <a:off x="2400" y="2448"/>
              <a:ext cx="192" cy="76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05" name="Oval 17"/>
            <p:cNvSpPr>
              <a:spLocks noChangeArrowheads="1"/>
            </p:cNvSpPr>
            <p:nvPr/>
          </p:nvSpPr>
          <p:spPr bwMode="auto">
            <a:xfrm>
              <a:off x="2256" y="220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06" name="Text Box 18"/>
            <p:cNvSpPr txBox="1">
              <a:spLocks noChangeArrowheads="1"/>
            </p:cNvSpPr>
            <p:nvPr/>
          </p:nvSpPr>
          <p:spPr bwMode="auto">
            <a:xfrm>
              <a:off x="2150" y="1743"/>
              <a:ext cx="292" cy="480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2</a:t>
              </a:r>
              <a:endParaRPr lang="pt-PT" b="1" u="none"/>
            </a:p>
          </p:txBody>
        </p:sp>
      </p:grpSp>
      <p:grpSp>
        <p:nvGrpSpPr>
          <p:cNvPr id="140307" name="Group 19"/>
          <p:cNvGrpSpPr>
            <a:grpSpLocks/>
          </p:cNvGrpSpPr>
          <p:nvPr/>
        </p:nvGrpSpPr>
        <p:grpSpPr bwMode="auto">
          <a:xfrm>
            <a:off x="3962400" y="2133600"/>
            <a:ext cx="990600" cy="1371600"/>
            <a:chOff x="2496" y="1344"/>
            <a:chExt cx="624" cy="864"/>
          </a:xfrm>
        </p:grpSpPr>
        <p:sp>
          <p:nvSpPr>
            <p:cNvPr id="140308" name="Line 20"/>
            <p:cNvSpPr>
              <a:spLocks noChangeShapeType="1"/>
            </p:cNvSpPr>
            <p:nvPr/>
          </p:nvSpPr>
          <p:spPr bwMode="auto">
            <a:xfrm flipV="1">
              <a:off x="2496" y="1824"/>
              <a:ext cx="432" cy="38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09" name="Oval 21"/>
            <p:cNvSpPr>
              <a:spLocks noChangeArrowheads="1"/>
            </p:cNvSpPr>
            <p:nvPr/>
          </p:nvSpPr>
          <p:spPr bwMode="auto">
            <a:xfrm>
              <a:off x="2880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10" name="Text Box 22"/>
            <p:cNvSpPr txBox="1">
              <a:spLocks noChangeArrowheads="1"/>
            </p:cNvSpPr>
            <p:nvPr/>
          </p:nvSpPr>
          <p:spPr bwMode="auto">
            <a:xfrm>
              <a:off x="2640" y="1344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3</a:t>
              </a:r>
              <a:endParaRPr lang="pt-PT" b="1" u="none"/>
            </a:p>
          </p:txBody>
        </p:sp>
      </p:grpSp>
      <p:grpSp>
        <p:nvGrpSpPr>
          <p:cNvPr id="140311" name="Group 23"/>
          <p:cNvGrpSpPr>
            <a:grpSpLocks/>
          </p:cNvGrpSpPr>
          <p:nvPr/>
        </p:nvGrpSpPr>
        <p:grpSpPr bwMode="auto">
          <a:xfrm>
            <a:off x="4953000" y="1524000"/>
            <a:ext cx="3876675" cy="1219200"/>
            <a:chOff x="3120" y="960"/>
            <a:chExt cx="2442" cy="768"/>
          </a:xfrm>
        </p:grpSpPr>
        <p:sp>
          <p:nvSpPr>
            <p:cNvPr id="140312" name="Line 24"/>
            <p:cNvSpPr>
              <a:spLocks noChangeShapeType="1"/>
            </p:cNvSpPr>
            <p:nvPr/>
          </p:nvSpPr>
          <p:spPr bwMode="auto">
            <a:xfrm flipV="1">
              <a:off x="3120" y="1152"/>
              <a:ext cx="1968" cy="57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40313" name="Group 25"/>
            <p:cNvGrpSpPr>
              <a:grpSpLocks/>
            </p:cNvGrpSpPr>
            <p:nvPr/>
          </p:nvGrpSpPr>
          <p:grpSpPr bwMode="auto">
            <a:xfrm>
              <a:off x="5088" y="960"/>
              <a:ext cx="474" cy="495"/>
              <a:chOff x="5088" y="960"/>
              <a:chExt cx="474" cy="495"/>
            </a:xfrm>
          </p:grpSpPr>
          <p:sp>
            <p:nvSpPr>
              <p:cNvPr id="140314" name="Oval 26"/>
              <p:cNvSpPr>
                <a:spLocks noChangeArrowheads="1"/>
              </p:cNvSpPr>
              <p:nvPr/>
            </p:nvSpPr>
            <p:spPr bwMode="auto">
              <a:xfrm>
                <a:off x="5088" y="96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15" name="Text Box 27"/>
              <p:cNvSpPr txBox="1">
                <a:spLocks noChangeArrowheads="1"/>
              </p:cNvSpPr>
              <p:nvPr/>
            </p:nvSpPr>
            <p:spPr bwMode="auto">
              <a:xfrm>
                <a:off x="5270" y="975"/>
                <a:ext cx="292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pt-PT" sz="4400" b="1" u="none">
                    <a:solidFill>
                      <a:srgbClr val="FF33CC"/>
                    </a:solidFill>
                  </a:rPr>
                  <a:t>4</a:t>
                </a:r>
                <a:endParaRPr lang="pt-PT" b="1" u="none"/>
              </a:p>
            </p:txBody>
          </p:sp>
        </p:grpSp>
      </p:grpSp>
      <p:grpSp>
        <p:nvGrpSpPr>
          <p:cNvPr id="140316" name="Group 28"/>
          <p:cNvGrpSpPr>
            <a:grpSpLocks/>
          </p:cNvGrpSpPr>
          <p:nvPr/>
        </p:nvGrpSpPr>
        <p:grpSpPr bwMode="auto">
          <a:xfrm>
            <a:off x="7848600" y="23813"/>
            <a:ext cx="523875" cy="1500187"/>
            <a:chOff x="4944" y="15"/>
            <a:chExt cx="330" cy="945"/>
          </a:xfrm>
        </p:grpSpPr>
        <p:sp>
          <p:nvSpPr>
            <p:cNvPr id="140317" name="Line 29"/>
            <p:cNvSpPr>
              <a:spLocks noChangeShapeType="1"/>
            </p:cNvSpPr>
            <p:nvPr/>
          </p:nvSpPr>
          <p:spPr bwMode="auto">
            <a:xfrm flipH="1" flipV="1">
              <a:off x="5088" y="720"/>
              <a:ext cx="96" cy="240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18" name="Oval 30"/>
            <p:cNvSpPr>
              <a:spLocks noChangeArrowheads="1"/>
            </p:cNvSpPr>
            <p:nvPr/>
          </p:nvSpPr>
          <p:spPr bwMode="auto">
            <a:xfrm>
              <a:off x="4944" y="48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19" name="Text Box 31"/>
            <p:cNvSpPr txBox="1">
              <a:spLocks noChangeArrowheads="1"/>
            </p:cNvSpPr>
            <p:nvPr/>
          </p:nvSpPr>
          <p:spPr bwMode="auto">
            <a:xfrm>
              <a:off x="4982" y="15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5</a:t>
              </a:r>
              <a:endParaRPr lang="pt-PT" b="1" u="none"/>
            </a:p>
          </p:txBody>
        </p:sp>
      </p:grpSp>
      <p:grpSp>
        <p:nvGrpSpPr>
          <p:cNvPr id="140320" name="Group 32"/>
          <p:cNvGrpSpPr>
            <a:grpSpLocks/>
          </p:cNvGrpSpPr>
          <p:nvPr/>
        </p:nvGrpSpPr>
        <p:grpSpPr bwMode="auto">
          <a:xfrm>
            <a:off x="6781800" y="381000"/>
            <a:ext cx="1066800" cy="1066800"/>
            <a:chOff x="4272" y="240"/>
            <a:chExt cx="672" cy="672"/>
          </a:xfrm>
        </p:grpSpPr>
        <p:sp>
          <p:nvSpPr>
            <p:cNvPr id="140321" name="Line 33"/>
            <p:cNvSpPr>
              <a:spLocks noChangeShapeType="1"/>
            </p:cNvSpPr>
            <p:nvPr/>
          </p:nvSpPr>
          <p:spPr bwMode="auto">
            <a:xfrm flipH="1">
              <a:off x="4608" y="672"/>
              <a:ext cx="336" cy="96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22" name="Oval 34"/>
            <p:cNvSpPr>
              <a:spLocks noChangeArrowheads="1"/>
            </p:cNvSpPr>
            <p:nvPr/>
          </p:nvSpPr>
          <p:spPr bwMode="auto">
            <a:xfrm>
              <a:off x="4368" y="67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23" name="Text Box 35"/>
            <p:cNvSpPr txBox="1">
              <a:spLocks noChangeArrowheads="1"/>
            </p:cNvSpPr>
            <p:nvPr/>
          </p:nvSpPr>
          <p:spPr bwMode="auto">
            <a:xfrm>
              <a:off x="4272" y="240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6</a:t>
              </a:r>
              <a:endParaRPr lang="pt-PT" b="1" u="none"/>
            </a:p>
          </p:txBody>
        </p:sp>
      </p:grpSp>
      <p:grpSp>
        <p:nvGrpSpPr>
          <p:cNvPr id="140324" name="Group 36"/>
          <p:cNvGrpSpPr>
            <a:grpSpLocks/>
          </p:cNvGrpSpPr>
          <p:nvPr/>
        </p:nvGrpSpPr>
        <p:grpSpPr bwMode="auto">
          <a:xfrm>
            <a:off x="4038600" y="328613"/>
            <a:ext cx="2895600" cy="1195387"/>
            <a:chOff x="2544" y="207"/>
            <a:chExt cx="1824" cy="753"/>
          </a:xfrm>
        </p:grpSpPr>
        <p:grpSp>
          <p:nvGrpSpPr>
            <p:cNvPr id="140325" name="Group 37"/>
            <p:cNvGrpSpPr>
              <a:grpSpLocks/>
            </p:cNvGrpSpPr>
            <p:nvPr/>
          </p:nvGrpSpPr>
          <p:grpSpPr bwMode="auto">
            <a:xfrm>
              <a:off x="2544" y="720"/>
              <a:ext cx="1824" cy="240"/>
              <a:chOff x="2544" y="720"/>
              <a:chExt cx="1824" cy="240"/>
            </a:xfrm>
          </p:grpSpPr>
          <p:sp>
            <p:nvSpPr>
              <p:cNvPr id="140326" name="Line 38"/>
              <p:cNvSpPr>
                <a:spLocks noChangeShapeType="1"/>
              </p:cNvSpPr>
              <p:nvPr/>
            </p:nvSpPr>
            <p:spPr bwMode="auto">
              <a:xfrm flipH="1">
                <a:off x="2784" y="768"/>
                <a:ext cx="1584" cy="48"/>
              </a:xfrm>
              <a:prstGeom prst="line">
                <a:avLst/>
              </a:prstGeom>
              <a:noFill/>
              <a:ln w="5715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27" name="Oval 39"/>
              <p:cNvSpPr>
                <a:spLocks noChangeArrowheads="1"/>
              </p:cNvSpPr>
              <p:nvPr/>
            </p:nvSpPr>
            <p:spPr bwMode="auto">
              <a:xfrm>
                <a:off x="2544" y="720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40328" name="Text Box 40"/>
            <p:cNvSpPr txBox="1">
              <a:spLocks noChangeArrowheads="1"/>
            </p:cNvSpPr>
            <p:nvPr/>
          </p:nvSpPr>
          <p:spPr bwMode="auto">
            <a:xfrm>
              <a:off x="2630" y="207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7</a:t>
              </a:r>
              <a:endParaRPr lang="pt-PT" b="1" u="none"/>
            </a:p>
          </p:txBody>
        </p:sp>
      </p:grpSp>
      <p:grpSp>
        <p:nvGrpSpPr>
          <p:cNvPr id="140329" name="Group 41"/>
          <p:cNvGrpSpPr>
            <a:grpSpLocks/>
          </p:cNvGrpSpPr>
          <p:nvPr/>
        </p:nvGrpSpPr>
        <p:grpSpPr bwMode="auto">
          <a:xfrm>
            <a:off x="762000" y="76200"/>
            <a:ext cx="3276600" cy="1219200"/>
            <a:chOff x="480" y="48"/>
            <a:chExt cx="2064" cy="768"/>
          </a:xfrm>
        </p:grpSpPr>
        <p:sp>
          <p:nvSpPr>
            <p:cNvPr id="140330" name="Line 42"/>
            <p:cNvSpPr>
              <a:spLocks noChangeShapeType="1"/>
            </p:cNvSpPr>
            <p:nvPr/>
          </p:nvSpPr>
          <p:spPr bwMode="auto">
            <a:xfrm flipH="1" flipV="1">
              <a:off x="1056" y="384"/>
              <a:ext cx="1488" cy="432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31" name="Oval 43"/>
            <p:cNvSpPr>
              <a:spLocks noChangeArrowheads="1"/>
            </p:cNvSpPr>
            <p:nvPr/>
          </p:nvSpPr>
          <p:spPr bwMode="auto">
            <a:xfrm>
              <a:off x="816" y="240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32" name="Text Box 44"/>
            <p:cNvSpPr txBox="1">
              <a:spLocks noChangeArrowheads="1"/>
            </p:cNvSpPr>
            <p:nvPr/>
          </p:nvSpPr>
          <p:spPr bwMode="auto">
            <a:xfrm>
              <a:off x="480" y="4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8</a:t>
              </a:r>
              <a:endParaRPr lang="pt-PT" b="1" u="none"/>
            </a:p>
          </p:txBody>
        </p:sp>
      </p:grpSp>
      <p:grpSp>
        <p:nvGrpSpPr>
          <p:cNvPr id="140333" name="Group 45"/>
          <p:cNvGrpSpPr>
            <a:grpSpLocks/>
          </p:cNvGrpSpPr>
          <p:nvPr/>
        </p:nvGrpSpPr>
        <p:grpSpPr bwMode="auto">
          <a:xfrm>
            <a:off x="838200" y="762000"/>
            <a:ext cx="838200" cy="1143000"/>
            <a:chOff x="528" y="480"/>
            <a:chExt cx="528" cy="720"/>
          </a:xfrm>
        </p:grpSpPr>
        <p:sp>
          <p:nvSpPr>
            <p:cNvPr id="140334" name="Line 46"/>
            <p:cNvSpPr>
              <a:spLocks noChangeShapeType="1"/>
            </p:cNvSpPr>
            <p:nvPr/>
          </p:nvSpPr>
          <p:spPr bwMode="auto">
            <a:xfrm>
              <a:off x="912" y="480"/>
              <a:ext cx="0" cy="288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35" name="Text Box 47"/>
            <p:cNvSpPr txBox="1">
              <a:spLocks noChangeArrowheads="1"/>
            </p:cNvSpPr>
            <p:nvPr/>
          </p:nvSpPr>
          <p:spPr bwMode="auto">
            <a:xfrm>
              <a:off x="528" y="720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9</a:t>
              </a:r>
              <a:endParaRPr lang="pt-PT" b="1" u="none"/>
            </a:p>
          </p:txBody>
        </p:sp>
        <p:sp>
          <p:nvSpPr>
            <p:cNvPr id="140336" name="Oval 48"/>
            <p:cNvSpPr>
              <a:spLocks noChangeArrowheads="1"/>
            </p:cNvSpPr>
            <p:nvPr/>
          </p:nvSpPr>
          <p:spPr bwMode="auto">
            <a:xfrm>
              <a:off x="816" y="768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40337" name="Group 49"/>
          <p:cNvGrpSpPr>
            <a:grpSpLocks/>
          </p:cNvGrpSpPr>
          <p:nvPr/>
        </p:nvGrpSpPr>
        <p:grpSpPr bwMode="auto">
          <a:xfrm>
            <a:off x="1600200" y="1600200"/>
            <a:ext cx="1504950" cy="1371600"/>
            <a:chOff x="1008" y="1008"/>
            <a:chExt cx="948" cy="864"/>
          </a:xfrm>
        </p:grpSpPr>
        <p:sp>
          <p:nvSpPr>
            <p:cNvPr id="140338" name="Line 50"/>
            <p:cNvSpPr>
              <a:spLocks noChangeShapeType="1"/>
            </p:cNvSpPr>
            <p:nvPr/>
          </p:nvSpPr>
          <p:spPr bwMode="auto">
            <a:xfrm>
              <a:off x="1008" y="1008"/>
              <a:ext cx="384" cy="62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39" name="Oval 51"/>
            <p:cNvSpPr>
              <a:spLocks noChangeArrowheads="1"/>
            </p:cNvSpPr>
            <p:nvPr/>
          </p:nvSpPr>
          <p:spPr bwMode="auto">
            <a:xfrm>
              <a:off x="1344" y="1632"/>
              <a:ext cx="240" cy="240"/>
            </a:xfrm>
            <a:prstGeom prst="ellipse">
              <a:avLst/>
            </a:prstGeom>
            <a:noFill/>
            <a:ln w="5715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40340" name="Text Box 52"/>
            <p:cNvSpPr txBox="1">
              <a:spLocks noChangeArrowheads="1"/>
            </p:cNvSpPr>
            <p:nvPr/>
          </p:nvSpPr>
          <p:spPr bwMode="auto">
            <a:xfrm>
              <a:off x="1488" y="1248"/>
              <a:ext cx="468" cy="480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4400" b="1" u="none">
                  <a:solidFill>
                    <a:srgbClr val="FF33CC"/>
                  </a:solidFill>
                </a:rPr>
                <a:t>10</a:t>
              </a:r>
              <a:endParaRPr lang="pt-PT" b="1" u="none"/>
            </a:p>
          </p:txBody>
        </p:sp>
      </p:grpSp>
      <p:grpSp>
        <p:nvGrpSpPr>
          <p:cNvPr id="140341" name="Group 53"/>
          <p:cNvGrpSpPr>
            <a:grpSpLocks/>
          </p:cNvGrpSpPr>
          <p:nvPr/>
        </p:nvGrpSpPr>
        <p:grpSpPr bwMode="auto">
          <a:xfrm>
            <a:off x="762000" y="2971800"/>
            <a:ext cx="1447800" cy="1524000"/>
            <a:chOff x="480" y="1872"/>
            <a:chExt cx="912" cy="960"/>
          </a:xfrm>
        </p:grpSpPr>
        <p:sp>
          <p:nvSpPr>
            <p:cNvPr id="140342" name="Line 54"/>
            <p:cNvSpPr>
              <a:spLocks noChangeShapeType="1"/>
            </p:cNvSpPr>
            <p:nvPr/>
          </p:nvSpPr>
          <p:spPr bwMode="auto">
            <a:xfrm flipH="1">
              <a:off x="960" y="1872"/>
              <a:ext cx="432" cy="384"/>
            </a:xfrm>
            <a:prstGeom prst="line">
              <a:avLst/>
            </a:prstGeom>
            <a:noFill/>
            <a:ln w="57150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40343" name="Group 55"/>
            <p:cNvGrpSpPr>
              <a:grpSpLocks/>
            </p:cNvGrpSpPr>
            <p:nvPr/>
          </p:nvGrpSpPr>
          <p:grpSpPr bwMode="auto">
            <a:xfrm>
              <a:off x="480" y="2208"/>
              <a:ext cx="480" cy="624"/>
              <a:chOff x="480" y="2208"/>
              <a:chExt cx="480" cy="624"/>
            </a:xfrm>
          </p:grpSpPr>
          <p:sp>
            <p:nvSpPr>
              <p:cNvPr id="140344" name="Oval 56"/>
              <p:cNvSpPr>
                <a:spLocks noChangeArrowheads="1"/>
              </p:cNvSpPr>
              <p:nvPr/>
            </p:nvSpPr>
            <p:spPr bwMode="auto">
              <a:xfrm>
                <a:off x="720" y="2208"/>
                <a:ext cx="240" cy="240"/>
              </a:xfrm>
              <a:prstGeom prst="ellipse">
                <a:avLst/>
              </a:prstGeom>
              <a:noFill/>
              <a:ln w="571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45" name="Text Box 57"/>
              <p:cNvSpPr txBox="1">
                <a:spLocks noChangeArrowheads="1"/>
              </p:cNvSpPr>
              <p:nvPr/>
            </p:nvSpPr>
            <p:spPr bwMode="auto">
              <a:xfrm>
                <a:off x="480" y="2352"/>
                <a:ext cx="468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pt-PT" sz="4400" b="1" u="none">
                    <a:solidFill>
                      <a:srgbClr val="FF33CC"/>
                    </a:solidFill>
                  </a:rPr>
                  <a:t>11</a:t>
                </a:r>
                <a:endParaRPr lang="pt-PT" b="1" u="none"/>
              </a:p>
            </p:txBody>
          </p:sp>
        </p:grpSp>
      </p:grpSp>
      <p:grpSp>
        <p:nvGrpSpPr>
          <p:cNvPr id="140346" name="Group 58"/>
          <p:cNvGrpSpPr>
            <a:grpSpLocks/>
          </p:cNvGrpSpPr>
          <p:nvPr/>
        </p:nvGrpSpPr>
        <p:grpSpPr bwMode="auto">
          <a:xfrm>
            <a:off x="6553200" y="2590800"/>
            <a:ext cx="2438400" cy="4267200"/>
            <a:chOff x="4224" y="1632"/>
            <a:chExt cx="1536" cy="2688"/>
          </a:xfrm>
        </p:grpSpPr>
        <p:grpSp>
          <p:nvGrpSpPr>
            <p:cNvPr id="140347" name="Group 59"/>
            <p:cNvGrpSpPr>
              <a:grpSpLocks/>
            </p:cNvGrpSpPr>
            <p:nvPr/>
          </p:nvGrpSpPr>
          <p:grpSpPr bwMode="auto">
            <a:xfrm>
              <a:off x="4224" y="1632"/>
              <a:ext cx="1536" cy="2688"/>
              <a:chOff x="3984" y="1632"/>
              <a:chExt cx="1536" cy="2688"/>
            </a:xfrm>
          </p:grpSpPr>
          <p:sp>
            <p:nvSpPr>
              <p:cNvPr id="140348" name="Rectangle 60"/>
              <p:cNvSpPr>
                <a:spLocks noChangeArrowheads="1"/>
              </p:cNvSpPr>
              <p:nvPr/>
            </p:nvSpPr>
            <p:spPr bwMode="auto">
              <a:xfrm>
                <a:off x="3984" y="1632"/>
                <a:ext cx="1536" cy="268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FF33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49" name="Line 61"/>
              <p:cNvSpPr>
                <a:spLocks noChangeShapeType="1"/>
              </p:cNvSpPr>
              <p:nvPr/>
            </p:nvSpPr>
            <p:spPr bwMode="auto">
              <a:xfrm>
                <a:off x="3984" y="201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0" name="Line 62"/>
              <p:cNvSpPr>
                <a:spLocks noChangeShapeType="1"/>
              </p:cNvSpPr>
              <p:nvPr/>
            </p:nvSpPr>
            <p:spPr bwMode="auto">
              <a:xfrm>
                <a:off x="3984" y="220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1" name="Line 63"/>
              <p:cNvSpPr>
                <a:spLocks noChangeShapeType="1"/>
              </p:cNvSpPr>
              <p:nvPr/>
            </p:nvSpPr>
            <p:spPr bwMode="auto">
              <a:xfrm>
                <a:off x="3984" y="240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2" name="Line 64"/>
              <p:cNvSpPr>
                <a:spLocks noChangeShapeType="1"/>
              </p:cNvSpPr>
              <p:nvPr/>
            </p:nvSpPr>
            <p:spPr bwMode="auto">
              <a:xfrm>
                <a:off x="3984" y="259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3" name="Line 65"/>
              <p:cNvSpPr>
                <a:spLocks noChangeShapeType="1"/>
              </p:cNvSpPr>
              <p:nvPr/>
            </p:nvSpPr>
            <p:spPr bwMode="auto">
              <a:xfrm>
                <a:off x="3984" y="278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4" name="Line 66"/>
              <p:cNvSpPr>
                <a:spLocks noChangeShapeType="1"/>
              </p:cNvSpPr>
              <p:nvPr/>
            </p:nvSpPr>
            <p:spPr bwMode="auto">
              <a:xfrm>
                <a:off x="3984" y="316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5" name="Line 67"/>
              <p:cNvSpPr>
                <a:spLocks noChangeShapeType="1"/>
              </p:cNvSpPr>
              <p:nvPr/>
            </p:nvSpPr>
            <p:spPr bwMode="auto">
              <a:xfrm>
                <a:off x="3984" y="336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6" name="Line 68"/>
              <p:cNvSpPr>
                <a:spLocks noChangeShapeType="1"/>
              </p:cNvSpPr>
              <p:nvPr/>
            </p:nvSpPr>
            <p:spPr bwMode="auto">
              <a:xfrm>
                <a:off x="3984" y="355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7" name="Line 69"/>
              <p:cNvSpPr>
                <a:spLocks noChangeShapeType="1"/>
              </p:cNvSpPr>
              <p:nvPr/>
            </p:nvSpPr>
            <p:spPr bwMode="auto">
              <a:xfrm>
                <a:off x="3984" y="374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8" name="Line 70"/>
              <p:cNvSpPr>
                <a:spLocks noChangeShapeType="1"/>
              </p:cNvSpPr>
              <p:nvPr/>
            </p:nvSpPr>
            <p:spPr bwMode="auto">
              <a:xfrm>
                <a:off x="3984" y="393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59" name="Line 71"/>
              <p:cNvSpPr>
                <a:spLocks noChangeShapeType="1"/>
              </p:cNvSpPr>
              <p:nvPr/>
            </p:nvSpPr>
            <p:spPr bwMode="auto">
              <a:xfrm>
                <a:off x="3984" y="412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0" name="Line 72"/>
              <p:cNvSpPr>
                <a:spLocks noChangeShapeType="1"/>
              </p:cNvSpPr>
              <p:nvPr/>
            </p:nvSpPr>
            <p:spPr bwMode="auto">
              <a:xfrm>
                <a:off x="3984" y="182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1" name="Line 73"/>
              <p:cNvSpPr>
                <a:spLocks noChangeShapeType="1"/>
              </p:cNvSpPr>
              <p:nvPr/>
            </p:nvSpPr>
            <p:spPr bwMode="auto">
              <a:xfrm>
                <a:off x="4176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2" name="Line 74"/>
              <p:cNvSpPr>
                <a:spLocks noChangeShapeType="1"/>
              </p:cNvSpPr>
              <p:nvPr/>
            </p:nvSpPr>
            <p:spPr bwMode="auto">
              <a:xfrm>
                <a:off x="4368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3" name="Line 75"/>
              <p:cNvSpPr>
                <a:spLocks noChangeShapeType="1"/>
              </p:cNvSpPr>
              <p:nvPr/>
            </p:nvSpPr>
            <p:spPr bwMode="auto">
              <a:xfrm>
                <a:off x="4560" y="1632"/>
                <a:ext cx="0" cy="2496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4" name="Line 76"/>
              <p:cNvSpPr>
                <a:spLocks noChangeShapeType="1"/>
              </p:cNvSpPr>
              <p:nvPr/>
            </p:nvSpPr>
            <p:spPr bwMode="auto">
              <a:xfrm>
                <a:off x="4752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5" name="Line 77"/>
              <p:cNvSpPr>
                <a:spLocks noChangeShapeType="1"/>
              </p:cNvSpPr>
              <p:nvPr/>
            </p:nvSpPr>
            <p:spPr bwMode="auto">
              <a:xfrm>
                <a:off x="4944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6" name="Line 78"/>
              <p:cNvSpPr>
                <a:spLocks noChangeShapeType="1"/>
              </p:cNvSpPr>
              <p:nvPr/>
            </p:nvSpPr>
            <p:spPr bwMode="auto">
              <a:xfrm>
                <a:off x="5136" y="1632"/>
                <a:ext cx="0" cy="2496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367" name="Line 79"/>
              <p:cNvSpPr>
                <a:spLocks noChangeShapeType="1"/>
              </p:cNvSpPr>
              <p:nvPr/>
            </p:nvSpPr>
            <p:spPr bwMode="auto">
              <a:xfrm>
                <a:off x="5328" y="1824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40368" name="Line 80"/>
            <p:cNvSpPr>
              <a:spLocks noChangeShapeType="1"/>
            </p:cNvSpPr>
            <p:nvPr/>
          </p:nvSpPr>
          <p:spPr bwMode="auto">
            <a:xfrm>
              <a:off x="4224" y="2976"/>
              <a:ext cx="1536" cy="0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40369" name="Group 81"/>
          <p:cNvGrpSpPr>
            <a:grpSpLocks/>
          </p:cNvGrpSpPr>
          <p:nvPr/>
        </p:nvGrpSpPr>
        <p:grpSpPr bwMode="auto">
          <a:xfrm>
            <a:off x="6477000" y="2590800"/>
            <a:ext cx="2533650" cy="4283075"/>
            <a:chOff x="4080" y="1632"/>
            <a:chExt cx="1596" cy="2698"/>
          </a:xfrm>
        </p:grpSpPr>
        <p:grpSp>
          <p:nvGrpSpPr>
            <p:cNvPr id="140370" name="Group 82"/>
            <p:cNvGrpSpPr>
              <a:grpSpLocks/>
            </p:cNvGrpSpPr>
            <p:nvPr/>
          </p:nvGrpSpPr>
          <p:grpSpPr bwMode="auto">
            <a:xfrm>
              <a:off x="4080" y="1872"/>
              <a:ext cx="336" cy="2304"/>
              <a:chOff x="4080" y="1872"/>
              <a:chExt cx="336" cy="2304"/>
            </a:xfrm>
          </p:grpSpPr>
          <p:sp>
            <p:nvSpPr>
              <p:cNvPr id="140371" name="Text Box 83"/>
              <p:cNvSpPr txBox="1">
                <a:spLocks noChangeArrowheads="1"/>
              </p:cNvSpPr>
              <p:nvPr/>
            </p:nvSpPr>
            <p:spPr bwMode="auto">
              <a:xfrm>
                <a:off x="4128" y="1968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1</a:t>
                </a:r>
                <a:endParaRPr lang="pt-PT" u="none"/>
              </a:p>
            </p:txBody>
          </p:sp>
          <p:sp>
            <p:nvSpPr>
              <p:cNvPr id="140372" name="Text Box 84"/>
              <p:cNvSpPr txBox="1">
                <a:spLocks noChangeArrowheads="1"/>
              </p:cNvSpPr>
              <p:nvPr/>
            </p:nvSpPr>
            <p:spPr bwMode="auto">
              <a:xfrm>
                <a:off x="4128" y="2160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2</a:t>
                </a:r>
                <a:endParaRPr lang="pt-PT" u="none"/>
              </a:p>
            </p:txBody>
          </p:sp>
          <p:sp>
            <p:nvSpPr>
              <p:cNvPr id="140373" name="Text Box 85"/>
              <p:cNvSpPr txBox="1">
                <a:spLocks noChangeArrowheads="1"/>
              </p:cNvSpPr>
              <p:nvPr/>
            </p:nvSpPr>
            <p:spPr bwMode="auto">
              <a:xfrm>
                <a:off x="4128" y="2352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3</a:t>
                </a:r>
                <a:endParaRPr lang="pt-PT" u="none"/>
              </a:p>
            </p:txBody>
          </p:sp>
          <p:sp>
            <p:nvSpPr>
              <p:cNvPr id="140374" name="Text Box 86"/>
              <p:cNvSpPr txBox="1">
                <a:spLocks noChangeArrowheads="1"/>
              </p:cNvSpPr>
              <p:nvPr/>
            </p:nvSpPr>
            <p:spPr bwMode="auto">
              <a:xfrm>
                <a:off x="4128" y="2544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4</a:t>
                </a:r>
              </a:p>
            </p:txBody>
          </p:sp>
          <p:sp>
            <p:nvSpPr>
              <p:cNvPr id="140375" name="Text Box 87"/>
              <p:cNvSpPr txBox="1">
                <a:spLocks noChangeArrowheads="1"/>
              </p:cNvSpPr>
              <p:nvPr/>
            </p:nvSpPr>
            <p:spPr bwMode="auto">
              <a:xfrm>
                <a:off x="4128" y="2736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5</a:t>
                </a:r>
              </a:p>
            </p:txBody>
          </p:sp>
          <p:sp>
            <p:nvSpPr>
              <p:cNvPr id="140376" name="Text Box 88"/>
              <p:cNvSpPr txBox="1">
                <a:spLocks noChangeArrowheads="1"/>
              </p:cNvSpPr>
              <p:nvPr/>
            </p:nvSpPr>
            <p:spPr bwMode="auto">
              <a:xfrm>
                <a:off x="4128" y="2928"/>
                <a:ext cx="2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6</a:t>
                </a:r>
              </a:p>
            </p:txBody>
          </p:sp>
          <p:sp>
            <p:nvSpPr>
              <p:cNvPr id="140377" name="Text Box 89"/>
              <p:cNvSpPr txBox="1">
                <a:spLocks noChangeArrowheads="1"/>
              </p:cNvSpPr>
              <p:nvPr/>
            </p:nvSpPr>
            <p:spPr bwMode="auto">
              <a:xfrm>
                <a:off x="4128" y="3120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7</a:t>
                </a:r>
              </a:p>
            </p:txBody>
          </p:sp>
          <p:sp>
            <p:nvSpPr>
              <p:cNvPr id="140378" name="Text Box 90"/>
              <p:cNvSpPr txBox="1">
                <a:spLocks noChangeArrowheads="1"/>
              </p:cNvSpPr>
              <p:nvPr/>
            </p:nvSpPr>
            <p:spPr bwMode="auto">
              <a:xfrm>
                <a:off x="4128" y="3312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8</a:t>
                </a:r>
              </a:p>
            </p:txBody>
          </p:sp>
          <p:sp>
            <p:nvSpPr>
              <p:cNvPr id="140379" name="Text Box 91"/>
              <p:cNvSpPr txBox="1">
                <a:spLocks noChangeArrowheads="1"/>
              </p:cNvSpPr>
              <p:nvPr/>
            </p:nvSpPr>
            <p:spPr bwMode="auto">
              <a:xfrm>
                <a:off x="4128" y="3504"/>
                <a:ext cx="19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9</a:t>
                </a:r>
              </a:p>
            </p:txBody>
          </p:sp>
          <p:sp>
            <p:nvSpPr>
              <p:cNvPr id="140380" name="Text Box 92"/>
              <p:cNvSpPr txBox="1">
                <a:spLocks noChangeArrowheads="1"/>
              </p:cNvSpPr>
              <p:nvPr/>
            </p:nvSpPr>
            <p:spPr bwMode="auto">
              <a:xfrm>
                <a:off x="4080" y="3696"/>
                <a:ext cx="3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10</a:t>
                </a:r>
              </a:p>
            </p:txBody>
          </p:sp>
          <p:sp>
            <p:nvSpPr>
              <p:cNvPr id="140381" name="Text Box 93"/>
              <p:cNvSpPr txBox="1">
                <a:spLocks noChangeArrowheads="1"/>
              </p:cNvSpPr>
              <p:nvPr/>
            </p:nvSpPr>
            <p:spPr bwMode="auto">
              <a:xfrm>
                <a:off x="4080" y="3888"/>
                <a:ext cx="3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u="none">
                    <a:solidFill>
                      <a:srgbClr val="FF33CC"/>
                    </a:solidFill>
                  </a:rPr>
                  <a:t>11</a:t>
                </a:r>
              </a:p>
            </p:txBody>
          </p:sp>
          <p:grpSp>
            <p:nvGrpSpPr>
              <p:cNvPr id="140382" name="Group 94"/>
              <p:cNvGrpSpPr>
                <a:grpSpLocks/>
              </p:cNvGrpSpPr>
              <p:nvPr/>
            </p:nvGrpSpPr>
            <p:grpSpPr bwMode="auto">
              <a:xfrm>
                <a:off x="4176" y="1872"/>
                <a:ext cx="96" cy="96"/>
                <a:chOff x="4176" y="1872"/>
                <a:chExt cx="96" cy="96"/>
              </a:xfrm>
            </p:grpSpPr>
            <p:sp>
              <p:nvSpPr>
                <p:cNvPr id="140383" name="Line 95"/>
                <p:cNvSpPr>
                  <a:spLocks noChangeShapeType="1"/>
                </p:cNvSpPr>
                <p:nvPr/>
              </p:nvSpPr>
              <p:spPr bwMode="auto">
                <a:xfrm>
                  <a:off x="4176" y="1872"/>
                  <a:ext cx="0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384" name="Line 96"/>
                <p:cNvSpPr>
                  <a:spLocks noChangeShapeType="1"/>
                </p:cNvSpPr>
                <p:nvPr/>
              </p:nvSpPr>
              <p:spPr bwMode="auto">
                <a:xfrm>
                  <a:off x="4176" y="1872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385" name="Line 97"/>
                <p:cNvSpPr>
                  <a:spLocks noChangeShapeType="1"/>
                </p:cNvSpPr>
                <p:nvPr/>
              </p:nvSpPr>
              <p:spPr bwMode="auto">
                <a:xfrm flipH="1">
                  <a:off x="4176" y="1920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</p:grpSp>
        <p:sp>
          <p:nvSpPr>
            <p:cNvPr id="140386" name="Text Box 98"/>
            <p:cNvSpPr txBox="1">
              <a:spLocks noChangeArrowheads="1"/>
            </p:cNvSpPr>
            <p:nvPr/>
          </p:nvSpPr>
          <p:spPr bwMode="auto">
            <a:xfrm>
              <a:off x="4080" y="1632"/>
              <a:ext cx="6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1800" u="none">
                  <a:solidFill>
                    <a:srgbClr val="FF33CC"/>
                  </a:solidFill>
                </a:rPr>
                <a:t>H18/D20</a:t>
              </a:r>
              <a:endParaRPr lang="pt-PT" u="none"/>
            </a:p>
          </p:txBody>
        </p:sp>
        <p:sp>
          <p:nvSpPr>
            <p:cNvPr id="140387" name="Text Box 99"/>
            <p:cNvSpPr txBox="1">
              <a:spLocks noChangeArrowheads="1"/>
            </p:cNvSpPr>
            <p:nvPr/>
          </p:nvSpPr>
          <p:spPr bwMode="auto">
            <a:xfrm>
              <a:off x="4656" y="163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1800" u="none">
                  <a:solidFill>
                    <a:srgbClr val="FF33CC"/>
                  </a:solidFill>
                </a:rPr>
                <a:t>2.2000m</a:t>
              </a:r>
              <a:endParaRPr lang="pt-PT" u="none"/>
            </a:p>
          </p:txBody>
        </p:sp>
        <p:sp>
          <p:nvSpPr>
            <p:cNvPr id="140388" name="Text Box 100"/>
            <p:cNvSpPr txBox="1">
              <a:spLocks noChangeArrowheads="1"/>
            </p:cNvSpPr>
            <p:nvPr/>
          </p:nvSpPr>
          <p:spPr bwMode="auto">
            <a:xfrm>
              <a:off x="5232" y="1632"/>
              <a:ext cx="4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pt-PT" sz="1800" u="none">
                  <a:solidFill>
                    <a:srgbClr val="FF33CC"/>
                  </a:solidFill>
                </a:rPr>
                <a:t>190m</a:t>
              </a:r>
              <a:endParaRPr lang="pt-PT" u="none"/>
            </a:p>
          </p:txBody>
        </p:sp>
        <p:grpSp>
          <p:nvGrpSpPr>
            <p:cNvPr id="140389" name="Group 101"/>
            <p:cNvGrpSpPr>
              <a:grpSpLocks/>
            </p:cNvGrpSpPr>
            <p:nvPr/>
          </p:nvGrpSpPr>
          <p:grpSpPr bwMode="auto">
            <a:xfrm>
              <a:off x="4704" y="1872"/>
              <a:ext cx="371" cy="2208"/>
              <a:chOff x="4704" y="1872"/>
              <a:chExt cx="371" cy="2208"/>
            </a:xfrm>
          </p:grpSpPr>
          <p:sp>
            <p:nvSpPr>
              <p:cNvPr id="140390" name="Freeform 102"/>
              <p:cNvSpPr>
                <a:spLocks/>
              </p:cNvSpPr>
              <p:nvPr/>
            </p:nvSpPr>
            <p:spPr bwMode="auto">
              <a:xfrm>
                <a:off x="4752" y="2064"/>
                <a:ext cx="96" cy="112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48" y="112"/>
                  </a:cxn>
                  <a:cxn ang="0">
                    <a:pos x="96" y="16"/>
                  </a:cxn>
                  <a:cxn ang="0">
                    <a:pos x="144" y="16"/>
                  </a:cxn>
                  <a:cxn ang="0">
                    <a:pos x="192" y="112"/>
                  </a:cxn>
                  <a:cxn ang="0">
                    <a:pos x="240" y="112"/>
                  </a:cxn>
                </a:cxnLst>
                <a:rect l="0" t="0" r="r" b="b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140391" name="Group 103"/>
              <p:cNvGrpSpPr>
                <a:grpSpLocks/>
              </p:cNvGrpSpPr>
              <p:nvPr/>
            </p:nvGrpSpPr>
            <p:grpSpPr bwMode="auto">
              <a:xfrm>
                <a:off x="4752" y="1872"/>
                <a:ext cx="288" cy="96"/>
                <a:chOff x="4752" y="1872"/>
                <a:chExt cx="288" cy="96"/>
              </a:xfrm>
            </p:grpSpPr>
            <p:sp>
              <p:nvSpPr>
                <p:cNvPr id="140392" name="Line 104"/>
                <p:cNvSpPr>
                  <a:spLocks noChangeShapeType="1"/>
                </p:cNvSpPr>
                <p:nvPr/>
              </p:nvSpPr>
              <p:spPr bwMode="auto">
                <a:xfrm flipH="1">
                  <a:off x="4752" y="1872"/>
                  <a:ext cx="96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prstDash val="dash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grpSp>
              <p:nvGrpSpPr>
                <p:cNvPr id="140393" name="Group 105"/>
                <p:cNvGrpSpPr>
                  <a:grpSpLocks/>
                </p:cNvGrpSpPr>
                <p:nvPr/>
              </p:nvGrpSpPr>
              <p:grpSpPr bwMode="auto">
                <a:xfrm>
                  <a:off x="4944" y="1872"/>
                  <a:ext cx="96" cy="96"/>
                  <a:chOff x="4944" y="1872"/>
                  <a:chExt cx="96" cy="96"/>
                </a:xfrm>
              </p:grpSpPr>
              <p:sp>
                <p:nvSpPr>
                  <p:cNvPr id="140394" name="Line 1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944" y="1872"/>
                    <a:ext cx="96" cy="96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  <p:sp>
                <p:nvSpPr>
                  <p:cNvPr id="140395" name="Line 10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92" y="1872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</p:grpSp>
          </p:grpSp>
          <p:grpSp>
            <p:nvGrpSpPr>
              <p:cNvPr id="140396" name="Group 108"/>
              <p:cNvGrpSpPr>
                <a:grpSpLocks/>
              </p:cNvGrpSpPr>
              <p:nvPr/>
            </p:nvGrpSpPr>
            <p:grpSpPr bwMode="auto">
              <a:xfrm>
                <a:off x="4704" y="2208"/>
                <a:ext cx="218" cy="192"/>
                <a:chOff x="4694" y="2215"/>
                <a:chExt cx="218" cy="192"/>
              </a:xfrm>
            </p:grpSpPr>
            <p:sp>
              <p:nvSpPr>
                <p:cNvPr id="140397" name="Oval 109"/>
                <p:cNvSpPr>
                  <a:spLocks noChangeArrowheads="1"/>
                </p:cNvSpPr>
                <p:nvPr/>
              </p:nvSpPr>
              <p:spPr bwMode="auto">
                <a:xfrm>
                  <a:off x="4752" y="230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398" name="Text Box 110"/>
                <p:cNvSpPr txBox="1">
                  <a:spLocks noChangeArrowheads="1"/>
                </p:cNvSpPr>
                <p:nvPr/>
              </p:nvSpPr>
              <p:spPr bwMode="auto">
                <a:xfrm>
                  <a:off x="4694" y="2215"/>
                  <a:ext cx="218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pt-PT" sz="1400" u="none">
                      <a:solidFill>
                        <a:srgbClr val="FF33CC"/>
                      </a:solidFill>
                    </a:rPr>
                    <a:t>- -</a:t>
                  </a:r>
                  <a:endParaRPr lang="pt-PT" u="none"/>
                </a:p>
              </p:txBody>
            </p:sp>
          </p:grpSp>
          <p:sp>
            <p:nvSpPr>
              <p:cNvPr id="140399" name="Line 111"/>
              <p:cNvSpPr>
                <a:spLocks noChangeShapeType="1"/>
              </p:cNvSpPr>
              <p:nvPr/>
            </p:nvSpPr>
            <p:spPr bwMode="auto">
              <a:xfrm flipH="1">
                <a:off x="4752" y="2448"/>
                <a:ext cx="96" cy="96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00" name="Line 112"/>
              <p:cNvSpPr>
                <a:spLocks noChangeShapeType="1"/>
              </p:cNvSpPr>
              <p:nvPr/>
            </p:nvSpPr>
            <p:spPr bwMode="auto">
              <a:xfrm>
                <a:off x="4992" y="2448"/>
                <a:ext cx="0" cy="96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01" name="Line 113"/>
              <p:cNvSpPr>
                <a:spLocks noChangeShapeType="1"/>
              </p:cNvSpPr>
              <p:nvPr/>
            </p:nvSpPr>
            <p:spPr bwMode="auto">
              <a:xfrm>
                <a:off x="4944" y="2448"/>
                <a:ext cx="96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02" name="Freeform 114"/>
              <p:cNvSpPr>
                <a:spLocks/>
              </p:cNvSpPr>
              <p:nvPr/>
            </p:nvSpPr>
            <p:spPr bwMode="auto">
              <a:xfrm>
                <a:off x="4752" y="2640"/>
                <a:ext cx="96" cy="112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48" y="112"/>
                  </a:cxn>
                  <a:cxn ang="0">
                    <a:pos x="96" y="16"/>
                  </a:cxn>
                  <a:cxn ang="0">
                    <a:pos x="144" y="16"/>
                  </a:cxn>
                  <a:cxn ang="0">
                    <a:pos x="192" y="112"/>
                  </a:cxn>
                  <a:cxn ang="0">
                    <a:pos x="240" y="112"/>
                  </a:cxn>
                </a:cxnLst>
                <a:rect l="0" t="0" r="r" b="b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03" name="Freeform 115"/>
              <p:cNvSpPr>
                <a:spLocks/>
              </p:cNvSpPr>
              <p:nvPr/>
            </p:nvSpPr>
            <p:spPr bwMode="auto">
              <a:xfrm>
                <a:off x="4926" y="2702"/>
                <a:ext cx="131" cy="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27"/>
                  </a:cxn>
                  <a:cxn ang="0">
                    <a:pos x="104" y="18"/>
                  </a:cxn>
                  <a:cxn ang="0">
                    <a:pos x="131" y="4"/>
                  </a:cxn>
                </a:cxnLst>
                <a:rect l="0" t="0" r="r" b="b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140404" name="Group 116"/>
              <p:cNvGrpSpPr>
                <a:grpSpLocks/>
              </p:cNvGrpSpPr>
              <p:nvPr/>
            </p:nvGrpSpPr>
            <p:grpSpPr bwMode="auto">
              <a:xfrm>
                <a:off x="4704" y="2784"/>
                <a:ext cx="218" cy="192"/>
                <a:chOff x="4694" y="2215"/>
                <a:chExt cx="218" cy="192"/>
              </a:xfrm>
            </p:grpSpPr>
            <p:sp>
              <p:nvSpPr>
                <p:cNvPr id="140405" name="Oval 117"/>
                <p:cNvSpPr>
                  <a:spLocks noChangeArrowheads="1"/>
                </p:cNvSpPr>
                <p:nvPr/>
              </p:nvSpPr>
              <p:spPr bwMode="auto">
                <a:xfrm>
                  <a:off x="4752" y="2304"/>
                  <a:ext cx="96" cy="48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06" name="Text Box 118"/>
                <p:cNvSpPr txBox="1">
                  <a:spLocks noChangeArrowheads="1"/>
                </p:cNvSpPr>
                <p:nvPr/>
              </p:nvSpPr>
              <p:spPr bwMode="auto">
                <a:xfrm>
                  <a:off x="4694" y="2215"/>
                  <a:ext cx="218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pt-PT" sz="1400" u="none">
                      <a:solidFill>
                        <a:srgbClr val="FF33CC"/>
                      </a:solidFill>
                    </a:rPr>
                    <a:t>- -</a:t>
                  </a:r>
                  <a:endParaRPr lang="pt-PT" u="none"/>
                </a:p>
              </p:txBody>
            </p:sp>
          </p:grpSp>
          <p:grpSp>
            <p:nvGrpSpPr>
              <p:cNvPr id="140407" name="Group 119"/>
              <p:cNvGrpSpPr>
                <a:grpSpLocks/>
              </p:cNvGrpSpPr>
              <p:nvPr/>
            </p:nvGrpSpPr>
            <p:grpSpPr bwMode="auto">
              <a:xfrm>
                <a:off x="4728" y="3014"/>
                <a:ext cx="119" cy="127"/>
                <a:chOff x="4728" y="3014"/>
                <a:chExt cx="119" cy="127"/>
              </a:xfrm>
            </p:grpSpPr>
            <p:sp>
              <p:nvSpPr>
                <p:cNvPr id="140408" name="Freeform 120"/>
                <p:cNvSpPr>
                  <a:spLocks/>
                </p:cNvSpPr>
                <p:nvPr/>
              </p:nvSpPr>
              <p:spPr bwMode="auto">
                <a:xfrm>
                  <a:off x="4745" y="3014"/>
                  <a:ext cx="1" cy="123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123"/>
                    </a:cxn>
                  </a:cxnLst>
                  <a:rect l="0" t="0" r="r" b="b"/>
                  <a:pathLst>
                    <a:path w="1" h="123">
                      <a:moveTo>
                        <a:pt x="1" y="0"/>
                      </a:moveTo>
                      <a:cubicBezTo>
                        <a:pt x="0" y="44"/>
                        <a:pt x="0" y="81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09" name="Freeform 121"/>
                <p:cNvSpPr>
                  <a:spLocks/>
                </p:cNvSpPr>
                <p:nvPr/>
              </p:nvSpPr>
              <p:spPr bwMode="auto">
                <a:xfrm>
                  <a:off x="4782" y="3017"/>
                  <a:ext cx="5" cy="12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33"/>
                    </a:cxn>
                    <a:cxn ang="0">
                      <a:pos x="3" y="123"/>
                    </a:cxn>
                  </a:cxnLst>
                  <a:rect l="0" t="0" r="r" b="b"/>
                  <a:pathLst>
                    <a:path w="5" h="123">
                      <a:moveTo>
                        <a:pt x="0" y="0"/>
                      </a:moveTo>
                      <a:cubicBezTo>
                        <a:pt x="3" y="10"/>
                        <a:pt x="4" y="22"/>
                        <a:pt x="5" y="33"/>
                      </a:cubicBezTo>
                      <a:cubicBezTo>
                        <a:pt x="3" y="110"/>
                        <a:pt x="3" y="80"/>
                        <a:pt x="3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0" name="Freeform 122"/>
                <p:cNvSpPr>
                  <a:spLocks/>
                </p:cNvSpPr>
                <p:nvPr/>
              </p:nvSpPr>
              <p:spPr bwMode="auto">
                <a:xfrm>
                  <a:off x="4823" y="3018"/>
                  <a:ext cx="1" cy="12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87"/>
                    </a:cxn>
                    <a:cxn ang="0">
                      <a:pos x="0" y="123"/>
                    </a:cxn>
                  </a:cxnLst>
                  <a:rect l="0" t="0" r="r" b="b"/>
                  <a:pathLst>
                    <a:path w="1" h="123">
                      <a:moveTo>
                        <a:pt x="0" y="0"/>
                      </a:moveTo>
                      <a:cubicBezTo>
                        <a:pt x="1" y="29"/>
                        <a:pt x="0" y="58"/>
                        <a:pt x="1" y="87"/>
                      </a:cubicBezTo>
                      <a:cubicBezTo>
                        <a:pt x="0" y="117"/>
                        <a:pt x="0" y="105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1" name="Freeform 123"/>
                <p:cNvSpPr>
                  <a:spLocks/>
                </p:cNvSpPr>
                <p:nvPr/>
              </p:nvSpPr>
              <p:spPr bwMode="auto">
                <a:xfrm>
                  <a:off x="4728" y="3040"/>
                  <a:ext cx="119" cy="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77" y="5"/>
                    </a:cxn>
                    <a:cxn ang="0">
                      <a:pos x="101" y="2"/>
                    </a:cxn>
                    <a:cxn ang="0">
                      <a:pos x="119" y="5"/>
                    </a:cxn>
                  </a:cxnLst>
                  <a:rect l="0" t="0" r="r" b="b"/>
                  <a:pathLst>
                    <a:path w="119" h="5">
                      <a:moveTo>
                        <a:pt x="0" y="1"/>
                      </a:moveTo>
                      <a:cubicBezTo>
                        <a:pt x="27" y="1"/>
                        <a:pt x="51" y="0"/>
                        <a:pt x="77" y="5"/>
                      </a:cubicBezTo>
                      <a:cubicBezTo>
                        <a:pt x="85" y="5"/>
                        <a:pt x="93" y="2"/>
                        <a:pt x="101" y="2"/>
                      </a:cubicBezTo>
                      <a:cubicBezTo>
                        <a:pt x="107" y="2"/>
                        <a:pt x="113" y="5"/>
                        <a:pt x="119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2" name="Freeform 124"/>
                <p:cNvSpPr>
                  <a:spLocks/>
                </p:cNvSpPr>
                <p:nvPr/>
              </p:nvSpPr>
              <p:spPr bwMode="auto">
                <a:xfrm>
                  <a:off x="4731" y="3075"/>
                  <a:ext cx="116" cy="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116" y="5"/>
                    </a:cxn>
                  </a:cxnLst>
                  <a:rect l="0" t="0" r="r" b="b"/>
                  <a:pathLst>
                    <a:path w="116" h="5">
                      <a:moveTo>
                        <a:pt x="0" y="5"/>
                      </a:moveTo>
                      <a:cubicBezTo>
                        <a:pt x="34" y="0"/>
                        <a:pt x="96" y="5"/>
                        <a:pt x="116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3" name="Freeform 125"/>
                <p:cNvSpPr>
                  <a:spLocks/>
                </p:cNvSpPr>
                <p:nvPr/>
              </p:nvSpPr>
              <p:spPr bwMode="auto">
                <a:xfrm>
                  <a:off x="4733" y="3114"/>
                  <a:ext cx="114" cy="2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14" y="2"/>
                    </a:cxn>
                  </a:cxnLst>
                  <a:rect l="0" t="0" r="r" b="b"/>
                  <a:pathLst>
                    <a:path w="114" h="2">
                      <a:moveTo>
                        <a:pt x="0" y="2"/>
                      </a:moveTo>
                      <a:cubicBezTo>
                        <a:pt x="38" y="0"/>
                        <a:pt x="75" y="2"/>
                        <a:pt x="114" y="2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grpSp>
            <p:nvGrpSpPr>
              <p:cNvPr id="140414" name="Group 126"/>
              <p:cNvGrpSpPr>
                <a:grpSpLocks/>
              </p:cNvGrpSpPr>
              <p:nvPr/>
            </p:nvGrpSpPr>
            <p:grpSpPr bwMode="auto">
              <a:xfrm>
                <a:off x="4764" y="3215"/>
                <a:ext cx="66" cy="109"/>
                <a:chOff x="4764" y="3215"/>
                <a:chExt cx="66" cy="109"/>
              </a:xfrm>
            </p:grpSpPr>
            <p:sp>
              <p:nvSpPr>
                <p:cNvPr id="140415" name="Freeform 127"/>
                <p:cNvSpPr>
                  <a:spLocks/>
                </p:cNvSpPr>
                <p:nvPr/>
              </p:nvSpPr>
              <p:spPr bwMode="auto">
                <a:xfrm>
                  <a:off x="4764" y="3215"/>
                  <a:ext cx="13" cy="10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18"/>
                    </a:cxn>
                    <a:cxn ang="0">
                      <a:pos x="12" y="37"/>
                    </a:cxn>
                    <a:cxn ang="0">
                      <a:pos x="6" y="94"/>
                    </a:cxn>
                    <a:cxn ang="0">
                      <a:pos x="0" y="108"/>
                    </a:cxn>
                  </a:cxnLst>
                  <a:rect l="0" t="0" r="r" b="b"/>
                  <a:pathLst>
                    <a:path w="13" h="108">
                      <a:moveTo>
                        <a:pt x="0" y="0"/>
                      </a:moveTo>
                      <a:cubicBezTo>
                        <a:pt x="3" y="6"/>
                        <a:pt x="5" y="12"/>
                        <a:pt x="8" y="18"/>
                      </a:cubicBezTo>
                      <a:cubicBezTo>
                        <a:pt x="9" y="25"/>
                        <a:pt x="11" y="30"/>
                        <a:pt x="12" y="37"/>
                      </a:cubicBezTo>
                      <a:cubicBezTo>
                        <a:pt x="12" y="49"/>
                        <a:pt x="13" y="80"/>
                        <a:pt x="6" y="94"/>
                      </a:cubicBezTo>
                      <a:cubicBezTo>
                        <a:pt x="5" y="97"/>
                        <a:pt x="3" y="108"/>
                        <a:pt x="0" y="108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6" name="Freeform 128"/>
                <p:cNvSpPr>
                  <a:spLocks/>
                </p:cNvSpPr>
                <p:nvPr/>
              </p:nvSpPr>
              <p:spPr bwMode="auto">
                <a:xfrm rot="-540049">
                  <a:off x="4803" y="3218"/>
                  <a:ext cx="27" cy="106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12" y="18"/>
                    </a:cxn>
                    <a:cxn ang="0">
                      <a:pos x="6" y="33"/>
                    </a:cxn>
                    <a:cxn ang="0">
                      <a:pos x="0" y="57"/>
                    </a:cxn>
                    <a:cxn ang="0">
                      <a:pos x="5" y="91"/>
                    </a:cxn>
                    <a:cxn ang="0">
                      <a:pos x="12" y="106"/>
                    </a:cxn>
                  </a:cxnLst>
                  <a:rect l="0" t="0" r="r" b="b"/>
                  <a:pathLst>
                    <a:path w="27" h="106">
                      <a:moveTo>
                        <a:pt x="27" y="0"/>
                      </a:moveTo>
                      <a:cubicBezTo>
                        <a:pt x="22" y="6"/>
                        <a:pt x="18" y="14"/>
                        <a:pt x="12" y="18"/>
                      </a:cubicBezTo>
                      <a:cubicBezTo>
                        <a:pt x="11" y="24"/>
                        <a:pt x="8" y="27"/>
                        <a:pt x="6" y="33"/>
                      </a:cubicBezTo>
                      <a:cubicBezTo>
                        <a:pt x="5" y="41"/>
                        <a:pt x="3" y="49"/>
                        <a:pt x="0" y="57"/>
                      </a:cubicBezTo>
                      <a:cubicBezTo>
                        <a:pt x="1" y="69"/>
                        <a:pt x="0" y="80"/>
                        <a:pt x="5" y="91"/>
                      </a:cubicBezTo>
                      <a:cubicBezTo>
                        <a:pt x="6" y="96"/>
                        <a:pt x="8" y="102"/>
                        <a:pt x="12" y="106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grpSp>
            <p:nvGrpSpPr>
              <p:cNvPr id="140417" name="Group 129"/>
              <p:cNvGrpSpPr>
                <a:grpSpLocks/>
              </p:cNvGrpSpPr>
              <p:nvPr/>
            </p:nvGrpSpPr>
            <p:grpSpPr bwMode="auto">
              <a:xfrm>
                <a:off x="4944" y="3216"/>
                <a:ext cx="119" cy="127"/>
                <a:chOff x="4728" y="3014"/>
                <a:chExt cx="119" cy="127"/>
              </a:xfrm>
            </p:grpSpPr>
            <p:sp>
              <p:nvSpPr>
                <p:cNvPr id="140418" name="Freeform 130"/>
                <p:cNvSpPr>
                  <a:spLocks/>
                </p:cNvSpPr>
                <p:nvPr/>
              </p:nvSpPr>
              <p:spPr bwMode="auto">
                <a:xfrm>
                  <a:off x="4745" y="3014"/>
                  <a:ext cx="1" cy="123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0" y="123"/>
                    </a:cxn>
                  </a:cxnLst>
                  <a:rect l="0" t="0" r="r" b="b"/>
                  <a:pathLst>
                    <a:path w="1" h="123">
                      <a:moveTo>
                        <a:pt x="1" y="0"/>
                      </a:moveTo>
                      <a:cubicBezTo>
                        <a:pt x="0" y="44"/>
                        <a:pt x="0" y="81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19" name="Freeform 131"/>
                <p:cNvSpPr>
                  <a:spLocks/>
                </p:cNvSpPr>
                <p:nvPr/>
              </p:nvSpPr>
              <p:spPr bwMode="auto">
                <a:xfrm>
                  <a:off x="4782" y="3017"/>
                  <a:ext cx="5" cy="12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33"/>
                    </a:cxn>
                    <a:cxn ang="0">
                      <a:pos x="3" y="123"/>
                    </a:cxn>
                  </a:cxnLst>
                  <a:rect l="0" t="0" r="r" b="b"/>
                  <a:pathLst>
                    <a:path w="5" h="123">
                      <a:moveTo>
                        <a:pt x="0" y="0"/>
                      </a:moveTo>
                      <a:cubicBezTo>
                        <a:pt x="3" y="10"/>
                        <a:pt x="4" y="22"/>
                        <a:pt x="5" y="33"/>
                      </a:cubicBezTo>
                      <a:cubicBezTo>
                        <a:pt x="3" y="110"/>
                        <a:pt x="3" y="80"/>
                        <a:pt x="3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20" name="Freeform 132"/>
                <p:cNvSpPr>
                  <a:spLocks/>
                </p:cNvSpPr>
                <p:nvPr/>
              </p:nvSpPr>
              <p:spPr bwMode="auto">
                <a:xfrm>
                  <a:off x="4823" y="3018"/>
                  <a:ext cx="1" cy="12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87"/>
                    </a:cxn>
                    <a:cxn ang="0">
                      <a:pos x="0" y="123"/>
                    </a:cxn>
                  </a:cxnLst>
                  <a:rect l="0" t="0" r="r" b="b"/>
                  <a:pathLst>
                    <a:path w="1" h="123">
                      <a:moveTo>
                        <a:pt x="0" y="0"/>
                      </a:moveTo>
                      <a:cubicBezTo>
                        <a:pt x="1" y="29"/>
                        <a:pt x="0" y="58"/>
                        <a:pt x="1" y="87"/>
                      </a:cubicBezTo>
                      <a:cubicBezTo>
                        <a:pt x="0" y="117"/>
                        <a:pt x="0" y="105"/>
                        <a:pt x="0" y="123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21" name="Freeform 133"/>
                <p:cNvSpPr>
                  <a:spLocks/>
                </p:cNvSpPr>
                <p:nvPr/>
              </p:nvSpPr>
              <p:spPr bwMode="auto">
                <a:xfrm>
                  <a:off x="4728" y="3040"/>
                  <a:ext cx="119" cy="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77" y="5"/>
                    </a:cxn>
                    <a:cxn ang="0">
                      <a:pos x="101" y="2"/>
                    </a:cxn>
                    <a:cxn ang="0">
                      <a:pos x="119" y="5"/>
                    </a:cxn>
                  </a:cxnLst>
                  <a:rect l="0" t="0" r="r" b="b"/>
                  <a:pathLst>
                    <a:path w="119" h="5">
                      <a:moveTo>
                        <a:pt x="0" y="1"/>
                      </a:moveTo>
                      <a:cubicBezTo>
                        <a:pt x="27" y="1"/>
                        <a:pt x="51" y="0"/>
                        <a:pt x="77" y="5"/>
                      </a:cubicBezTo>
                      <a:cubicBezTo>
                        <a:pt x="85" y="5"/>
                        <a:pt x="93" y="2"/>
                        <a:pt x="101" y="2"/>
                      </a:cubicBezTo>
                      <a:cubicBezTo>
                        <a:pt x="107" y="2"/>
                        <a:pt x="113" y="5"/>
                        <a:pt x="119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22" name="Freeform 134"/>
                <p:cNvSpPr>
                  <a:spLocks/>
                </p:cNvSpPr>
                <p:nvPr/>
              </p:nvSpPr>
              <p:spPr bwMode="auto">
                <a:xfrm>
                  <a:off x="4731" y="3075"/>
                  <a:ext cx="116" cy="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116" y="5"/>
                    </a:cxn>
                  </a:cxnLst>
                  <a:rect l="0" t="0" r="r" b="b"/>
                  <a:pathLst>
                    <a:path w="116" h="5">
                      <a:moveTo>
                        <a:pt x="0" y="5"/>
                      </a:moveTo>
                      <a:cubicBezTo>
                        <a:pt x="34" y="0"/>
                        <a:pt x="96" y="5"/>
                        <a:pt x="116" y="5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40423" name="Freeform 135"/>
                <p:cNvSpPr>
                  <a:spLocks/>
                </p:cNvSpPr>
                <p:nvPr/>
              </p:nvSpPr>
              <p:spPr bwMode="auto">
                <a:xfrm>
                  <a:off x="4733" y="3114"/>
                  <a:ext cx="114" cy="2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114" y="2"/>
                    </a:cxn>
                  </a:cxnLst>
                  <a:rect l="0" t="0" r="r" b="b"/>
                  <a:pathLst>
                    <a:path w="114" h="2">
                      <a:moveTo>
                        <a:pt x="0" y="2"/>
                      </a:moveTo>
                      <a:cubicBezTo>
                        <a:pt x="38" y="0"/>
                        <a:pt x="75" y="2"/>
                        <a:pt x="114" y="2"/>
                      </a:cubicBezTo>
                    </a:path>
                  </a:pathLst>
                </a:custGeom>
                <a:noFill/>
                <a:ln w="12700" cmpd="sng">
                  <a:solidFill>
                    <a:srgbClr val="FF33C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</p:grpSp>
          <p:sp>
            <p:nvSpPr>
              <p:cNvPr id="140424" name="Freeform 136"/>
              <p:cNvSpPr>
                <a:spLocks/>
              </p:cNvSpPr>
              <p:nvPr/>
            </p:nvSpPr>
            <p:spPr bwMode="auto">
              <a:xfrm>
                <a:off x="4752" y="3408"/>
                <a:ext cx="96" cy="112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48" y="112"/>
                  </a:cxn>
                  <a:cxn ang="0">
                    <a:pos x="96" y="16"/>
                  </a:cxn>
                  <a:cxn ang="0">
                    <a:pos x="144" y="16"/>
                  </a:cxn>
                  <a:cxn ang="0">
                    <a:pos x="192" y="112"/>
                  </a:cxn>
                  <a:cxn ang="0">
                    <a:pos x="240" y="112"/>
                  </a:cxn>
                </a:cxnLst>
                <a:rect l="0" t="0" r="r" b="b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25" name="Freeform 137"/>
              <p:cNvSpPr>
                <a:spLocks/>
              </p:cNvSpPr>
              <p:nvPr/>
            </p:nvSpPr>
            <p:spPr bwMode="auto">
              <a:xfrm>
                <a:off x="4944" y="3456"/>
                <a:ext cx="131" cy="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27"/>
                  </a:cxn>
                  <a:cxn ang="0">
                    <a:pos x="104" y="18"/>
                  </a:cxn>
                  <a:cxn ang="0">
                    <a:pos x="131" y="4"/>
                  </a:cxn>
                </a:cxnLst>
                <a:rect l="0" t="0" r="r" b="b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26" name="Line 138"/>
              <p:cNvSpPr>
                <a:spLocks noChangeShapeType="1"/>
              </p:cNvSpPr>
              <p:nvPr/>
            </p:nvSpPr>
            <p:spPr bwMode="auto">
              <a:xfrm flipH="1">
                <a:off x="4752" y="3600"/>
                <a:ext cx="96" cy="96"/>
              </a:xfrm>
              <a:prstGeom prst="line">
                <a:avLst/>
              </a:prstGeom>
              <a:noFill/>
              <a:ln w="28575" cap="rnd">
                <a:solidFill>
                  <a:srgbClr val="FF33CC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27" name="Freeform 139"/>
              <p:cNvSpPr>
                <a:spLocks/>
              </p:cNvSpPr>
              <p:nvPr/>
            </p:nvSpPr>
            <p:spPr bwMode="auto">
              <a:xfrm>
                <a:off x="4752" y="3792"/>
                <a:ext cx="96" cy="112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48" y="112"/>
                  </a:cxn>
                  <a:cxn ang="0">
                    <a:pos x="96" y="16"/>
                  </a:cxn>
                  <a:cxn ang="0">
                    <a:pos x="144" y="16"/>
                  </a:cxn>
                  <a:cxn ang="0">
                    <a:pos x="192" y="112"/>
                  </a:cxn>
                  <a:cxn ang="0">
                    <a:pos x="240" y="112"/>
                  </a:cxn>
                </a:cxnLst>
                <a:rect l="0" t="0" r="r" b="b"/>
                <a:pathLst>
                  <a:path w="240" h="128">
                    <a:moveTo>
                      <a:pt x="0" y="112"/>
                    </a:moveTo>
                    <a:cubicBezTo>
                      <a:pt x="16" y="120"/>
                      <a:pt x="32" y="128"/>
                      <a:pt x="48" y="112"/>
                    </a:cubicBezTo>
                    <a:cubicBezTo>
                      <a:pt x="64" y="96"/>
                      <a:pt x="80" y="32"/>
                      <a:pt x="96" y="16"/>
                    </a:cubicBezTo>
                    <a:cubicBezTo>
                      <a:pt x="112" y="0"/>
                      <a:pt x="128" y="0"/>
                      <a:pt x="144" y="16"/>
                    </a:cubicBezTo>
                    <a:cubicBezTo>
                      <a:pt x="160" y="32"/>
                      <a:pt x="176" y="96"/>
                      <a:pt x="192" y="112"/>
                    </a:cubicBezTo>
                    <a:cubicBezTo>
                      <a:pt x="208" y="128"/>
                      <a:pt x="232" y="112"/>
                      <a:pt x="240" y="112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28" name="Freeform 140"/>
              <p:cNvSpPr>
                <a:spLocks/>
              </p:cNvSpPr>
              <p:nvPr/>
            </p:nvSpPr>
            <p:spPr bwMode="auto">
              <a:xfrm>
                <a:off x="4944" y="3840"/>
                <a:ext cx="131" cy="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27"/>
                  </a:cxn>
                  <a:cxn ang="0">
                    <a:pos x="104" y="18"/>
                  </a:cxn>
                  <a:cxn ang="0">
                    <a:pos x="131" y="4"/>
                  </a:cxn>
                </a:cxnLst>
                <a:rect l="0" t="0" r="r" b="b"/>
                <a:pathLst>
                  <a:path w="131" h="27">
                    <a:moveTo>
                      <a:pt x="0" y="0"/>
                    </a:moveTo>
                    <a:cubicBezTo>
                      <a:pt x="6" y="17"/>
                      <a:pt x="38" y="23"/>
                      <a:pt x="54" y="27"/>
                    </a:cubicBezTo>
                    <a:cubicBezTo>
                      <a:pt x="75" y="25"/>
                      <a:pt x="86" y="22"/>
                      <a:pt x="104" y="18"/>
                    </a:cubicBezTo>
                    <a:cubicBezTo>
                      <a:pt x="108" y="15"/>
                      <a:pt x="131" y="5"/>
                      <a:pt x="131" y="4"/>
                    </a:cubicBezTo>
                  </a:path>
                </a:pathLst>
              </a:custGeom>
              <a:noFill/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grpSp>
            <p:nvGrpSpPr>
              <p:cNvPr id="140429" name="Group 141"/>
              <p:cNvGrpSpPr>
                <a:grpSpLocks/>
              </p:cNvGrpSpPr>
              <p:nvPr/>
            </p:nvGrpSpPr>
            <p:grpSpPr bwMode="auto">
              <a:xfrm>
                <a:off x="4752" y="3984"/>
                <a:ext cx="288" cy="96"/>
                <a:chOff x="4752" y="1872"/>
                <a:chExt cx="288" cy="96"/>
              </a:xfrm>
            </p:grpSpPr>
            <p:sp>
              <p:nvSpPr>
                <p:cNvPr id="140430" name="Line 142"/>
                <p:cNvSpPr>
                  <a:spLocks noChangeShapeType="1"/>
                </p:cNvSpPr>
                <p:nvPr/>
              </p:nvSpPr>
              <p:spPr bwMode="auto">
                <a:xfrm flipH="1">
                  <a:off x="4752" y="1872"/>
                  <a:ext cx="96" cy="96"/>
                </a:xfrm>
                <a:prstGeom prst="line">
                  <a:avLst/>
                </a:prstGeom>
                <a:noFill/>
                <a:ln w="19050">
                  <a:solidFill>
                    <a:srgbClr val="FF33CC"/>
                  </a:solidFill>
                  <a:prstDash val="dash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grpSp>
              <p:nvGrpSpPr>
                <p:cNvPr id="140431" name="Group 143"/>
                <p:cNvGrpSpPr>
                  <a:grpSpLocks/>
                </p:cNvGrpSpPr>
                <p:nvPr/>
              </p:nvGrpSpPr>
              <p:grpSpPr bwMode="auto">
                <a:xfrm>
                  <a:off x="4944" y="1872"/>
                  <a:ext cx="96" cy="96"/>
                  <a:chOff x="4944" y="1872"/>
                  <a:chExt cx="96" cy="96"/>
                </a:xfrm>
              </p:grpSpPr>
              <p:sp>
                <p:nvSpPr>
                  <p:cNvPr id="140432" name="Line 1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944" y="1872"/>
                    <a:ext cx="96" cy="96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  <p:sp>
                <p:nvSpPr>
                  <p:cNvPr id="140433" name="Line 14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92" y="1872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rgbClr val="FF33C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pt-PT"/>
                  </a:p>
                </p:txBody>
              </p:sp>
            </p:grpSp>
          </p:grpSp>
        </p:grpSp>
        <p:grpSp>
          <p:nvGrpSpPr>
            <p:cNvPr id="140434" name="Group 146"/>
            <p:cNvGrpSpPr>
              <a:grpSpLocks/>
            </p:cNvGrpSpPr>
            <p:nvPr/>
          </p:nvGrpSpPr>
          <p:grpSpPr bwMode="auto">
            <a:xfrm>
              <a:off x="4272" y="1968"/>
              <a:ext cx="288" cy="2170"/>
              <a:chOff x="4272" y="1968"/>
              <a:chExt cx="288" cy="2170"/>
            </a:xfrm>
          </p:grpSpPr>
          <p:sp>
            <p:nvSpPr>
              <p:cNvPr id="140435" name="Text Box 147"/>
              <p:cNvSpPr txBox="1">
                <a:spLocks noChangeArrowheads="1"/>
              </p:cNvSpPr>
              <p:nvPr/>
            </p:nvSpPr>
            <p:spPr bwMode="auto">
              <a:xfrm>
                <a:off x="4272" y="1968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40</a:t>
                </a:r>
                <a:endParaRPr lang="pt-PT" u="none"/>
              </a:p>
            </p:txBody>
          </p:sp>
          <p:sp>
            <p:nvSpPr>
              <p:cNvPr id="140436" name="Text Box 148"/>
              <p:cNvSpPr txBox="1">
                <a:spLocks noChangeArrowheads="1"/>
              </p:cNvSpPr>
              <p:nvPr/>
            </p:nvSpPr>
            <p:spPr bwMode="auto">
              <a:xfrm>
                <a:off x="4272" y="2160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32</a:t>
                </a:r>
                <a:endParaRPr lang="pt-PT" u="none"/>
              </a:p>
            </p:txBody>
          </p:sp>
          <p:sp>
            <p:nvSpPr>
              <p:cNvPr id="140437" name="Text Box 149"/>
              <p:cNvSpPr txBox="1">
                <a:spLocks noChangeArrowheads="1"/>
              </p:cNvSpPr>
              <p:nvPr/>
            </p:nvSpPr>
            <p:spPr bwMode="auto">
              <a:xfrm>
                <a:off x="4272" y="2352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35</a:t>
                </a:r>
                <a:endParaRPr lang="pt-PT" u="none"/>
              </a:p>
            </p:txBody>
          </p:sp>
          <p:sp>
            <p:nvSpPr>
              <p:cNvPr id="140438" name="Text Box 150"/>
              <p:cNvSpPr txBox="1">
                <a:spLocks noChangeArrowheads="1"/>
              </p:cNvSpPr>
              <p:nvPr/>
            </p:nvSpPr>
            <p:spPr bwMode="auto">
              <a:xfrm>
                <a:off x="4272" y="2544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42</a:t>
                </a:r>
                <a:endParaRPr lang="pt-PT" u="none"/>
              </a:p>
            </p:txBody>
          </p:sp>
          <p:sp>
            <p:nvSpPr>
              <p:cNvPr id="140439" name="Text Box 151"/>
              <p:cNvSpPr txBox="1">
                <a:spLocks noChangeArrowheads="1"/>
              </p:cNvSpPr>
              <p:nvPr/>
            </p:nvSpPr>
            <p:spPr bwMode="auto">
              <a:xfrm>
                <a:off x="4272" y="2736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38</a:t>
                </a:r>
                <a:endParaRPr lang="pt-PT" u="none"/>
              </a:p>
            </p:txBody>
          </p:sp>
          <p:sp>
            <p:nvSpPr>
              <p:cNvPr id="140440" name="Text Box 152"/>
              <p:cNvSpPr txBox="1">
                <a:spLocks noChangeArrowheads="1"/>
              </p:cNvSpPr>
              <p:nvPr/>
            </p:nvSpPr>
            <p:spPr bwMode="auto">
              <a:xfrm>
                <a:off x="4272" y="2928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44</a:t>
                </a:r>
                <a:endParaRPr lang="pt-PT" u="none"/>
              </a:p>
            </p:txBody>
          </p:sp>
          <p:sp>
            <p:nvSpPr>
              <p:cNvPr id="140441" name="Text Box 153"/>
              <p:cNvSpPr txBox="1">
                <a:spLocks noChangeArrowheads="1"/>
              </p:cNvSpPr>
              <p:nvPr/>
            </p:nvSpPr>
            <p:spPr bwMode="auto">
              <a:xfrm>
                <a:off x="4272" y="3120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67</a:t>
                </a:r>
                <a:endParaRPr lang="pt-PT" u="none"/>
              </a:p>
            </p:txBody>
          </p:sp>
          <p:sp>
            <p:nvSpPr>
              <p:cNvPr id="140442" name="Text Box 154"/>
              <p:cNvSpPr txBox="1">
                <a:spLocks noChangeArrowheads="1"/>
              </p:cNvSpPr>
              <p:nvPr/>
            </p:nvSpPr>
            <p:spPr bwMode="auto">
              <a:xfrm>
                <a:off x="4272" y="3312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36</a:t>
                </a:r>
                <a:endParaRPr lang="pt-PT" u="none"/>
              </a:p>
            </p:txBody>
          </p:sp>
          <p:sp>
            <p:nvSpPr>
              <p:cNvPr id="140443" name="Text Box 155"/>
              <p:cNvSpPr txBox="1">
                <a:spLocks noChangeArrowheads="1"/>
              </p:cNvSpPr>
              <p:nvPr/>
            </p:nvSpPr>
            <p:spPr bwMode="auto">
              <a:xfrm>
                <a:off x="4272" y="3504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34</a:t>
                </a:r>
                <a:endParaRPr lang="pt-PT" u="none"/>
              </a:p>
            </p:txBody>
          </p:sp>
          <p:sp>
            <p:nvSpPr>
              <p:cNvPr id="140444" name="Text Box 156"/>
              <p:cNvSpPr txBox="1">
                <a:spLocks noChangeArrowheads="1"/>
              </p:cNvSpPr>
              <p:nvPr/>
            </p:nvSpPr>
            <p:spPr bwMode="auto">
              <a:xfrm>
                <a:off x="4272" y="3696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45</a:t>
                </a:r>
                <a:endParaRPr lang="pt-PT" u="none"/>
              </a:p>
            </p:txBody>
          </p:sp>
          <p:sp>
            <p:nvSpPr>
              <p:cNvPr id="140445" name="Text Box 157"/>
              <p:cNvSpPr txBox="1">
                <a:spLocks noChangeArrowheads="1"/>
              </p:cNvSpPr>
              <p:nvPr/>
            </p:nvSpPr>
            <p:spPr bwMode="auto">
              <a:xfrm>
                <a:off x="4272" y="3888"/>
                <a:ext cx="28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50</a:t>
                </a:r>
                <a:endParaRPr lang="pt-PT" u="none"/>
              </a:p>
            </p:txBody>
          </p:sp>
        </p:grpSp>
        <p:grpSp>
          <p:nvGrpSpPr>
            <p:cNvPr id="140446" name="Group 158"/>
            <p:cNvGrpSpPr>
              <a:grpSpLocks/>
            </p:cNvGrpSpPr>
            <p:nvPr/>
          </p:nvGrpSpPr>
          <p:grpSpPr bwMode="auto">
            <a:xfrm>
              <a:off x="4176" y="4080"/>
              <a:ext cx="1440" cy="250"/>
              <a:chOff x="4176" y="4080"/>
              <a:chExt cx="1440" cy="250"/>
            </a:xfrm>
          </p:grpSpPr>
          <p:sp>
            <p:nvSpPr>
              <p:cNvPr id="140447" name="Oval 159"/>
              <p:cNvSpPr>
                <a:spLocks noChangeArrowheads="1"/>
              </p:cNvSpPr>
              <p:nvPr/>
            </p:nvSpPr>
            <p:spPr bwMode="auto">
              <a:xfrm>
                <a:off x="4176" y="41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48" name="Oval 160"/>
              <p:cNvSpPr>
                <a:spLocks noChangeArrowheads="1"/>
              </p:cNvSpPr>
              <p:nvPr/>
            </p:nvSpPr>
            <p:spPr bwMode="auto">
              <a:xfrm>
                <a:off x="5520" y="41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49" name="Line 161"/>
              <p:cNvSpPr>
                <a:spLocks noChangeShapeType="1"/>
              </p:cNvSpPr>
              <p:nvPr/>
            </p:nvSpPr>
            <p:spPr bwMode="auto">
              <a:xfrm>
                <a:off x="4272" y="4224"/>
                <a:ext cx="432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50" name="Text Box 162"/>
              <p:cNvSpPr txBox="1">
                <a:spLocks noChangeArrowheads="1"/>
              </p:cNvSpPr>
              <p:nvPr/>
            </p:nvSpPr>
            <p:spPr bwMode="auto">
              <a:xfrm>
                <a:off x="4656" y="4080"/>
                <a:ext cx="528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pt-PT" sz="2000" u="none">
                    <a:solidFill>
                      <a:srgbClr val="FF33CC"/>
                    </a:solidFill>
                  </a:rPr>
                  <a:t>100m</a:t>
                </a:r>
                <a:endParaRPr lang="pt-PT" u="none"/>
              </a:p>
            </p:txBody>
          </p:sp>
          <p:sp>
            <p:nvSpPr>
              <p:cNvPr id="140451" name="Line 163"/>
              <p:cNvSpPr>
                <a:spLocks noChangeShapeType="1"/>
              </p:cNvSpPr>
              <p:nvPr/>
            </p:nvSpPr>
            <p:spPr bwMode="auto">
              <a:xfrm>
                <a:off x="5088" y="4224"/>
                <a:ext cx="432" cy="0"/>
              </a:xfrm>
              <a:prstGeom prst="line">
                <a:avLst/>
              </a:prstGeom>
              <a:noFill/>
              <a:ln w="19050">
                <a:solidFill>
                  <a:srgbClr val="FF33CC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40452" name="Freeform 164"/>
              <p:cNvSpPr>
                <a:spLocks/>
              </p:cNvSpPr>
              <p:nvPr/>
            </p:nvSpPr>
            <p:spPr bwMode="auto">
              <a:xfrm>
                <a:off x="5549" y="4203"/>
                <a:ext cx="44" cy="44"/>
              </a:xfrm>
              <a:custGeom>
                <a:avLst/>
                <a:gdLst/>
                <a:ahLst/>
                <a:cxnLst>
                  <a:cxn ang="0">
                    <a:pos x="22" y="3"/>
                  </a:cxn>
                  <a:cxn ang="0">
                    <a:pos x="4" y="14"/>
                  </a:cxn>
                  <a:cxn ang="0">
                    <a:pos x="3" y="30"/>
                  </a:cxn>
                  <a:cxn ang="0">
                    <a:pos x="10" y="42"/>
                  </a:cxn>
                  <a:cxn ang="0">
                    <a:pos x="42" y="33"/>
                  </a:cxn>
                  <a:cxn ang="0">
                    <a:pos x="34" y="6"/>
                  </a:cxn>
                  <a:cxn ang="0">
                    <a:pos x="22" y="3"/>
                  </a:cxn>
                </a:cxnLst>
                <a:rect l="0" t="0" r="r" b="b"/>
                <a:pathLst>
                  <a:path w="44" h="44">
                    <a:moveTo>
                      <a:pt x="22" y="3"/>
                    </a:moveTo>
                    <a:cubicBezTo>
                      <a:pt x="9" y="5"/>
                      <a:pt x="10" y="4"/>
                      <a:pt x="4" y="14"/>
                    </a:cubicBezTo>
                    <a:cubicBezTo>
                      <a:pt x="3" y="20"/>
                      <a:pt x="0" y="24"/>
                      <a:pt x="3" y="30"/>
                    </a:cubicBezTo>
                    <a:cubicBezTo>
                      <a:pt x="4" y="36"/>
                      <a:pt x="5" y="38"/>
                      <a:pt x="10" y="42"/>
                    </a:cubicBezTo>
                    <a:cubicBezTo>
                      <a:pt x="22" y="40"/>
                      <a:pt x="36" y="44"/>
                      <a:pt x="42" y="33"/>
                    </a:cubicBezTo>
                    <a:cubicBezTo>
                      <a:pt x="44" y="24"/>
                      <a:pt x="43" y="11"/>
                      <a:pt x="34" y="6"/>
                    </a:cubicBezTo>
                    <a:cubicBezTo>
                      <a:pt x="29" y="0"/>
                      <a:pt x="33" y="2"/>
                      <a:pt x="22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mpd="sng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0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0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0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0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0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0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0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0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0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0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0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0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0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0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0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0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0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0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5" name="Group 3"/>
          <p:cNvGrpSpPr>
            <a:grpSpLocks/>
          </p:cNvGrpSpPr>
          <p:nvPr/>
        </p:nvGrpSpPr>
        <p:grpSpPr bwMode="auto">
          <a:xfrm>
            <a:off x="228600" y="1371600"/>
            <a:ext cx="2438400" cy="4267200"/>
            <a:chOff x="144" y="864"/>
            <a:chExt cx="1536" cy="2688"/>
          </a:xfrm>
        </p:grpSpPr>
        <p:sp>
          <p:nvSpPr>
            <p:cNvPr id="90116" name="Rectangle 4"/>
            <p:cNvSpPr>
              <a:spLocks noChangeArrowheads="1"/>
            </p:cNvSpPr>
            <p:nvPr/>
          </p:nvSpPr>
          <p:spPr bwMode="auto">
            <a:xfrm>
              <a:off x="144" y="864"/>
              <a:ext cx="1536" cy="268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33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90117" name="Group 5"/>
            <p:cNvGrpSpPr>
              <a:grpSpLocks/>
            </p:cNvGrpSpPr>
            <p:nvPr/>
          </p:nvGrpSpPr>
          <p:grpSpPr bwMode="auto">
            <a:xfrm>
              <a:off x="144" y="864"/>
              <a:ext cx="1536" cy="2496"/>
              <a:chOff x="144" y="864"/>
              <a:chExt cx="1536" cy="2496"/>
            </a:xfrm>
          </p:grpSpPr>
          <p:sp>
            <p:nvSpPr>
              <p:cNvPr id="90118" name="Line 6"/>
              <p:cNvSpPr>
                <a:spLocks noChangeShapeType="1"/>
              </p:cNvSpPr>
              <p:nvPr/>
            </p:nvSpPr>
            <p:spPr bwMode="auto">
              <a:xfrm>
                <a:off x="144" y="124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19" name="Line 7"/>
              <p:cNvSpPr>
                <a:spLocks noChangeShapeType="1"/>
              </p:cNvSpPr>
              <p:nvPr/>
            </p:nvSpPr>
            <p:spPr bwMode="auto">
              <a:xfrm>
                <a:off x="144" y="144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0" name="Line 8"/>
              <p:cNvSpPr>
                <a:spLocks noChangeShapeType="1"/>
              </p:cNvSpPr>
              <p:nvPr/>
            </p:nvSpPr>
            <p:spPr bwMode="auto">
              <a:xfrm>
                <a:off x="144" y="163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1" name="Line 9"/>
              <p:cNvSpPr>
                <a:spLocks noChangeShapeType="1"/>
              </p:cNvSpPr>
              <p:nvPr/>
            </p:nvSpPr>
            <p:spPr bwMode="auto">
              <a:xfrm>
                <a:off x="144" y="182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2" name="Line 10"/>
              <p:cNvSpPr>
                <a:spLocks noChangeShapeType="1"/>
              </p:cNvSpPr>
              <p:nvPr/>
            </p:nvSpPr>
            <p:spPr bwMode="auto">
              <a:xfrm>
                <a:off x="144" y="201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3" name="Line 11"/>
              <p:cNvSpPr>
                <a:spLocks noChangeShapeType="1"/>
              </p:cNvSpPr>
              <p:nvPr/>
            </p:nvSpPr>
            <p:spPr bwMode="auto">
              <a:xfrm>
                <a:off x="144" y="240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4" name="Line 12"/>
              <p:cNvSpPr>
                <a:spLocks noChangeShapeType="1"/>
              </p:cNvSpPr>
              <p:nvPr/>
            </p:nvSpPr>
            <p:spPr bwMode="auto">
              <a:xfrm>
                <a:off x="144" y="2592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5" name="Line 13"/>
              <p:cNvSpPr>
                <a:spLocks noChangeShapeType="1"/>
              </p:cNvSpPr>
              <p:nvPr/>
            </p:nvSpPr>
            <p:spPr bwMode="auto">
              <a:xfrm>
                <a:off x="144" y="2784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6" name="Line 14"/>
              <p:cNvSpPr>
                <a:spLocks noChangeShapeType="1"/>
              </p:cNvSpPr>
              <p:nvPr/>
            </p:nvSpPr>
            <p:spPr bwMode="auto">
              <a:xfrm>
                <a:off x="144" y="297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7" name="Line 15"/>
              <p:cNvSpPr>
                <a:spLocks noChangeShapeType="1"/>
              </p:cNvSpPr>
              <p:nvPr/>
            </p:nvSpPr>
            <p:spPr bwMode="auto">
              <a:xfrm>
                <a:off x="144" y="316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8" name="Line 16"/>
              <p:cNvSpPr>
                <a:spLocks noChangeShapeType="1"/>
              </p:cNvSpPr>
              <p:nvPr/>
            </p:nvSpPr>
            <p:spPr bwMode="auto">
              <a:xfrm>
                <a:off x="144" y="3360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29" name="Line 17"/>
              <p:cNvSpPr>
                <a:spLocks noChangeShapeType="1"/>
              </p:cNvSpPr>
              <p:nvPr/>
            </p:nvSpPr>
            <p:spPr bwMode="auto">
              <a:xfrm>
                <a:off x="144" y="1056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0" name="Line 18"/>
              <p:cNvSpPr>
                <a:spLocks noChangeShapeType="1"/>
              </p:cNvSpPr>
              <p:nvPr/>
            </p:nvSpPr>
            <p:spPr bwMode="auto">
              <a:xfrm>
                <a:off x="336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1" name="Line 19"/>
              <p:cNvSpPr>
                <a:spLocks noChangeShapeType="1"/>
              </p:cNvSpPr>
              <p:nvPr/>
            </p:nvSpPr>
            <p:spPr bwMode="auto">
              <a:xfrm>
                <a:off x="528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2" name="Line 20"/>
              <p:cNvSpPr>
                <a:spLocks noChangeShapeType="1"/>
              </p:cNvSpPr>
              <p:nvPr/>
            </p:nvSpPr>
            <p:spPr bwMode="auto">
              <a:xfrm>
                <a:off x="720" y="864"/>
                <a:ext cx="0" cy="2496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3" name="Line 21"/>
              <p:cNvSpPr>
                <a:spLocks noChangeShapeType="1"/>
              </p:cNvSpPr>
              <p:nvPr/>
            </p:nvSpPr>
            <p:spPr bwMode="auto">
              <a:xfrm>
                <a:off x="912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4" name="Line 22"/>
              <p:cNvSpPr>
                <a:spLocks noChangeShapeType="1"/>
              </p:cNvSpPr>
              <p:nvPr/>
            </p:nvSpPr>
            <p:spPr bwMode="auto">
              <a:xfrm>
                <a:off x="1104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5" name="Line 23"/>
              <p:cNvSpPr>
                <a:spLocks noChangeShapeType="1"/>
              </p:cNvSpPr>
              <p:nvPr/>
            </p:nvSpPr>
            <p:spPr bwMode="auto">
              <a:xfrm>
                <a:off x="1296" y="864"/>
                <a:ext cx="0" cy="2496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6" name="Line 24"/>
              <p:cNvSpPr>
                <a:spLocks noChangeShapeType="1"/>
              </p:cNvSpPr>
              <p:nvPr/>
            </p:nvSpPr>
            <p:spPr bwMode="auto">
              <a:xfrm>
                <a:off x="1488" y="1056"/>
                <a:ext cx="0" cy="2304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90137" name="Line 25"/>
              <p:cNvSpPr>
                <a:spLocks noChangeShapeType="1"/>
              </p:cNvSpPr>
              <p:nvPr/>
            </p:nvSpPr>
            <p:spPr bwMode="auto">
              <a:xfrm>
                <a:off x="144" y="2208"/>
                <a:ext cx="1536" cy="0"/>
              </a:xfrm>
              <a:prstGeom prst="lin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90138" name="Group 26"/>
          <p:cNvGrpSpPr>
            <a:grpSpLocks/>
          </p:cNvGrpSpPr>
          <p:nvPr/>
        </p:nvGrpSpPr>
        <p:grpSpPr bwMode="auto">
          <a:xfrm>
            <a:off x="228600" y="0"/>
            <a:ext cx="8458200" cy="6735763"/>
            <a:chOff x="144" y="0"/>
            <a:chExt cx="5328" cy="4243"/>
          </a:xfrm>
        </p:grpSpPr>
        <p:sp>
          <p:nvSpPr>
            <p:cNvPr id="90139" name="Text Box 27"/>
            <p:cNvSpPr txBox="1">
              <a:spLocks noChangeArrowheads="1"/>
            </p:cNvSpPr>
            <p:nvPr/>
          </p:nvSpPr>
          <p:spPr bwMode="auto">
            <a:xfrm>
              <a:off x="2592" y="0"/>
              <a:ext cx="2880" cy="4243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lnSpc>
                  <a:spcPct val="50000"/>
                </a:lnSpc>
                <a:spcBef>
                  <a:spcPct val="50000"/>
                </a:spcBef>
              </a:pPr>
              <a:endParaRPr lang="pt-PT" sz="100" u="none"/>
            </a:p>
            <a:p>
              <a:pPr algn="ctr">
                <a:lnSpc>
                  <a:spcPct val="50000"/>
                </a:lnSpc>
                <a:spcBef>
                  <a:spcPct val="50000"/>
                </a:spcBef>
              </a:pPr>
              <a:r>
                <a:rPr lang="pt-PT" sz="2800" u="none"/>
                <a:t>ESCALÕES</a:t>
              </a:r>
              <a:endParaRPr lang="pt-PT" u="none"/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 - Homens	D - Senhoras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12 	- Menos de 12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14		- Menos de 14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16		- Menos de 16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18  	- Menos de 18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20		- Menos de 20 anos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21E	- Maiores de 18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21 A	- Maiores de 18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35		- Maiores de 35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40		- Maiores de 40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45		- Maiores de 45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50		- Maiores de 50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H/D 55		- Maiores de 55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PARES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H OPEN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u="none"/>
                <a:t>D OPEN	- Qualquer idade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pt-PT" sz="1800" b="1" u="none"/>
                <a:t>PRINCIPIANTES</a:t>
              </a:r>
              <a:r>
                <a:rPr lang="pt-PT" b="1" u="none"/>
                <a:t>	- </a:t>
              </a:r>
              <a:r>
                <a:rPr lang="pt-PT" u="none"/>
                <a:t>Qualquer idade</a:t>
              </a:r>
            </a:p>
          </p:txBody>
        </p:sp>
        <p:sp>
          <p:nvSpPr>
            <p:cNvPr id="90140" name="Rectangle 28"/>
            <p:cNvSpPr>
              <a:spLocks noChangeArrowheads="1"/>
            </p:cNvSpPr>
            <p:nvPr/>
          </p:nvSpPr>
          <p:spPr bwMode="auto">
            <a:xfrm>
              <a:off x="144" y="864"/>
              <a:ext cx="576" cy="189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41" name="Group 29"/>
          <p:cNvGrpSpPr>
            <a:grpSpLocks/>
          </p:cNvGrpSpPr>
          <p:nvPr/>
        </p:nvGrpSpPr>
        <p:grpSpPr bwMode="auto">
          <a:xfrm>
            <a:off x="1143000" y="1295400"/>
            <a:ext cx="6629400" cy="1076325"/>
            <a:chOff x="720" y="816"/>
            <a:chExt cx="4176" cy="678"/>
          </a:xfrm>
        </p:grpSpPr>
        <p:sp>
          <p:nvSpPr>
            <p:cNvPr id="90142" name="Rectangle 30"/>
            <p:cNvSpPr>
              <a:spLocks noChangeArrowheads="1"/>
            </p:cNvSpPr>
            <p:nvPr/>
          </p:nvSpPr>
          <p:spPr bwMode="auto">
            <a:xfrm>
              <a:off x="720" y="864"/>
              <a:ext cx="576" cy="192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90143" name="Text Box 31"/>
            <p:cNvSpPr txBox="1">
              <a:spLocks noChangeArrowheads="1"/>
            </p:cNvSpPr>
            <p:nvPr/>
          </p:nvSpPr>
          <p:spPr bwMode="auto">
            <a:xfrm>
              <a:off x="2688" y="816"/>
              <a:ext cx="2208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PT" sz="3200" u="none"/>
                <a:t>Extensão total do Percurso em metros</a:t>
              </a:r>
              <a:endParaRPr lang="pt-PT" u="none"/>
            </a:p>
          </p:txBody>
        </p:sp>
      </p:grpSp>
      <p:grpSp>
        <p:nvGrpSpPr>
          <p:cNvPr id="90144" name="Group 32"/>
          <p:cNvGrpSpPr>
            <a:grpSpLocks/>
          </p:cNvGrpSpPr>
          <p:nvPr/>
        </p:nvGrpSpPr>
        <p:grpSpPr bwMode="auto">
          <a:xfrm>
            <a:off x="2057400" y="1295400"/>
            <a:ext cx="5791200" cy="2538413"/>
            <a:chOff x="5760" y="-1599"/>
            <a:chExt cx="3648" cy="1599"/>
          </a:xfrm>
        </p:grpSpPr>
        <p:sp>
          <p:nvSpPr>
            <p:cNvPr id="90145" name="Rectangle 33"/>
            <p:cNvSpPr>
              <a:spLocks noChangeArrowheads="1"/>
            </p:cNvSpPr>
            <p:nvPr/>
          </p:nvSpPr>
          <p:spPr bwMode="auto">
            <a:xfrm>
              <a:off x="5760" y="-1551"/>
              <a:ext cx="384" cy="192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90146" name="Text Box 34"/>
            <p:cNvSpPr txBox="1">
              <a:spLocks noChangeArrowheads="1"/>
            </p:cNvSpPr>
            <p:nvPr/>
          </p:nvSpPr>
          <p:spPr bwMode="auto">
            <a:xfrm>
              <a:off x="6864" y="-1599"/>
              <a:ext cx="2544" cy="1599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PT" sz="3200" u="none"/>
                <a:t>Desnível - Somatório acumulado de tudo o que se sobe, seguindo em linha recta, entre os pontos de controlo</a:t>
              </a:r>
              <a:endParaRPr lang="pt-PT" u="none"/>
            </a:p>
          </p:txBody>
        </p:sp>
      </p:grpSp>
      <p:grpSp>
        <p:nvGrpSpPr>
          <p:cNvPr id="90147" name="Group 35"/>
          <p:cNvGrpSpPr>
            <a:grpSpLocks/>
          </p:cNvGrpSpPr>
          <p:nvPr/>
        </p:nvGrpSpPr>
        <p:grpSpPr bwMode="auto">
          <a:xfrm>
            <a:off x="2362200" y="1676400"/>
            <a:ext cx="5867400" cy="3657600"/>
            <a:chOff x="1488" y="1056"/>
            <a:chExt cx="3696" cy="2304"/>
          </a:xfrm>
        </p:grpSpPr>
        <p:sp>
          <p:nvSpPr>
            <p:cNvPr id="90148" name="Text Box 36"/>
            <p:cNvSpPr txBox="1">
              <a:spLocks noChangeArrowheads="1"/>
            </p:cNvSpPr>
            <p:nvPr/>
          </p:nvSpPr>
          <p:spPr bwMode="auto">
            <a:xfrm>
              <a:off x="2448" y="1728"/>
              <a:ext cx="2736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Outras informações importantes.</a:t>
              </a:r>
              <a:endParaRPr lang="pt-PT" u="none"/>
            </a:p>
          </p:txBody>
        </p:sp>
        <p:sp>
          <p:nvSpPr>
            <p:cNvPr id="90149" name="Rectangle 37"/>
            <p:cNvSpPr>
              <a:spLocks noChangeArrowheads="1"/>
            </p:cNvSpPr>
            <p:nvPr/>
          </p:nvSpPr>
          <p:spPr bwMode="auto">
            <a:xfrm>
              <a:off x="1488" y="1056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50" name="Group 38"/>
          <p:cNvGrpSpPr>
            <a:grpSpLocks/>
          </p:cNvGrpSpPr>
          <p:nvPr/>
        </p:nvGrpSpPr>
        <p:grpSpPr bwMode="auto">
          <a:xfrm>
            <a:off x="228600" y="1676400"/>
            <a:ext cx="7239000" cy="3657600"/>
            <a:chOff x="240" y="-2112"/>
            <a:chExt cx="4560" cy="2304"/>
          </a:xfrm>
        </p:grpSpPr>
        <p:sp>
          <p:nvSpPr>
            <p:cNvPr id="90151" name="Text Box 39"/>
            <p:cNvSpPr txBox="1">
              <a:spLocks noChangeArrowheads="1"/>
            </p:cNvSpPr>
            <p:nvPr/>
          </p:nvSpPr>
          <p:spPr bwMode="auto">
            <a:xfrm>
              <a:off x="2256" y="-1680"/>
              <a:ext cx="2544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PT" sz="3200" u="none"/>
                <a:t>Número de ordem dos pontos de controlo. É obrigatório visitá-los por ordem crescente.</a:t>
              </a:r>
              <a:endParaRPr lang="pt-PT" u="none"/>
            </a:p>
          </p:txBody>
        </p:sp>
        <p:sp>
          <p:nvSpPr>
            <p:cNvPr id="90152" name="Rectangle 40"/>
            <p:cNvSpPr>
              <a:spLocks noChangeArrowheads="1"/>
            </p:cNvSpPr>
            <p:nvPr/>
          </p:nvSpPr>
          <p:spPr bwMode="auto">
            <a:xfrm>
              <a:off x="240" y="-2112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53" name="Group 41"/>
          <p:cNvGrpSpPr>
            <a:grpSpLocks/>
          </p:cNvGrpSpPr>
          <p:nvPr/>
        </p:nvGrpSpPr>
        <p:grpSpPr bwMode="auto">
          <a:xfrm>
            <a:off x="533400" y="1676400"/>
            <a:ext cx="8229600" cy="3657600"/>
            <a:chOff x="1056" y="-2160"/>
            <a:chExt cx="5184" cy="2304"/>
          </a:xfrm>
        </p:grpSpPr>
        <p:sp>
          <p:nvSpPr>
            <p:cNvPr id="90154" name="Text Box 42"/>
            <p:cNvSpPr txBox="1">
              <a:spLocks noChangeArrowheads="1"/>
            </p:cNvSpPr>
            <p:nvPr/>
          </p:nvSpPr>
          <p:spPr bwMode="auto">
            <a:xfrm>
              <a:off x="3360" y="-1872"/>
              <a:ext cx="2880" cy="1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r>
                <a:rPr lang="pt-PT" sz="2800" u="none"/>
                <a:t>Códigos dos pontos de controlo. Todas as balizas estão identificadas por um código numérico, permitindo aos participantes confirmarem  se aquela é a sua baliza.</a:t>
              </a:r>
              <a:endParaRPr lang="pt-PT" sz="2000" u="none"/>
            </a:p>
          </p:txBody>
        </p:sp>
        <p:sp>
          <p:nvSpPr>
            <p:cNvPr id="90155" name="Rectangle 43"/>
            <p:cNvSpPr>
              <a:spLocks noChangeArrowheads="1"/>
            </p:cNvSpPr>
            <p:nvPr/>
          </p:nvSpPr>
          <p:spPr bwMode="auto">
            <a:xfrm>
              <a:off x="1056" y="-2160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56" name="Group 44"/>
          <p:cNvGrpSpPr>
            <a:grpSpLocks/>
          </p:cNvGrpSpPr>
          <p:nvPr/>
        </p:nvGrpSpPr>
        <p:grpSpPr bwMode="auto">
          <a:xfrm>
            <a:off x="838200" y="1676400"/>
            <a:ext cx="7239000" cy="3657600"/>
            <a:chOff x="864" y="-2304"/>
            <a:chExt cx="4560" cy="2304"/>
          </a:xfrm>
        </p:grpSpPr>
        <p:sp>
          <p:nvSpPr>
            <p:cNvPr id="90157" name="Text Box 45"/>
            <p:cNvSpPr txBox="1">
              <a:spLocks noChangeArrowheads="1"/>
            </p:cNvSpPr>
            <p:nvPr/>
          </p:nvSpPr>
          <p:spPr bwMode="auto">
            <a:xfrm>
              <a:off x="2688" y="-2016"/>
              <a:ext cx="2736" cy="1436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2800" u="none"/>
                <a:t>Indicar qual dos elementos.</a:t>
              </a:r>
            </a:p>
            <a:p>
              <a:pPr algn="just">
                <a:spcBef>
                  <a:spcPct val="10000"/>
                </a:spcBef>
              </a:pPr>
              <a:r>
                <a:rPr lang="pt-PT" sz="2800" u="none"/>
                <a:t>Quando há dois ou mais elementos iguais dentro do circulo, indica qual é o correcto.</a:t>
              </a:r>
              <a:endParaRPr lang="pt-PT" sz="2000" u="none"/>
            </a:p>
          </p:txBody>
        </p:sp>
        <p:sp>
          <p:nvSpPr>
            <p:cNvPr id="90158" name="Rectangle 46"/>
            <p:cNvSpPr>
              <a:spLocks noChangeArrowheads="1"/>
            </p:cNvSpPr>
            <p:nvPr/>
          </p:nvSpPr>
          <p:spPr bwMode="auto">
            <a:xfrm>
              <a:off x="864" y="-2304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59" name="Group 47"/>
          <p:cNvGrpSpPr>
            <a:grpSpLocks/>
          </p:cNvGrpSpPr>
          <p:nvPr/>
        </p:nvGrpSpPr>
        <p:grpSpPr bwMode="auto">
          <a:xfrm>
            <a:off x="1143000" y="1676400"/>
            <a:ext cx="6934200" cy="3657600"/>
            <a:chOff x="1728" y="-2640"/>
            <a:chExt cx="4368" cy="2304"/>
          </a:xfrm>
        </p:grpSpPr>
        <p:sp>
          <p:nvSpPr>
            <p:cNvPr id="90160" name="Text Box 48"/>
            <p:cNvSpPr txBox="1">
              <a:spLocks noChangeArrowheads="1"/>
            </p:cNvSpPr>
            <p:nvPr/>
          </p:nvSpPr>
          <p:spPr bwMode="auto">
            <a:xfrm>
              <a:off x="3360" y="-1920"/>
              <a:ext cx="2736" cy="67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Indica em que elemento se encontra a baliza.</a:t>
              </a:r>
              <a:endParaRPr lang="pt-PT" u="none"/>
            </a:p>
          </p:txBody>
        </p:sp>
        <p:sp>
          <p:nvSpPr>
            <p:cNvPr id="90161" name="Rectangle 49"/>
            <p:cNvSpPr>
              <a:spLocks noChangeArrowheads="1"/>
            </p:cNvSpPr>
            <p:nvPr/>
          </p:nvSpPr>
          <p:spPr bwMode="auto">
            <a:xfrm>
              <a:off x="1728" y="-2640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62" name="Group 50"/>
          <p:cNvGrpSpPr>
            <a:grpSpLocks/>
          </p:cNvGrpSpPr>
          <p:nvPr/>
        </p:nvGrpSpPr>
        <p:grpSpPr bwMode="auto">
          <a:xfrm>
            <a:off x="1447800" y="1676400"/>
            <a:ext cx="6400800" cy="3657600"/>
            <a:chOff x="1728" y="-2304"/>
            <a:chExt cx="4032" cy="2304"/>
          </a:xfrm>
        </p:grpSpPr>
        <p:sp>
          <p:nvSpPr>
            <p:cNvPr id="90163" name="Text Box 51"/>
            <p:cNvSpPr txBox="1">
              <a:spLocks noChangeArrowheads="1"/>
            </p:cNvSpPr>
            <p:nvPr/>
          </p:nvSpPr>
          <p:spPr bwMode="auto">
            <a:xfrm>
              <a:off x="3024" y="-1824"/>
              <a:ext cx="2736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Informações complementares sobre o elemento onde se encontra a baliza.</a:t>
              </a:r>
              <a:endParaRPr lang="pt-PT" u="none"/>
            </a:p>
          </p:txBody>
        </p:sp>
        <p:sp>
          <p:nvSpPr>
            <p:cNvPr id="90164" name="Rectangle 52"/>
            <p:cNvSpPr>
              <a:spLocks noChangeArrowheads="1"/>
            </p:cNvSpPr>
            <p:nvPr/>
          </p:nvSpPr>
          <p:spPr bwMode="auto">
            <a:xfrm>
              <a:off x="1728" y="-2304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65" name="Group 53"/>
          <p:cNvGrpSpPr>
            <a:grpSpLocks/>
          </p:cNvGrpSpPr>
          <p:nvPr/>
        </p:nvGrpSpPr>
        <p:grpSpPr bwMode="auto">
          <a:xfrm>
            <a:off x="1752600" y="1676400"/>
            <a:ext cx="6019800" cy="3657600"/>
            <a:chOff x="1728" y="-2544"/>
            <a:chExt cx="3792" cy="2304"/>
          </a:xfrm>
        </p:grpSpPr>
        <p:sp>
          <p:nvSpPr>
            <p:cNvPr id="90166" name="Text Box 54"/>
            <p:cNvSpPr txBox="1">
              <a:spLocks noChangeArrowheads="1"/>
            </p:cNvSpPr>
            <p:nvPr/>
          </p:nvSpPr>
          <p:spPr bwMode="auto">
            <a:xfrm>
              <a:off x="2784" y="-1968"/>
              <a:ext cx="2736" cy="98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Dimensões do elemento onde se encontra a baliza.</a:t>
              </a:r>
              <a:endParaRPr lang="pt-PT" u="none"/>
            </a:p>
          </p:txBody>
        </p:sp>
        <p:sp>
          <p:nvSpPr>
            <p:cNvPr id="90167" name="Rectangle 55"/>
            <p:cNvSpPr>
              <a:spLocks noChangeArrowheads="1"/>
            </p:cNvSpPr>
            <p:nvPr/>
          </p:nvSpPr>
          <p:spPr bwMode="auto">
            <a:xfrm>
              <a:off x="1728" y="-2544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68" name="Group 56"/>
          <p:cNvGrpSpPr>
            <a:grpSpLocks/>
          </p:cNvGrpSpPr>
          <p:nvPr/>
        </p:nvGrpSpPr>
        <p:grpSpPr bwMode="auto">
          <a:xfrm>
            <a:off x="2057400" y="1676400"/>
            <a:ext cx="5486400" cy="3657600"/>
            <a:chOff x="1632" y="-2640"/>
            <a:chExt cx="3456" cy="2304"/>
          </a:xfrm>
        </p:grpSpPr>
        <p:sp>
          <p:nvSpPr>
            <p:cNvPr id="90169" name="Text Box 57"/>
            <p:cNvSpPr txBox="1">
              <a:spLocks noChangeArrowheads="1"/>
            </p:cNvSpPr>
            <p:nvPr/>
          </p:nvSpPr>
          <p:spPr bwMode="auto">
            <a:xfrm>
              <a:off x="2352" y="-2112"/>
              <a:ext cx="2736" cy="98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Posição da baliza relativamente ao elemento.</a:t>
              </a:r>
              <a:endParaRPr lang="pt-PT" u="none"/>
            </a:p>
          </p:txBody>
        </p:sp>
        <p:sp>
          <p:nvSpPr>
            <p:cNvPr id="90170" name="Rectangle 58"/>
            <p:cNvSpPr>
              <a:spLocks noChangeArrowheads="1"/>
            </p:cNvSpPr>
            <p:nvPr/>
          </p:nvSpPr>
          <p:spPr bwMode="auto">
            <a:xfrm>
              <a:off x="1632" y="-2640"/>
              <a:ext cx="192" cy="230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90171" name="Group 59"/>
          <p:cNvGrpSpPr>
            <a:grpSpLocks/>
          </p:cNvGrpSpPr>
          <p:nvPr/>
        </p:nvGrpSpPr>
        <p:grpSpPr bwMode="auto">
          <a:xfrm>
            <a:off x="228600" y="2590800"/>
            <a:ext cx="8153400" cy="3048000"/>
            <a:chOff x="144" y="1632"/>
            <a:chExt cx="5136" cy="1920"/>
          </a:xfrm>
        </p:grpSpPr>
        <p:sp>
          <p:nvSpPr>
            <p:cNvPr id="90172" name="Rectangle 60"/>
            <p:cNvSpPr>
              <a:spLocks noChangeArrowheads="1"/>
            </p:cNvSpPr>
            <p:nvPr/>
          </p:nvSpPr>
          <p:spPr bwMode="auto">
            <a:xfrm>
              <a:off x="144" y="3360"/>
              <a:ext cx="1536" cy="192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90173" name="Text Box 61"/>
            <p:cNvSpPr txBox="1">
              <a:spLocks noChangeArrowheads="1"/>
            </p:cNvSpPr>
            <p:nvPr/>
          </p:nvSpPr>
          <p:spPr bwMode="auto">
            <a:xfrm>
              <a:off x="2544" y="1632"/>
              <a:ext cx="2736" cy="129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spcBef>
                  <a:spcPct val="10000"/>
                </a:spcBef>
              </a:pPr>
              <a:r>
                <a:rPr lang="pt-PT" sz="3200" u="none"/>
                <a:t>Distância do último ponto até à meta e existência ou não de balizagem.</a:t>
              </a:r>
              <a:endParaRPr lang="pt-PT" u="none"/>
            </a:p>
          </p:txBody>
        </p:sp>
      </p:grpSp>
      <p:sp>
        <p:nvSpPr>
          <p:cNvPr id="90174" name="Text Box 62"/>
          <p:cNvSpPr txBox="1">
            <a:spLocks noChangeArrowheads="1"/>
          </p:cNvSpPr>
          <p:nvPr/>
        </p:nvSpPr>
        <p:spPr bwMode="auto">
          <a:xfrm>
            <a:off x="0" y="228600"/>
            <a:ext cx="39957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 u="none">
                <a:solidFill>
                  <a:schemeClr val="accent2"/>
                </a:solidFill>
                <a:latin typeface="Arial" charset="0"/>
              </a:rPr>
              <a:t>Cartão de Sinalética</a:t>
            </a:r>
            <a:endParaRPr lang="pt-PT" sz="2800" b="1" u="none">
              <a:latin typeface="Arial" charset="0"/>
            </a:endParaRPr>
          </a:p>
        </p:txBody>
      </p:sp>
      <p:grpSp>
        <p:nvGrpSpPr>
          <p:cNvPr id="90175" name="Group 63"/>
          <p:cNvGrpSpPr>
            <a:grpSpLocks/>
          </p:cNvGrpSpPr>
          <p:nvPr/>
        </p:nvGrpSpPr>
        <p:grpSpPr bwMode="auto">
          <a:xfrm>
            <a:off x="2743200" y="1905000"/>
            <a:ext cx="6400800" cy="2989263"/>
            <a:chOff x="1728" y="1056"/>
            <a:chExt cx="4032" cy="1883"/>
          </a:xfrm>
        </p:grpSpPr>
        <p:pic>
          <p:nvPicPr>
            <p:cNvPr id="90176" name="Picture 64" descr="IOF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28" y="1056"/>
              <a:ext cx="4032" cy="1883"/>
            </a:xfrm>
            <a:prstGeom prst="rect">
              <a:avLst/>
            </a:prstGeom>
            <a:noFill/>
          </p:spPr>
        </p:pic>
        <p:sp>
          <p:nvSpPr>
            <p:cNvPr id="90177" name="Rectangle 65"/>
            <p:cNvSpPr>
              <a:spLocks noChangeArrowheads="1"/>
            </p:cNvSpPr>
            <p:nvPr/>
          </p:nvSpPr>
          <p:spPr bwMode="auto">
            <a:xfrm>
              <a:off x="1728" y="2688"/>
              <a:ext cx="4032" cy="2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</p:grpSp>
      <p:pic>
        <p:nvPicPr>
          <p:cNvPr id="90178" name="Picture 66" descr="IOF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2743200" y="2286000"/>
            <a:ext cx="6400800" cy="2003425"/>
          </a:xfrm>
          <a:prstGeom prst="rect">
            <a:avLst/>
          </a:prstGeom>
          <a:noFill/>
        </p:spPr>
      </p:pic>
      <p:pic>
        <p:nvPicPr>
          <p:cNvPr id="90179" name="Picture 67" descr="IOF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1981200"/>
            <a:ext cx="3810000" cy="2860675"/>
          </a:xfrm>
          <a:prstGeom prst="rect">
            <a:avLst/>
          </a:prstGeom>
          <a:noFill/>
        </p:spPr>
      </p:pic>
      <p:pic>
        <p:nvPicPr>
          <p:cNvPr id="90180" name="Picture 68" descr="IOF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1752600"/>
            <a:ext cx="3352800" cy="3352800"/>
          </a:xfrm>
          <a:prstGeom prst="rect">
            <a:avLst/>
          </a:prstGeom>
          <a:noFill/>
        </p:spPr>
      </p:pic>
      <p:grpSp>
        <p:nvGrpSpPr>
          <p:cNvPr id="90181" name="Group 69"/>
          <p:cNvGrpSpPr>
            <a:grpSpLocks/>
          </p:cNvGrpSpPr>
          <p:nvPr/>
        </p:nvGrpSpPr>
        <p:grpSpPr bwMode="auto">
          <a:xfrm>
            <a:off x="3733800" y="2971800"/>
            <a:ext cx="3676650" cy="849313"/>
            <a:chOff x="2544" y="2064"/>
            <a:chExt cx="2316" cy="535"/>
          </a:xfrm>
        </p:grpSpPr>
        <p:sp>
          <p:nvSpPr>
            <p:cNvPr id="90182" name="Text Box 70"/>
            <p:cNvSpPr txBox="1">
              <a:spLocks noChangeArrowheads="1"/>
            </p:cNvSpPr>
            <p:nvPr/>
          </p:nvSpPr>
          <p:spPr bwMode="auto">
            <a:xfrm>
              <a:off x="2544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r>
                <a:rPr lang="en-GB" sz="4400" b="1" u="none"/>
                <a:t>5.5</a:t>
              </a:r>
              <a:endParaRPr lang="en-GB" u="none"/>
            </a:p>
          </p:txBody>
        </p:sp>
        <p:sp>
          <p:nvSpPr>
            <p:cNvPr id="90183" name="Text Box 71"/>
            <p:cNvSpPr txBox="1">
              <a:spLocks noChangeArrowheads="1"/>
            </p:cNvSpPr>
            <p:nvPr/>
          </p:nvSpPr>
          <p:spPr bwMode="auto">
            <a:xfrm>
              <a:off x="3120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r>
                <a:rPr lang="en-GB" sz="3600" b="1" u="none"/>
                <a:t>7x5</a:t>
              </a:r>
              <a:endParaRPr lang="en-GB" u="none"/>
            </a:p>
          </p:txBody>
        </p:sp>
        <p:sp>
          <p:nvSpPr>
            <p:cNvPr id="90184" name="Text Box 72"/>
            <p:cNvSpPr txBox="1">
              <a:spLocks noChangeArrowheads="1"/>
            </p:cNvSpPr>
            <p:nvPr/>
          </p:nvSpPr>
          <p:spPr bwMode="auto">
            <a:xfrm>
              <a:off x="3696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en-GB" b="1" u="none"/>
                <a:t>1.5</a:t>
              </a:r>
              <a:endParaRPr lang="en-GB" u="none"/>
            </a:p>
          </p:txBody>
        </p:sp>
        <p:sp>
          <p:nvSpPr>
            <p:cNvPr id="90185" name="Line 73"/>
            <p:cNvSpPr>
              <a:spLocks noChangeShapeType="1"/>
            </p:cNvSpPr>
            <p:nvPr/>
          </p:nvSpPr>
          <p:spPr bwMode="auto">
            <a:xfrm flipH="1">
              <a:off x="3792" y="2112"/>
              <a:ext cx="432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90186" name="Text Box 74"/>
            <p:cNvSpPr txBox="1">
              <a:spLocks noChangeArrowheads="1"/>
            </p:cNvSpPr>
            <p:nvPr/>
          </p:nvSpPr>
          <p:spPr bwMode="auto">
            <a:xfrm>
              <a:off x="3888" y="2272"/>
              <a:ext cx="39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GB" sz="2800" b="1" u="none"/>
                <a:t>2.0</a:t>
              </a:r>
              <a:endParaRPr lang="en-GB" u="none"/>
            </a:p>
          </p:txBody>
        </p:sp>
        <p:sp>
          <p:nvSpPr>
            <p:cNvPr id="90187" name="Text Box 75"/>
            <p:cNvSpPr txBox="1">
              <a:spLocks noChangeArrowheads="1"/>
            </p:cNvSpPr>
            <p:nvPr/>
          </p:nvSpPr>
          <p:spPr bwMode="auto">
            <a:xfrm>
              <a:off x="4272" y="2064"/>
              <a:ext cx="576" cy="480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Bef>
                  <a:spcPct val="50000"/>
                </a:spcBef>
              </a:pPr>
              <a:r>
                <a:rPr lang="en-GB" b="1" u="none"/>
                <a:t>1.5</a:t>
              </a:r>
              <a:endParaRPr lang="en-GB" u="none"/>
            </a:p>
          </p:txBody>
        </p:sp>
        <p:sp>
          <p:nvSpPr>
            <p:cNvPr id="90188" name="Text Box 76"/>
            <p:cNvSpPr txBox="1">
              <a:spLocks noChangeArrowheads="1"/>
            </p:cNvSpPr>
            <p:nvPr/>
          </p:nvSpPr>
          <p:spPr bwMode="auto">
            <a:xfrm>
              <a:off x="4464" y="2256"/>
              <a:ext cx="39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GB" sz="2800" b="1" u="none"/>
                <a:t>2.0</a:t>
              </a:r>
              <a:endParaRPr lang="en-GB" u="none"/>
            </a:p>
          </p:txBody>
        </p:sp>
      </p:grpSp>
      <p:pic>
        <p:nvPicPr>
          <p:cNvPr id="90189" name="Picture 77" descr="IOFH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200" y="2895600"/>
            <a:ext cx="5257800" cy="1060450"/>
          </a:xfrm>
          <a:prstGeom prst="rect">
            <a:avLst/>
          </a:prstGeom>
          <a:noFill/>
        </p:spPr>
      </p:pic>
      <p:grpSp>
        <p:nvGrpSpPr>
          <p:cNvPr id="90190" name="Group 78"/>
          <p:cNvGrpSpPr>
            <a:grpSpLocks/>
          </p:cNvGrpSpPr>
          <p:nvPr/>
        </p:nvGrpSpPr>
        <p:grpSpPr bwMode="auto">
          <a:xfrm>
            <a:off x="3352800" y="1981200"/>
            <a:ext cx="5410200" cy="2708275"/>
            <a:chOff x="0" y="2352"/>
            <a:chExt cx="3408" cy="1706"/>
          </a:xfrm>
        </p:grpSpPr>
        <p:pic>
          <p:nvPicPr>
            <p:cNvPr id="90191" name="Picture 79" descr="IOFZIEL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2352"/>
              <a:ext cx="3408" cy="1706"/>
            </a:xfrm>
            <a:prstGeom prst="rect">
              <a:avLst/>
            </a:prstGeom>
            <a:noFill/>
          </p:spPr>
        </p:pic>
        <p:sp>
          <p:nvSpPr>
            <p:cNvPr id="90192" name="Text Box 80"/>
            <p:cNvSpPr txBox="1">
              <a:spLocks noChangeArrowheads="1"/>
            </p:cNvSpPr>
            <p:nvPr/>
          </p:nvSpPr>
          <p:spPr bwMode="auto">
            <a:xfrm>
              <a:off x="1296" y="2400"/>
              <a:ext cx="672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800" b="1" u="none"/>
                <a:t>150 </a:t>
              </a:r>
              <a:endParaRPr lang="en-GB" u="none"/>
            </a:p>
          </p:txBody>
        </p:sp>
        <p:sp>
          <p:nvSpPr>
            <p:cNvPr id="90193" name="Text Box 81"/>
            <p:cNvSpPr txBox="1">
              <a:spLocks noChangeArrowheads="1"/>
            </p:cNvSpPr>
            <p:nvPr/>
          </p:nvSpPr>
          <p:spPr bwMode="auto">
            <a:xfrm>
              <a:off x="1296" y="2832"/>
              <a:ext cx="672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800" b="1" u="none"/>
                <a:t>250 </a:t>
              </a:r>
              <a:endParaRPr lang="en-GB" u="none"/>
            </a:p>
          </p:txBody>
        </p:sp>
        <p:sp>
          <p:nvSpPr>
            <p:cNvPr id="90194" name="Text Box 82"/>
            <p:cNvSpPr txBox="1">
              <a:spLocks noChangeArrowheads="1"/>
            </p:cNvSpPr>
            <p:nvPr/>
          </p:nvSpPr>
          <p:spPr bwMode="auto">
            <a:xfrm>
              <a:off x="1296" y="3264"/>
              <a:ext cx="672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800" b="1" u="none"/>
                <a:t>190 </a:t>
              </a:r>
              <a:endParaRPr lang="en-GB" u="none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0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0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0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0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0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0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0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0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0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0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0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0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0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0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0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0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0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0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90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0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0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0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0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0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0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90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0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90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elo de apresentação predefini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1816</TotalTime>
  <Words>1084</Words>
  <Application>Microsoft Office PowerPoint</Application>
  <PresentationFormat>Apresentação no Ecrã (4:3)</PresentationFormat>
  <Paragraphs>291</Paragraphs>
  <Slides>36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36</vt:i4>
      </vt:variant>
    </vt:vector>
  </HeadingPairs>
  <TitlesOfParts>
    <vt:vector size="43" baseType="lpstr">
      <vt:lpstr>Times New Roman</vt:lpstr>
      <vt:lpstr>Arial</vt:lpstr>
      <vt:lpstr>Arial Black</vt:lpstr>
      <vt:lpstr>SPSS Marker Set</vt:lpstr>
      <vt:lpstr>Arial Narrow</vt:lpstr>
      <vt:lpstr>Comic Sans MS</vt:lpstr>
      <vt:lpstr>Modelo de apresentação predefinido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Triângulo </vt:lpstr>
      <vt:lpstr>Para traçar um percurso é preciso ter em atenção:</vt:lpstr>
      <vt:lpstr>Diapositivo 17</vt:lpstr>
      <vt:lpstr>Diapositivo 18</vt:lpstr>
      <vt:lpstr>O ponto de controlo</vt:lpstr>
      <vt:lpstr>Sistemas de Controlo</vt:lpstr>
      <vt:lpstr>Diapositivo 21</vt:lpstr>
      <vt:lpstr>Diapositivo 22</vt:lpstr>
      <vt:lpstr>Diapositivo 23</vt:lpstr>
      <vt:lpstr>Cartografia</vt:lpstr>
      <vt:lpstr>Diapositivo 25</vt:lpstr>
      <vt:lpstr>Diapositivo 26</vt:lpstr>
      <vt:lpstr>Diapositivo 27</vt:lpstr>
      <vt:lpstr>Simbologia do mapa</vt:lpstr>
      <vt:lpstr>Diapositivo 29</vt:lpstr>
      <vt:lpstr>Diapositivo 30</vt:lpstr>
      <vt:lpstr>Diapositivo 31</vt:lpstr>
      <vt:lpstr>Diapositivo 32</vt:lpstr>
      <vt:lpstr>Diapositivo 33</vt:lpstr>
      <vt:lpstr>Castanho: Relevo</vt:lpstr>
      <vt:lpstr>Diapositivo 35</vt:lpstr>
      <vt:lpstr>Diapositivo 36</vt:lpstr>
    </vt:vector>
  </TitlesOfParts>
  <Company>LQN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Orientação</dc:title>
  <dc:creator>Luis Quinta-Nova</dc:creator>
  <cp:lastModifiedBy>Luis Quinta-Nova</cp:lastModifiedBy>
  <cp:revision>83</cp:revision>
  <cp:lastPrinted>1998-11-12T21:29:44Z</cp:lastPrinted>
  <dcterms:created xsi:type="dcterms:W3CDTF">1998-07-01T20:28:38Z</dcterms:created>
  <dcterms:modified xsi:type="dcterms:W3CDTF">2012-05-20T10:42:05Z</dcterms:modified>
</cp:coreProperties>
</file>