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67" r:id="rId4"/>
    <p:sldId id="258" r:id="rId5"/>
    <p:sldId id="261" r:id="rId6"/>
    <p:sldId id="259" r:id="rId7"/>
    <p:sldId id="269" r:id="rId8"/>
    <p:sldId id="264" r:id="rId9"/>
    <p:sldId id="265" r:id="rId10"/>
    <p:sldId id="263" r:id="rId11"/>
    <p:sldId id="266" r:id="rId12"/>
    <p:sldId id="268" r:id="rId13"/>
    <p:sldId id="260" r:id="rId14"/>
    <p:sldId id="280" r:id="rId15"/>
    <p:sldId id="281" r:id="rId16"/>
    <p:sldId id="282" r:id="rId17"/>
    <p:sldId id="284" r:id="rId18"/>
    <p:sldId id="285" r:id="rId19"/>
    <p:sldId id="286" r:id="rId20"/>
    <p:sldId id="287" r:id="rId21"/>
    <p:sldId id="289" r:id="rId22"/>
    <p:sldId id="290" r:id="rId23"/>
    <p:sldId id="270" r:id="rId24"/>
    <p:sldId id="292" r:id="rId25"/>
    <p:sldId id="291" r:id="rId26"/>
    <p:sldId id="271" r:id="rId27"/>
    <p:sldId id="293" r:id="rId28"/>
    <p:sldId id="272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66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61" autoAdjust="0"/>
    <p:restoredTop sz="94660"/>
  </p:normalViewPr>
  <p:slideViewPr>
    <p:cSldViewPr>
      <p:cViewPr varScale="1">
        <p:scale>
          <a:sx n="64" d="100"/>
          <a:sy n="64" d="100"/>
        </p:scale>
        <p:origin x="-16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9A577C-3D80-4D6F-A449-A4AB45C4A3A4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3176CB-C35E-4246-A463-E49B1D76904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665008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3176CB-C35E-4246-A463-E49B1D76904C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57264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 Grupo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7 Imagen" descr="FondoPPTblanco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8 Imagen" descr="LogoOTALEXC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12240" y="1503029"/>
              <a:ext cx="4320000" cy="89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1 Título"/>
          <p:cNvSpPr txBox="1">
            <a:spLocks/>
          </p:cNvSpPr>
          <p:nvPr userDrawn="1"/>
        </p:nvSpPr>
        <p:spPr>
          <a:xfrm>
            <a:off x="0" y="2492375"/>
            <a:ext cx="9144000" cy="110807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sz="2800" b="1" dirty="0" smtClean="0">
                <a:latin typeface="Corbel" pitchFamily="34" charset="0"/>
              </a:rPr>
              <a:t>SEMINARIO FINAL DEL PROYECTO</a:t>
            </a:r>
            <a:br>
              <a:rPr lang="es-ES" sz="2800" b="1" dirty="0" smtClean="0">
                <a:latin typeface="Corbel" pitchFamily="34" charset="0"/>
              </a:rPr>
            </a:br>
            <a:r>
              <a:rPr lang="es-ES" sz="2800" b="1" dirty="0" smtClean="0">
                <a:solidFill>
                  <a:srgbClr val="777777"/>
                </a:solidFill>
                <a:latin typeface="Corbel" pitchFamily="34" charset="0"/>
              </a:rPr>
              <a:t>SEMINÁRIO FINAL DO PROJETO</a:t>
            </a:r>
            <a:endParaRPr lang="es-ES" sz="2800" b="1" dirty="0">
              <a:solidFill>
                <a:srgbClr val="777777"/>
              </a:solidFill>
              <a:latin typeface="Corbel" pitchFamily="34" charset="0"/>
            </a:endParaRPr>
          </a:p>
        </p:txBody>
      </p:sp>
      <p:sp>
        <p:nvSpPr>
          <p:cNvPr id="7" name="2 Subtítulo"/>
          <p:cNvSpPr txBox="1">
            <a:spLocks/>
          </p:cNvSpPr>
          <p:nvPr userDrawn="1"/>
        </p:nvSpPr>
        <p:spPr bwMode="auto">
          <a:xfrm>
            <a:off x="0" y="5661025"/>
            <a:ext cx="9144000" cy="504825"/>
          </a:xfrm>
          <a:prstGeom prst="rect">
            <a:avLst/>
          </a:prstGeom>
          <a:solidFill>
            <a:srgbClr val="808000"/>
          </a:solidFill>
          <a:ln>
            <a:noFill/>
          </a:ln>
          <a:extLst/>
        </p:spPr>
        <p:txBody>
          <a:bodyPr anchor="ctr"/>
          <a:lstStyle/>
          <a:p>
            <a:pPr algn="ctr"/>
            <a:r>
              <a:rPr lang="pt-BR" sz="800">
                <a:solidFill>
                  <a:schemeClr val="bg1"/>
                </a:solidFill>
                <a:latin typeface="Corbel" pitchFamily="34" charset="0"/>
              </a:rPr>
              <a:t>Dirección General de Transportes, Ordenación del Territorio y Urbanismo (Gobierno de Extremadura) · Comunidade Intermunicipal do Alentejo Central · Diputación  Provincial de Badajoz - O.A. Área de Igualdad y Desarrollo Local · Comunidade Intermunicipal do Alto Alentejo · Centro Nacional de Información Geográfica -  Instituto Geográfico Nacional · Direção-Geral do Território · Comissão de Coordenação e Desenvolvimento Regional do Alentejo · Empresa de Desenvolvimento e Infra-estruturas do Alqueva, S.A. · Universidad de Extremadura · Universidade de Évora </a:t>
            </a:r>
          </a:p>
          <a:p>
            <a:pPr algn="ctr"/>
            <a:r>
              <a:rPr lang="pt-BR" sz="800">
                <a:solidFill>
                  <a:schemeClr val="bg1"/>
                </a:solidFill>
                <a:latin typeface="Corbel" pitchFamily="34" charset="0"/>
              </a:rPr>
              <a:t>· Diputación de Cáceres – Área de Desarrollo Local y Formación · Instituto Politécnico de Castelo Branco</a:t>
            </a:r>
            <a:endParaRPr lang="es-ES" sz="80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8" name="2 Subtítulo"/>
          <p:cNvSpPr txBox="1">
            <a:spLocks/>
          </p:cNvSpPr>
          <p:nvPr userDrawn="1"/>
        </p:nvSpPr>
        <p:spPr bwMode="auto">
          <a:xfrm>
            <a:off x="-36513" y="5229225"/>
            <a:ext cx="9144001" cy="4318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pt-BR" sz="1000" i="1">
                <a:latin typeface="Corbel" pitchFamily="34" charset="0"/>
              </a:rPr>
              <a:t>4 de junio de 2013 / 4 de junho de 2013</a:t>
            </a:r>
          </a:p>
          <a:p>
            <a:pPr algn="r">
              <a:spcBef>
                <a:spcPct val="20000"/>
              </a:spcBef>
            </a:pPr>
            <a:r>
              <a:rPr lang="pt-BR" sz="1000" i="1">
                <a:latin typeface="Corbel" pitchFamily="34" charset="0"/>
              </a:rPr>
              <a:t>Palacio de Congresos y Exposiciones de Mérida</a:t>
            </a:r>
            <a:endParaRPr lang="es-ES" sz="1000" i="1">
              <a:latin typeface="Corbel" pitchFamily="34" charset="0"/>
            </a:endParaRPr>
          </a:p>
        </p:txBody>
      </p:sp>
      <p:pic>
        <p:nvPicPr>
          <p:cNvPr id="9" name="12 Imagen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5157788"/>
            <a:ext cx="16732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3 Imagen" descr="FEDER_Invertimoss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713" y="5157788"/>
            <a:ext cx="128428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4 Imagen" descr="Barra-logos_DEFINITIVA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8" y="6446838"/>
            <a:ext cx="9001125" cy="33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543151"/>
            <a:ext cx="7772400" cy="1470025"/>
          </a:xfrm>
        </p:spPr>
        <p:txBody>
          <a:bodyPr>
            <a:normAutofit/>
          </a:bodyPr>
          <a:lstStyle>
            <a:lvl1pPr>
              <a:tabLst>
                <a:tab pos="2149475" algn="l"/>
              </a:tabLst>
              <a:defRPr sz="3600"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6 Imagen" descr="FondoPPTblanco.png"/>
          <p:cNvPicPr>
            <a:picLocks noChangeAspect="1"/>
          </p:cNvPicPr>
          <p:nvPr/>
        </p:nvPicPr>
        <p:blipFill>
          <a:blip r:embed="rId2" cstate="print"/>
          <a:srcRect l="-11" t="5" r="94810" b="5"/>
          <a:stretch>
            <a:fillRect/>
          </a:stretch>
        </p:blipFill>
        <p:spPr bwMode="auto">
          <a:xfrm>
            <a:off x="0" y="0"/>
            <a:ext cx="476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7 Conector recto"/>
          <p:cNvCxnSpPr/>
          <p:nvPr userDrawn="1"/>
        </p:nvCxnSpPr>
        <p:spPr>
          <a:xfrm>
            <a:off x="0" y="6381750"/>
            <a:ext cx="9144000" cy="0"/>
          </a:xfrm>
          <a:prstGeom prst="line">
            <a:avLst/>
          </a:prstGeom>
          <a:ln w="19050">
            <a:solidFill>
              <a:srgbClr val="8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10 Imagen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3925" y="115888"/>
            <a:ext cx="466725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1 Imagen" descr="LogoOTALEXC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3" y="44450"/>
            <a:ext cx="20955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10 CuadroTexto"/>
          <p:cNvSpPr txBox="1"/>
          <p:nvPr userDrawn="1"/>
        </p:nvSpPr>
        <p:spPr>
          <a:xfrm>
            <a:off x="2339975" y="150813"/>
            <a:ext cx="4718050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sz="1200">
                <a:effectLst>
                  <a:outerShdw blurRad="38100" dist="38100" dir="2700000" algn="tl">
                    <a:srgbClr val="C0C0C0"/>
                  </a:outerShdw>
                </a:effectLst>
                <a:latin typeface="Corbel" pitchFamily="34" charset="0"/>
              </a:rPr>
              <a:t>SEMINARIO FINAL DEL PROYECTO / SEMINÁRIO FINAL DO PROJETO</a:t>
            </a:r>
            <a:endParaRPr lang="es-ES">
              <a:effectLst>
                <a:outerShdw blurRad="38100" dist="38100" dir="2700000" algn="tl">
                  <a:srgbClr val="C0C0C0"/>
                </a:outerShdw>
              </a:effectLst>
              <a:latin typeface="Corbel" pitchFamily="34" charset="0"/>
            </a:endParaRPr>
          </a:p>
        </p:txBody>
      </p:sp>
      <p:pic>
        <p:nvPicPr>
          <p:cNvPr id="9" name="11 Imagen" descr="Barra-logos_DEFINITIVA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8" y="6453188"/>
            <a:ext cx="9001125" cy="33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2 Imagen" descr="FEDER_Invertimoss.png"/>
          <p:cNvPicPr>
            <a:picLocks noChangeAspect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08913" y="115888"/>
            <a:ext cx="1155700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91264" cy="418058"/>
          </a:xfrm>
        </p:spPr>
        <p:txBody>
          <a:bodyPr>
            <a:normAutofit/>
          </a:bodyPr>
          <a:lstStyle>
            <a:lvl1pPr algn="r">
              <a:defRPr sz="2000">
                <a:solidFill>
                  <a:srgbClr val="808000"/>
                </a:solidFill>
                <a:latin typeface="Corbel" pitchFamily="34" charset="0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24744"/>
            <a:ext cx="8291264" cy="4896544"/>
          </a:xfrm>
        </p:spPr>
        <p:txBody>
          <a:bodyPr/>
          <a:lstStyle>
            <a:lvl1pPr>
              <a:defRPr>
                <a:latin typeface="Corbel" pitchFamily="34" charset="0"/>
              </a:defRPr>
            </a:lvl1pPr>
            <a:lvl2pPr>
              <a:defRPr>
                <a:latin typeface="Corbel" pitchFamily="34" charset="0"/>
              </a:defRPr>
            </a:lvl2pPr>
            <a:lvl3pPr>
              <a:defRPr>
                <a:latin typeface="Corbel" pitchFamily="34" charset="0"/>
              </a:defRPr>
            </a:lvl3pPr>
            <a:lvl4pPr>
              <a:defRPr>
                <a:latin typeface="Corbel" pitchFamily="34" charset="0"/>
              </a:defRPr>
            </a:lvl4pPr>
            <a:lvl5pPr>
              <a:defRPr>
                <a:latin typeface="Corbel" pitchFamily="34" charset="0"/>
              </a:defRPr>
            </a:lvl5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11" name="3 Marcador de fecha"/>
          <p:cNvSpPr>
            <a:spLocks noGrp="1"/>
          </p:cNvSpPr>
          <p:nvPr>
            <p:ph type="dt" sz="half" idx="10"/>
          </p:nvPr>
        </p:nvSpPr>
        <p:spPr>
          <a:xfrm>
            <a:off x="96838" y="6165850"/>
            <a:ext cx="4979987" cy="220663"/>
          </a:xfr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1000" i="1">
                <a:solidFill>
                  <a:schemeClr val="tx1">
                    <a:tint val="75000"/>
                  </a:schemeClr>
                </a:solidFill>
                <a:latin typeface="Corbel" pitchFamily="34" charset="0"/>
                <a:cs typeface="+mn-cs"/>
              </a:defRPr>
            </a:lvl1pPr>
          </a:lstStyle>
          <a:p>
            <a:pPr>
              <a:defRPr/>
            </a:pPr>
            <a:r>
              <a:rPr lang="es-ES"/>
              <a:t>Palacio de Congresos y Exposiciones de Mérida, 4 de junio de 2013 / 4 de </a:t>
            </a:r>
            <a:r>
              <a:rPr lang="es-ES" err="1"/>
              <a:t>junho</a:t>
            </a:r>
            <a:r>
              <a:rPr lang="es-ES"/>
              <a:t> de 2013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532813" y="6161088"/>
            <a:ext cx="395287" cy="220662"/>
          </a:xfrm>
        </p:spPr>
        <p:txBody>
          <a:bodyPr/>
          <a:lstStyle>
            <a:lvl1pPr>
              <a:defRPr sz="1000" i="1">
                <a:latin typeface="Corbel" pitchFamily="34" charset="0"/>
              </a:defRPr>
            </a:lvl1pPr>
          </a:lstStyle>
          <a:p>
            <a:fld id="{E2652A9B-FDA4-49B1-9EE2-13DEC0AE93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417EC3-40D5-427E-AD5A-28FCF4B72E6A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922A8-0647-4CFB-A960-ACBE8D83A77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36E4E3-C8BF-4571-A250-75115C9001F4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1AB786-17EA-4091-9A80-28342B0A8B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0CA553-5085-42A6-84AF-BA1E1AE309AA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8F54D9-B6E9-41AB-86DD-5F30C01ED28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76412F1-CE78-482B-800F-7A2A5D6892CD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E630DE-D961-4AF1-8A8B-945E7DB5A0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AEA757-3EEA-4673-8DC5-C723200581EC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EC195-8663-486C-B3D2-1B4A066C591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F8A6999-0F4D-4B33-912C-9FE7A2925554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76C805-EFD6-4DB7-87CA-3F36CE1013E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027C89-8E53-4AC6-AEF0-9334695A2FFA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403B87-7B62-4986-81B5-4F4C023BE87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154DD0-582E-43FF-A3DB-8DCFF2DC4CB8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9F8CA3-E59E-42C9-9351-855ED2978C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94B748-4AF3-4353-A580-E07AD371FB0F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CCE24-039A-4D5D-B6AF-430F1FA3C3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A2558A04-5DB8-46F7-B43D-3610FEC3BF01}" type="datetimeFigureOut">
              <a:rPr lang="es-ES"/>
              <a:pPr/>
              <a:t>08/06/2013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3A9630C-4478-42BA-958A-1293D2C0406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hyperlink" Target="http://ngdc.noaa.gov/eog/" TargetMode="External"/><Relationship Id="rId3" Type="http://schemas.openxmlformats.org/officeDocument/2006/relationships/hyperlink" Target="http://www.cgiar-csi.org/" TargetMode="External"/><Relationship Id="rId7" Type="http://schemas.openxmlformats.org/officeDocument/2006/relationships/hyperlink" Target="http://www.qualar.org/" TargetMode="External"/><Relationship Id="rId12" Type="http://schemas.openxmlformats.org/officeDocument/2006/relationships/slide" Target="slide18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5.xml"/><Relationship Id="rId11" Type="http://schemas.openxmlformats.org/officeDocument/2006/relationships/hyperlink" Target="http://snirh.pt/" TargetMode="External"/><Relationship Id="rId5" Type="http://schemas.openxmlformats.org/officeDocument/2006/relationships/hyperlink" Target="http://sniamb.apambiente.pt/webatlas/" TargetMode="External"/><Relationship Id="rId15" Type="http://schemas.openxmlformats.org/officeDocument/2006/relationships/hyperlink" Target="http://www.icnf.pt/portal" TargetMode="External"/><Relationship Id="rId10" Type="http://schemas.openxmlformats.org/officeDocument/2006/relationships/slide" Target="slide17.xml"/><Relationship Id="rId4" Type="http://schemas.openxmlformats.org/officeDocument/2006/relationships/slide" Target="slide14.xml"/><Relationship Id="rId9" Type="http://schemas.openxmlformats.org/officeDocument/2006/relationships/hyperlink" Target="http://www.dgterritorio.pt/" TargetMode="External"/><Relationship Id="rId14" Type="http://schemas.openxmlformats.org/officeDocument/2006/relationships/slide" Target="slide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ma.pt/pt/" TargetMode="External"/><Relationship Id="rId7" Type="http://schemas.openxmlformats.org/officeDocument/2006/relationships/hyperlink" Target="http://www.cartasocial.pt/" TargetMode="Externa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5" Type="http://schemas.openxmlformats.org/officeDocument/2006/relationships/hyperlink" Target="http://www.ine.pt/" TargetMode="External"/><Relationship Id="rId4" Type="http://schemas.openxmlformats.org/officeDocument/2006/relationships/slide" Target="slide2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7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tiff"/><Relationship Id="rId4" Type="http://schemas.openxmlformats.org/officeDocument/2006/relationships/image" Target="../media/image29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>
          <a:xfrm>
            <a:off x="685800" y="3501008"/>
            <a:ext cx="7772400" cy="1470025"/>
          </a:xfrm>
        </p:spPr>
        <p:txBody>
          <a:bodyPr/>
          <a:lstStyle/>
          <a:p>
            <a:pPr eaLnBrk="1" hangingPunct="1"/>
            <a:r>
              <a:rPr lang="pt-PT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Ampliação do âmbito territorial da IDE-OTALEX à região Centro</a:t>
            </a:r>
            <a:endParaRPr lang="pt-PT" dirty="0" smtClean="0"/>
          </a:p>
        </p:txBody>
      </p:sp>
      <p:sp>
        <p:nvSpPr>
          <p:cNvPr id="3" name="1 Título"/>
          <p:cNvSpPr txBox="1">
            <a:spLocks/>
          </p:cNvSpPr>
          <p:nvPr/>
        </p:nvSpPr>
        <p:spPr bwMode="auto">
          <a:xfrm>
            <a:off x="838200" y="4869160"/>
            <a:ext cx="777240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149475" algn="l"/>
              </a:tabLst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ts val="1400"/>
              </a:lnSpc>
            </a:pPr>
            <a:r>
              <a:rPr lang="pt-PT" sz="1400" dirty="0" smtClean="0"/>
              <a:t>Suzete Cabaceira  </a:t>
            </a:r>
            <a:br>
              <a:rPr lang="pt-PT" sz="1400" dirty="0" smtClean="0"/>
            </a:br>
            <a:r>
              <a:rPr lang="pt-PT" sz="1400" dirty="0" smtClean="0"/>
              <a:t>Luís Quinta-Nova</a:t>
            </a:r>
            <a:br>
              <a:rPr lang="pt-PT" sz="1400" dirty="0" smtClean="0"/>
            </a:br>
            <a:r>
              <a:rPr lang="pt-PT" sz="1400" dirty="0" smtClean="0"/>
              <a:t>Paulo </a:t>
            </a:r>
            <a:r>
              <a:rPr lang="pt-PT" sz="1400" dirty="0" err="1" smtClean="0"/>
              <a:t>Fernandez</a:t>
            </a:r>
            <a:r>
              <a:rPr lang="pt-PT" sz="1400" dirty="0" smtClean="0"/>
              <a:t/>
            </a:r>
            <a:br>
              <a:rPr lang="pt-PT" sz="1400" dirty="0" smtClean="0"/>
            </a:br>
            <a:r>
              <a:rPr lang="pt-PT" sz="1400" dirty="0" smtClean="0"/>
              <a:t> Natália Roque</a:t>
            </a:r>
            <a:endParaRPr lang="pt-PT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INTRODUÇÃO</a:t>
            </a:r>
          </a:p>
        </p:txBody>
      </p:sp>
      <p:sp>
        <p:nvSpPr>
          <p:cNvPr id="512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4895850"/>
          </a:xfrm>
        </p:spPr>
        <p:txBody>
          <a:bodyPr/>
          <a:lstStyle/>
          <a:p>
            <a:endParaRPr lang="pt-PT" sz="2400" dirty="0" smtClean="0"/>
          </a:p>
          <a:p>
            <a:r>
              <a:rPr lang="pt-PT" sz="2400" dirty="0" smtClean="0"/>
              <a:t>A Constituição da </a:t>
            </a:r>
            <a:r>
              <a:rPr lang="pt-PT" sz="2400" dirty="0" err="1" smtClean="0"/>
              <a:t>Euroregião</a:t>
            </a:r>
            <a:r>
              <a:rPr lang="pt-PT" sz="2400" dirty="0" smtClean="0"/>
              <a:t> EUROACE fez ampliar o âmbito territorial do Observatório Territorial Alentejo-Extremadura à região Centro. </a:t>
            </a:r>
          </a:p>
          <a:p>
            <a:pPr>
              <a:buFont typeface="Arial" charset="0"/>
              <a:buNone/>
            </a:pPr>
            <a:endParaRPr lang="pt-PT" sz="2400" dirty="0" smtClean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F586C64-1812-4433-8B06-679E4BCF48DC}" type="slidenum">
              <a:rPr lang="es-ES"/>
              <a:pPr/>
              <a:t>2</a:t>
            </a:fld>
            <a:endParaRPr lang="es-ES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3697783"/>
            <a:ext cx="3067050" cy="11906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2705083"/>
            <a:ext cx="3686547" cy="28891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INTRODUÇÃO</a:t>
            </a:r>
          </a:p>
        </p:txBody>
      </p:sp>
      <p:sp>
        <p:nvSpPr>
          <p:cNvPr id="512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4895850"/>
          </a:xfrm>
        </p:spPr>
        <p:txBody>
          <a:bodyPr/>
          <a:lstStyle/>
          <a:p>
            <a:endParaRPr lang="pt-PT" sz="2400" dirty="0" smtClean="0"/>
          </a:p>
          <a:p>
            <a:r>
              <a:rPr lang="pt-PT" sz="2400" dirty="0" smtClean="0"/>
              <a:t>A Infraestrutura de Dados Espaciais IDE-OTALEX passou a abranger todo o território da </a:t>
            </a:r>
            <a:r>
              <a:rPr lang="pt-PT" sz="2400" dirty="0" err="1" smtClean="0"/>
              <a:t>Euroregião</a:t>
            </a:r>
            <a:r>
              <a:rPr lang="pt-PT" sz="2400" dirty="0" smtClean="0"/>
              <a:t> EUROACE.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F586C64-1812-4433-8B06-679E4BCF48DC}" type="slidenum">
              <a:rPr lang="es-ES"/>
              <a:pPr/>
              <a:t>3</a:t>
            </a:fld>
            <a:endParaRPr lang="es-ES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126" t="22101" r="1" b="17363"/>
          <a:stretch/>
        </p:blipFill>
        <p:spPr>
          <a:xfrm>
            <a:off x="4572000" y="2708920"/>
            <a:ext cx="3621487" cy="332262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9212" y="2960142"/>
            <a:ext cx="3379153" cy="262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076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INTRODUÇÃO</a:t>
            </a:r>
          </a:p>
        </p:txBody>
      </p:sp>
      <p:sp>
        <p:nvSpPr>
          <p:cNvPr id="6147" name="Marcador de Posição de Conteúdo 2"/>
          <p:cNvSpPr>
            <a:spLocks noGrp="1"/>
          </p:cNvSpPr>
          <p:nvPr>
            <p:ph idx="1"/>
          </p:nvPr>
        </p:nvSpPr>
        <p:spPr>
          <a:xfrm>
            <a:off x="468313" y="1125538"/>
            <a:ext cx="8291512" cy="4895850"/>
          </a:xfrm>
        </p:spPr>
        <p:txBody>
          <a:bodyPr/>
          <a:lstStyle/>
          <a:p>
            <a:endParaRPr lang="pt-PT" sz="2400" dirty="0" smtClean="0"/>
          </a:p>
          <a:p>
            <a:r>
              <a:rPr lang="pt-PT" sz="2400" dirty="0" smtClean="0"/>
              <a:t>O IPCB constituiu-se como nó local no ano de 2011.</a:t>
            </a:r>
          </a:p>
          <a:p>
            <a:pPr>
              <a:buFont typeface="Arial" charset="0"/>
              <a:buNone/>
            </a:pPr>
            <a:endParaRPr lang="pt-PT" sz="2400" dirty="0" smtClean="0"/>
          </a:p>
          <a:p>
            <a:r>
              <a:rPr lang="pt-PT" sz="2400" dirty="0" smtClean="0"/>
              <a:t>Contribuiu com o conhecimento e os dados da região Centro, necessários para a ampliação de âmbito geográfico.</a:t>
            </a:r>
          </a:p>
          <a:p>
            <a:endParaRPr lang="pt-PT" sz="2400" dirty="0" smtClean="0"/>
          </a:p>
          <a:p>
            <a:r>
              <a:rPr lang="pt-PT" sz="2400" dirty="0" smtClean="0"/>
              <a:t>Tem vindo a desenvolver trabalhos de pesquisa, tratamento, compatibilização e atualização  de informação.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6BFBDA-990A-43F3-BF8B-3F971891FD38}" type="slidenum">
              <a:rPr lang="es-ES"/>
              <a:pPr/>
              <a:t>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INTRODUÇÃO</a:t>
            </a:r>
          </a:p>
        </p:txBody>
      </p:sp>
      <p:sp>
        <p:nvSpPr>
          <p:cNvPr id="6147" name="Marcador de Posição de Conteúdo 2"/>
          <p:cNvSpPr>
            <a:spLocks noGrp="1"/>
          </p:cNvSpPr>
          <p:nvPr>
            <p:ph idx="1"/>
          </p:nvPr>
        </p:nvSpPr>
        <p:spPr>
          <a:xfrm>
            <a:off x="468313" y="1125538"/>
            <a:ext cx="8291512" cy="4895850"/>
          </a:xfrm>
        </p:spPr>
        <p:txBody>
          <a:bodyPr/>
          <a:lstStyle/>
          <a:p>
            <a:endParaRPr lang="pt-PT" sz="2400" dirty="0" smtClean="0"/>
          </a:p>
          <a:p>
            <a:r>
              <a:rPr lang="pt-PT" sz="2400" dirty="0" smtClean="0"/>
              <a:t>O IPCB integra 2 grupos de trabalho:</a:t>
            </a:r>
          </a:p>
          <a:p>
            <a:endParaRPr lang="pt-PT" sz="2400" dirty="0" smtClean="0"/>
          </a:p>
          <a:p>
            <a:pPr lvl="1"/>
            <a:r>
              <a:rPr lang="pt-PT" sz="2400" dirty="0" smtClean="0"/>
              <a:t>“Dados e indicadores”: recolha, análise e tratamento de dados alfanuméricos e geográficos;</a:t>
            </a:r>
          </a:p>
          <a:p>
            <a:pPr lvl="1"/>
            <a:endParaRPr lang="pt-PT" sz="2400" dirty="0" smtClean="0"/>
          </a:p>
          <a:p>
            <a:pPr lvl="1"/>
            <a:r>
              <a:rPr lang="pt-PT" sz="2400" dirty="0" smtClean="0"/>
              <a:t>“</a:t>
            </a:r>
            <a:r>
              <a:rPr lang="pt-PT" sz="2400" dirty="0" err="1" smtClean="0"/>
              <a:t>WebGIS</a:t>
            </a:r>
            <a:r>
              <a:rPr lang="pt-PT" sz="2400" dirty="0" smtClean="0"/>
              <a:t>”: cartografia para a região Centro e para a área OTALEX C.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6BFBDA-990A-43F3-BF8B-3F971891FD38}" type="slidenum">
              <a:rPr lang="es-ES"/>
              <a:pPr/>
              <a:t>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sp>
        <p:nvSpPr>
          <p:cNvPr id="7171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4895850"/>
          </a:xfrm>
        </p:spPr>
        <p:txBody>
          <a:bodyPr/>
          <a:lstStyle/>
          <a:p>
            <a:endParaRPr lang="pt-PT" sz="2400" dirty="0" smtClean="0"/>
          </a:p>
          <a:p>
            <a:pPr marL="457200" indent="-457200">
              <a:buFont typeface="+mj-lt"/>
              <a:buAutoNum type="alphaUcPeriod"/>
            </a:pPr>
            <a:r>
              <a:rPr lang="pt-PT" sz="2400" dirty="0" smtClean="0"/>
              <a:t>PESQUISA DE INFORMAÇÃO</a:t>
            </a:r>
          </a:p>
          <a:p>
            <a:pPr marL="457200" indent="-457200">
              <a:buFont typeface="+mj-lt"/>
              <a:buAutoNum type="alphaUcPeriod"/>
            </a:pPr>
            <a:endParaRPr lang="pt-PT" sz="2400" dirty="0" smtClean="0"/>
          </a:p>
          <a:p>
            <a:pPr marL="354013" indent="-354013"/>
            <a:r>
              <a:rPr lang="pt-PT" sz="2400" dirty="0" smtClean="0"/>
              <a:t>Fontes de </a:t>
            </a:r>
            <a:r>
              <a:rPr lang="pt-PT" sz="2400" dirty="0"/>
              <a:t>informação Geográfica</a:t>
            </a:r>
          </a:p>
          <a:p>
            <a:pPr marL="714375" lvl="3"/>
            <a:r>
              <a:rPr lang="pt-PT" sz="1800" dirty="0">
                <a:hlinkClick r:id="rId2" action="ppaction://hlinksldjump"/>
              </a:rPr>
              <a:t>CGIAR</a:t>
            </a:r>
            <a:r>
              <a:rPr lang="pt-PT" sz="1800" dirty="0"/>
              <a:t> - </a:t>
            </a:r>
            <a:r>
              <a:rPr lang="pt-PT" sz="1800" dirty="0">
                <a:hlinkClick r:id="rId3"/>
              </a:rPr>
              <a:t>http://www.cgiar-csi.org</a:t>
            </a:r>
            <a:r>
              <a:rPr lang="pt-PT" sz="1800" dirty="0" smtClean="0">
                <a:hlinkClick r:id="rId3"/>
              </a:rPr>
              <a:t>/</a:t>
            </a:r>
            <a:endParaRPr lang="pt-PT" sz="1800" dirty="0" smtClean="0"/>
          </a:p>
          <a:p>
            <a:pPr marL="714375" lvl="3"/>
            <a:r>
              <a:rPr lang="pt-PT" sz="1800" dirty="0">
                <a:hlinkClick r:id="rId4" action="ppaction://hlinksldjump"/>
              </a:rPr>
              <a:t>APA</a:t>
            </a:r>
            <a:r>
              <a:rPr lang="pt-PT" sz="1800" dirty="0"/>
              <a:t> - </a:t>
            </a:r>
            <a:r>
              <a:rPr lang="pt-PT" sz="1800" dirty="0">
                <a:hlinkClick r:id="rId5"/>
              </a:rPr>
              <a:t>http://sniamb.apambiente.pt/webatlas</a:t>
            </a:r>
            <a:r>
              <a:rPr lang="pt-PT" sz="1800" dirty="0" smtClean="0">
                <a:hlinkClick r:id="rId5"/>
              </a:rPr>
              <a:t>/</a:t>
            </a:r>
            <a:endParaRPr lang="pt-PT" sz="1800" dirty="0" smtClean="0"/>
          </a:p>
          <a:p>
            <a:pPr marL="714375" lvl="3"/>
            <a:r>
              <a:rPr lang="pt-PT" sz="1800" dirty="0" smtClean="0">
                <a:hlinkClick r:id="rId6" action="ppaction://hlinksldjump"/>
              </a:rPr>
              <a:t>APA</a:t>
            </a:r>
            <a:r>
              <a:rPr lang="pt-PT" sz="1800" dirty="0" smtClean="0"/>
              <a:t> </a:t>
            </a:r>
            <a:r>
              <a:rPr lang="pt-PT" sz="1800" dirty="0"/>
              <a:t>- </a:t>
            </a:r>
            <a:r>
              <a:rPr lang="pt-PT" sz="1800" dirty="0">
                <a:hlinkClick r:id="rId7"/>
              </a:rPr>
              <a:t>http://www.qualar.org</a:t>
            </a:r>
            <a:r>
              <a:rPr lang="pt-PT" sz="1800" dirty="0" smtClean="0">
                <a:hlinkClick r:id="rId7"/>
              </a:rPr>
              <a:t>/</a:t>
            </a:r>
            <a:endParaRPr lang="pt-PT" sz="1800" dirty="0" smtClean="0"/>
          </a:p>
          <a:p>
            <a:pPr marL="714375" lvl="3"/>
            <a:r>
              <a:rPr lang="pt-PT" sz="1800" dirty="0">
                <a:hlinkClick r:id="rId8" action="ppaction://hlinksldjump"/>
              </a:rPr>
              <a:t>DGT</a:t>
            </a:r>
            <a:r>
              <a:rPr lang="pt-PT" sz="1800" dirty="0"/>
              <a:t> - </a:t>
            </a:r>
            <a:r>
              <a:rPr lang="pt-PT" sz="1800" dirty="0">
                <a:hlinkClick r:id="rId9"/>
              </a:rPr>
              <a:t>http://</a:t>
            </a:r>
            <a:r>
              <a:rPr lang="pt-PT" sz="1800" dirty="0" smtClean="0">
                <a:hlinkClick r:id="rId9"/>
              </a:rPr>
              <a:t>www.dgterritorio.pt/</a:t>
            </a:r>
            <a:endParaRPr lang="pt-PT" sz="1800" dirty="0" smtClean="0"/>
          </a:p>
          <a:p>
            <a:pPr marL="714375" lvl="3"/>
            <a:r>
              <a:rPr lang="pt-PT" sz="1800" dirty="0">
                <a:hlinkClick r:id="rId10" action="ppaction://hlinksldjump"/>
              </a:rPr>
              <a:t>SNIRH</a:t>
            </a:r>
            <a:r>
              <a:rPr lang="pt-PT" sz="1800" dirty="0"/>
              <a:t> - </a:t>
            </a:r>
            <a:r>
              <a:rPr lang="pt-PT" sz="1800" dirty="0">
                <a:hlinkClick r:id="rId11"/>
              </a:rPr>
              <a:t>http://snirh.pt</a:t>
            </a:r>
            <a:r>
              <a:rPr lang="pt-PT" sz="1800" dirty="0" smtClean="0">
                <a:hlinkClick r:id="rId11"/>
              </a:rPr>
              <a:t>/</a:t>
            </a:r>
            <a:endParaRPr lang="pt-PT" sz="1800" dirty="0" smtClean="0"/>
          </a:p>
          <a:p>
            <a:pPr marL="714375" lvl="3"/>
            <a:r>
              <a:rPr lang="pt-PT" sz="1800" dirty="0" smtClean="0">
                <a:hlinkClick r:id="rId12" action="ppaction://hlinksldjump"/>
              </a:rPr>
              <a:t>NOAA</a:t>
            </a:r>
            <a:r>
              <a:rPr lang="pt-PT" sz="1800" dirty="0" smtClean="0"/>
              <a:t> - </a:t>
            </a:r>
            <a:r>
              <a:rPr lang="pt-PT" sz="1800" dirty="0" smtClean="0">
                <a:hlinkClick r:id="rId13"/>
              </a:rPr>
              <a:t>http</a:t>
            </a:r>
            <a:r>
              <a:rPr lang="pt-PT" sz="1800" dirty="0">
                <a:hlinkClick r:id="rId13"/>
              </a:rPr>
              <a:t>://ngdc.noaa.gov/eog</a:t>
            </a:r>
            <a:r>
              <a:rPr lang="pt-PT" sz="1800" dirty="0" smtClean="0">
                <a:hlinkClick r:id="rId13"/>
              </a:rPr>
              <a:t>/</a:t>
            </a:r>
            <a:endParaRPr lang="pt-PT" sz="1800" dirty="0" smtClean="0"/>
          </a:p>
          <a:p>
            <a:pPr marL="714375" lvl="3"/>
            <a:r>
              <a:rPr lang="pt-PT" sz="1800" dirty="0">
                <a:hlinkClick r:id="rId14" action="ppaction://hlinksldjump"/>
              </a:rPr>
              <a:t>ICNF</a:t>
            </a:r>
            <a:r>
              <a:rPr lang="pt-PT" sz="1800" dirty="0"/>
              <a:t> - </a:t>
            </a:r>
            <a:r>
              <a:rPr lang="pt-PT" sz="1800" dirty="0">
                <a:hlinkClick r:id="rId15"/>
              </a:rPr>
              <a:t>http://</a:t>
            </a:r>
            <a:r>
              <a:rPr lang="pt-PT" sz="1800" dirty="0" smtClean="0">
                <a:hlinkClick r:id="rId15"/>
              </a:rPr>
              <a:t>www.icnf.pt/portal</a:t>
            </a:r>
            <a:endParaRPr lang="pt-PT" sz="1800" dirty="0" smtClean="0"/>
          </a:p>
          <a:p>
            <a:pPr marL="714375" lvl="3"/>
            <a:endParaRPr lang="pt-PT" sz="1600" dirty="0" smtClean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17BD9F-A9C9-4542-9FAF-AF531D76E394}" type="slidenum">
              <a:rPr lang="es-ES"/>
              <a:pPr/>
              <a:t>6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sp>
        <p:nvSpPr>
          <p:cNvPr id="7171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4895850"/>
          </a:xfrm>
        </p:spPr>
        <p:txBody>
          <a:bodyPr/>
          <a:lstStyle/>
          <a:p>
            <a:endParaRPr lang="pt-PT" sz="2400" dirty="0" smtClean="0"/>
          </a:p>
          <a:p>
            <a:pPr marL="457200" indent="-457200">
              <a:buFont typeface="+mj-lt"/>
              <a:buAutoNum type="alphaUcPeriod"/>
            </a:pPr>
            <a:r>
              <a:rPr lang="pt-PT" sz="2400" dirty="0" smtClean="0"/>
              <a:t>PESQUISA DE INFORMAÇÃO</a:t>
            </a:r>
          </a:p>
          <a:p>
            <a:pPr marL="457200" indent="-457200">
              <a:buFont typeface="+mj-lt"/>
              <a:buAutoNum type="alphaUcPeriod"/>
            </a:pPr>
            <a:endParaRPr lang="pt-PT" sz="2400" dirty="0" smtClean="0"/>
          </a:p>
          <a:p>
            <a:pPr marL="354013" indent="-354013"/>
            <a:r>
              <a:rPr lang="pt-PT" sz="2400" dirty="0" smtClean="0"/>
              <a:t>Fontes de </a:t>
            </a:r>
            <a:r>
              <a:rPr lang="pt-PT" sz="2400" dirty="0"/>
              <a:t>informação Alfanumérica</a:t>
            </a:r>
          </a:p>
          <a:p>
            <a:pPr marL="727075" lvl="3"/>
            <a:r>
              <a:rPr lang="pt-PT" sz="1800" dirty="0">
                <a:hlinkClick r:id="rId2" action="ppaction://hlinksldjump"/>
              </a:rPr>
              <a:t>IPMA</a:t>
            </a:r>
            <a:r>
              <a:rPr lang="pt-PT" sz="1800" dirty="0"/>
              <a:t> - </a:t>
            </a:r>
            <a:r>
              <a:rPr lang="pt-PT" sz="1800" dirty="0">
                <a:hlinkClick r:id="rId3"/>
              </a:rPr>
              <a:t>http://www.ipma.pt/pt</a:t>
            </a:r>
            <a:r>
              <a:rPr lang="pt-PT" sz="1800" dirty="0" smtClean="0">
                <a:hlinkClick r:id="rId3"/>
              </a:rPr>
              <a:t>/</a:t>
            </a:r>
            <a:endParaRPr lang="pt-PT" sz="1800" dirty="0" smtClean="0"/>
          </a:p>
          <a:p>
            <a:pPr marL="727075" lvl="3"/>
            <a:r>
              <a:rPr lang="pt-PT" sz="1800" dirty="0" smtClean="0">
                <a:hlinkClick r:id="rId4" action="ppaction://hlinksldjump"/>
              </a:rPr>
              <a:t>INE</a:t>
            </a:r>
            <a:r>
              <a:rPr lang="pt-PT" sz="1800" dirty="0" smtClean="0"/>
              <a:t> </a:t>
            </a:r>
            <a:r>
              <a:rPr lang="pt-PT" sz="1800" dirty="0"/>
              <a:t>- </a:t>
            </a:r>
            <a:r>
              <a:rPr lang="pt-PT" sz="1800" dirty="0">
                <a:hlinkClick r:id="rId5"/>
              </a:rPr>
              <a:t>http://</a:t>
            </a:r>
            <a:r>
              <a:rPr lang="pt-PT" sz="1800" dirty="0" smtClean="0">
                <a:hlinkClick r:id="rId5"/>
              </a:rPr>
              <a:t>www.ine.pt</a:t>
            </a:r>
            <a:endParaRPr lang="pt-PT" sz="1800" dirty="0" smtClean="0"/>
          </a:p>
          <a:p>
            <a:pPr marL="727075" lvl="3"/>
            <a:r>
              <a:rPr lang="pt-PT" sz="1800" dirty="0" smtClean="0">
                <a:hlinkClick r:id="rId6" action="ppaction://hlinksldjump"/>
              </a:rPr>
              <a:t>Carta Social </a:t>
            </a:r>
            <a:r>
              <a:rPr lang="pt-PT" sz="1800" dirty="0" smtClean="0"/>
              <a:t>- </a:t>
            </a:r>
            <a:r>
              <a:rPr lang="pt-PT" sz="1800" dirty="0">
                <a:hlinkClick r:id="rId7"/>
              </a:rPr>
              <a:t>http://www.cartasocial.pt</a:t>
            </a:r>
            <a:endParaRPr lang="pt-PT" sz="1800" dirty="0" smtClean="0"/>
          </a:p>
          <a:p>
            <a:pPr marL="727075" lvl="3"/>
            <a:endParaRPr lang="pt-PT" sz="1600" dirty="0" smtClean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17BD9F-A9C9-4542-9FAF-AF531D76E394}" type="slidenum">
              <a:rPr lang="es-ES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5975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sp>
        <p:nvSpPr>
          <p:cNvPr id="7171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4895850"/>
          </a:xfrm>
        </p:spPr>
        <p:txBody>
          <a:bodyPr/>
          <a:lstStyle/>
          <a:p>
            <a:endParaRPr lang="pt-PT" sz="2400" dirty="0" smtClean="0"/>
          </a:p>
          <a:p>
            <a:pPr marL="457200" indent="-457200">
              <a:buFont typeface="+mj-lt"/>
              <a:buAutoNum type="alphaUcPeriod" startAt="2"/>
            </a:pPr>
            <a:r>
              <a:rPr lang="pt-PT" sz="2400" dirty="0" smtClean="0"/>
              <a:t>TRATAMENTO, COMPATIBILIZAÇÃO E ATUALIZAÇÃO  DE INFORMAÇÃO </a:t>
            </a:r>
          </a:p>
          <a:p>
            <a:endParaRPr lang="pt-PT" sz="2400" dirty="0" smtClean="0"/>
          </a:p>
          <a:p>
            <a:r>
              <a:rPr lang="pt-PT" sz="2400" dirty="0" smtClean="0"/>
              <a:t>Informação Geográfica:</a:t>
            </a:r>
          </a:p>
          <a:p>
            <a:pPr lvl="1"/>
            <a:r>
              <a:rPr lang="pt-PT" sz="1800" dirty="0" smtClean="0">
                <a:hlinkClick r:id="rId2" action="ppaction://hlinksldjump"/>
              </a:rPr>
              <a:t>Obtenção de informação para as três regiões</a:t>
            </a:r>
            <a:r>
              <a:rPr lang="pt-PT" sz="1800" dirty="0" smtClean="0"/>
              <a:t>;</a:t>
            </a:r>
          </a:p>
          <a:p>
            <a:pPr lvl="1"/>
            <a:r>
              <a:rPr lang="pt-PT" sz="1800" dirty="0" smtClean="0">
                <a:hlinkClick r:id="rId3" action="ppaction://hlinksldjump"/>
              </a:rPr>
              <a:t>Harmonização da informação cartográfica na zona de fronteira</a:t>
            </a:r>
            <a:r>
              <a:rPr lang="pt-PT" sz="1800" dirty="0" smtClean="0"/>
              <a:t>;</a:t>
            </a:r>
          </a:p>
          <a:p>
            <a:pPr lvl="1"/>
            <a:r>
              <a:rPr lang="pt-PT" sz="1800" dirty="0" smtClean="0">
                <a:hlinkClick r:id="rId4" action="ppaction://hlinksldjump"/>
              </a:rPr>
              <a:t>Harmonização de classes</a:t>
            </a:r>
            <a:r>
              <a:rPr lang="pt-PT" sz="1800" dirty="0" smtClean="0"/>
              <a:t>;</a:t>
            </a:r>
          </a:p>
          <a:p>
            <a:pPr lvl="1"/>
            <a:r>
              <a:rPr lang="pt-PT" sz="1800" dirty="0" smtClean="0">
                <a:hlinkClick r:id="rId5" action="ppaction://hlinksldjump"/>
              </a:rPr>
              <a:t>Harmonização de metodologias</a:t>
            </a:r>
            <a:r>
              <a:rPr lang="pt-PT" sz="1800" dirty="0" smtClean="0"/>
              <a:t>.</a:t>
            </a:r>
          </a:p>
          <a:p>
            <a:pPr lvl="1"/>
            <a:endParaRPr lang="pt-PT" sz="2400" dirty="0" smtClean="0"/>
          </a:p>
          <a:p>
            <a:r>
              <a:rPr lang="pt-PT" sz="2400" dirty="0" smtClean="0"/>
              <a:t>Informação Alfanumérica:</a:t>
            </a:r>
          </a:p>
          <a:p>
            <a:pPr lvl="1"/>
            <a:r>
              <a:rPr lang="pt-PT" sz="1800" dirty="0" smtClean="0">
                <a:hlinkClick r:id="rId6" action="ppaction://hlinksldjump"/>
              </a:rPr>
              <a:t>Atualização dos Dados e Indicadores</a:t>
            </a:r>
            <a:r>
              <a:rPr lang="pt-PT" sz="1800" dirty="0" smtClean="0"/>
              <a:t>.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17BD9F-A9C9-4542-9FAF-AF531D76E394}" type="slidenum">
              <a:rPr lang="es-ES"/>
              <a:pPr/>
              <a:t>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sp>
        <p:nvSpPr>
          <p:cNvPr id="7171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4895850"/>
          </a:xfrm>
        </p:spPr>
        <p:txBody>
          <a:bodyPr/>
          <a:lstStyle/>
          <a:p>
            <a:endParaRPr lang="pt-PT" sz="2400" dirty="0" smtClean="0"/>
          </a:p>
          <a:p>
            <a:pPr marL="457200" indent="-457200">
              <a:buFont typeface="+mj-lt"/>
              <a:buAutoNum type="alphaUcPeriod" startAt="3"/>
            </a:pPr>
            <a:r>
              <a:rPr lang="pt-PT" sz="2400" dirty="0" smtClean="0"/>
              <a:t>PROJETOS DE MESTRADO</a:t>
            </a:r>
          </a:p>
          <a:p>
            <a:endParaRPr lang="pt-PT" sz="2400" dirty="0" smtClean="0"/>
          </a:p>
          <a:p>
            <a:r>
              <a:rPr lang="pt-PT" sz="2400" dirty="0" smtClean="0"/>
              <a:t>Influência </a:t>
            </a:r>
            <a:r>
              <a:rPr lang="pt-PT" sz="2400" dirty="0"/>
              <a:t>da composição e estrutura da paisagem nas comunidades de espécies de aves nidificantes na Beira Interior </a:t>
            </a:r>
            <a:r>
              <a:rPr lang="pt-PT" sz="2400" dirty="0" smtClean="0"/>
              <a:t>Sul;</a:t>
            </a:r>
          </a:p>
          <a:p>
            <a:r>
              <a:rPr lang="pt-PT" sz="2400" dirty="0" smtClean="0"/>
              <a:t>Modelação </a:t>
            </a:r>
            <a:r>
              <a:rPr lang="pt-PT" sz="2400" dirty="0"/>
              <a:t>espacial da erosão hídrica do solo em Bacias Hidrográficas;</a:t>
            </a:r>
          </a:p>
          <a:p>
            <a:pPr lvl="1"/>
            <a:endParaRPr lang="pt-PT" sz="1800" dirty="0" smtClean="0"/>
          </a:p>
          <a:p>
            <a:pPr marL="457200" indent="-457200">
              <a:buFont typeface="+mj-lt"/>
              <a:buAutoNum type="alphaUcPeriod" startAt="4"/>
            </a:pPr>
            <a:r>
              <a:rPr lang="pt-PT" sz="2400" dirty="0" smtClean="0">
                <a:hlinkClick r:id="rId2" action="ppaction://hlinksldjump"/>
              </a:rPr>
              <a:t>IDENTIFICAÇÃO DE ÁREAS HOMOGÉNEAS EM TERMOS SOCIOECONÓMICOS PARA A REGIÃO CENTRO DE PORTUGAL</a:t>
            </a:r>
            <a:r>
              <a:rPr lang="pt-PT" sz="2400" dirty="0" smtClean="0"/>
              <a:t>.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17BD9F-A9C9-4542-9FAF-AF531D76E394}" type="slidenum">
              <a:rPr lang="es-ES"/>
              <a:pPr/>
              <a:t>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RESULTADOS</a:t>
            </a:r>
          </a:p>
        </p:txBody>
      </p:sp>
      <p:sp>
        <p:nvSpPr>
          <p:cNvPr id="7171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4895850"/>
          </a:xfrm>
        </p:spPr>
        <p:txBody>
          <a:bodyPr/>
          <a:lstStyle/>
          <a:p>
            <a:endParaRPr lang="pt-PT" sz="2400" dirty="0" smtClean="0"/>
          </a:p>
          <a:p>
            <a:endParaRPr lang="pt-PT" sz="2400" dirty="0" smtClean="0"/>
          </a:p>
          <a:p>
            <a:r>
              <a:rPr lang="pt-PT" sz="2400" dirty="0" smtClean="0"/>
              <a:t>Criação de bases cartográficas contínuas para a totalidade da área </a:t>
            </a:r>
            <a:r>
              <a:rPr lang="pt-PT" sz="2400" dirty="0" err="1" smtClean="0"/>
              <a:t>Otalex</a:t>
            </a:r>
            <a:r>
              <a:rPr lang="pt-PT" sz="2400" dirty="0" smtClean="0"/>
              <a:t> C;</a:t>
            </a:r>
          </a:p>
          <a:p>
            <a:endParaRPr lang="pt-PT" sz="2400" dirty="0" smtClean="0"/>
          </a:p>
          <a:p>
            <a:r>
              <a:rPr lang="pt-PT" sz="2400" dirty="0" smtClean="0"/>
              <a:t>Dados relativos aos Indicadores (territoriais, ambientais, socioeconómicos e de sustentabilidade) atualizados à ultima data disponível.</a:t>
            </a:r>
          </a:p>
          <a:p>
            <a:endParaRPr lang="pt-PT" sz="2400" dirty="0" smtClean="0"/>
          </a:p>
          <a:p>
            <a:endParaRPr lang="pt-PT" sz="2400" dirty="0" smtClean="0"/>
          </a:p>
          <a:p>
            <a:endParaRPr lang="pt-PT" sz="2400" dirty="0" smtClean="0"/>
          </a:p>
          <a:p>
            <a:pPr>
              <a:buNone/>
            </a:pPr>
            <a:endParaRPr lang="pt-PT" sz="2400" dirty="0" smtClean="0"/>
          </a:p>
          <a:p>
            <a:endParaRPr lang="pt-PT" sz="2400" dirty="0" smtClean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17BD9F-A9C9-4542-9FAF-AF531D76E394}" type="slidenum">
              <a:rPr lang="es-ES"/>
              <a:pPr/>
              <a:t>10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DIFICULDADES SUPERADAS</a:t>
            </a:r>
          </a:p>
        </p:txBody>
      </p:sp>
      <p:sp>
        <p:nvSpPr>
          <p:cNvPr id="7171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4895850"/>
          </a:xfrm>
        </p:spPr>
        <p:txBody>
          <a:bodyPr/>
          <a:lstStyle/>
          <a:p>
            <a:endParaRPr lang="pt-PT" sz="2400" dirty="0" smtClean="0"/>
          </a:p>
          <a:p>
            <a:r>
              <a:rPr lang="pt-PT" sz="2400" dirty="0" smtClean="0"/>
              <a:t>Diferentes escalas (temporal e gráfica) ;</a:t>
            </a:r>
          </a:p>
          <a:p>
            <a:endParaRPr lang="pt-PT" sz="2400" dirty="0" smtClean="0"/>
          </a:p>
          <a:p>
            <a:r>
              <a:rPr lang="pt-PT" sz="2400" dirty="0" smtClean="0"/>
              <a:t>Diferentes Sistemas de Coordenadas;</a:t>
            </a:r>
          </a:p>
          <a:p>
            <a:endParaRPr lang="pt-PT" sz="2400" dirty="0" smtClean="0"/>
          </a:p>
          <a:p>
            <a:r>
              <a:rPr lang="pt-PT" sz="2400" dirty="0" smtClean="0"/>
              <a:t>Diferentes classes de atributos;</a:t>
            </a:r>
          </a:p>
          <a:p>
            <a:endParaRPr lang="pt-PT" sz="2400" dirty="0" smtClean="0"/>
          </a:p>
          <a:p>
            <a:r>
              <a:rPr lang="pt-PT" sz="2400" dirty="0" smtClean="0"/>
              <a:t>Diferentes designações – harmonização de nomenclaturas.</a:t>
            </a:r>
          </a:p>
          <a:p>
            <a:endParaRPr lang="pt-PT" sz="2400" dirty="0" smtClean="0"/>
          </a:p>
          <a:p>
            <a:pPr>
              <a:buNone/>
            </a:pPr>
            <a:endParaRPr lang="pt-PT" sz="2400" dirty="0" smtClean="0"/>
          </a:p>
          <a:p>
            <a:endParaRPr lang="pt-PT" sz="2400" dirty="0" smtClean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17BD9F-A9C9-4542-9FAF-AF531D76E394}" type="slidenum">
              <a:rPr lang="es-ES"/>
              <a:pPr/>
              <a:t>11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>
          <a:xfrm>
            <a:off x="685800" y="3543300"/>
            <a:ext cx="7772400" cy="1470025"/>
          </a:xfrm>
        </p:spPr>
        <p:txBody>
          <a:bodyPr>
            <a:noAutofit/>
          </a:bodyPr>
          <a:lstStyle/>
          <a:p>
            <a:r>
              <a:rPr lang="pt-PT" sz="2000" dirty="0"/>
              <a:t>Suzete </a:t>
            </a:r>
            <a:r>
              <a:rPr lang="pt-PT" sz="2000" dirty="0" smtClean="0"/>
              <a:t>Cabaceira - </a:t>
            </a:r>
            <a:r>
              <a:rPr lang="pt-PT" sz="2000" u="sng" dirty="0" smtClean="0"/>
              <a:t>suzetec@ipcb.pt</a:t>
            </a:r>
            <a:r>
              <a:rPr lang="pt-PT" sz="2000" dirty="0" smtClean="0"/>
              <a:t> </a:t>
            </a:r>
            <a:br>
              <a:rPr lang="pt-PT" sz="2000" dirty="0" smtClean="0"/>
            </a:br>
            <a:r>
              <a:rPr lang="pt-PT" sz="2000" dirty="0" smtClean="0"/>
              <a:t>Luís Quinta-Nova - </a:t>
            </a:r>
            <a:r>
              <a:rPr lang="pt-PT" sz="2000" u="sng" dirty="0"/>
              <a:t>lnova@ipcb.pt</a:t>
            </a:r>
            <a:r>
              <a:rPr lang="pt-PT" sz="2000" dirty="0" smtClean="0"/>
              <a:t/>
            </a:r>
            <a:br>
              <a:rPr lang="pt-PT" sz="2000" dirty="0" smtClean="0"/>
            </a:br>
            <a:r>
              <a:rPr lang="pt-PT" sz="2000" dirty="0" smtClean="0"/>
              <a:t>Paulo </a:t>
            </a:r>
            <a:r>
              <a:rPr lang="pt-PT" sz="2000" dirty="0" err="1" smtClean="0"/>
              <a:t>Fernandez</a:t>
            </a:r>
            <a:r>
              <a:rPr lang="pt-PT" sz="2000" dirty="0" smtClean="0"/>
              <a:t> - </a:t>
            </a:r>
            <a:r>
              <a:rPr lang="pt-PT" sz="2000" u="sng" dirty="0"/>
              <a:t>palex@ipcb.pt</a:t>
            </a:r>
            <a:r>
              <a:rPr lang="pt-PT" sz="2000" dirty="0" smtClean="0"/>
              <a:t/>
            </a:r>
            <a:br>
              <a:rPr lang="pt-PT" sz="2000" dirty="0" smtClean="0"/>
            </a:br>
            <a:r>
              <a:rPr lang="pt-PT" sz="2000" dirty="0" smtClean="0"/>
              <a:t> Natália Roque - </a:t>
            </a:r>
            <a:r>
              <a:rPr lang="pt-PT" sz="2000" u="sng" dirty="0"/>
              <a:t>nroque@ipcb.pt</a:t>
            </a:r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xmlns="" val="381897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13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C:\Users\usuario\Desktop\seminario_FINAL_OTALEX_C\Apresentacao\imagens\fonte_1_CGI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5120" y="1124744"/>
            <a:ext cx="6061216" cy="4896544"/>
          </a:xfrm>
          <a:prstGeom prst="rect">
            <a:avLst/>
          </a:prstGeom>
          <a:noFill/>
        </p:spPr>
      </p:pic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14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2050" name="Picture 2" descr="C:\Users\usuario\Desktop\seminario_FINAL_OTALEX_C\Apresentacao\imagens\fonte_2_1_APA_At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556792"/>
            <a:ext cx="7920880" cy="36826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3074" name="Picture 2" descr="C:\Users\usuario\Desktop\seminario_FINAL_OTALEX_C\Apresentacao\imagens\fonte_2_2_APA_Qual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4010" y="1329215"/>
            <a:ext cx="5472286" cy="4476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t="10588" r="68964" b="8829"/>
          <a:stretch>
            <a:fillRect/>
          </a:stretch>
        </p:blipFill>
        <p:spPr bwMode="auto">
          <a:xfrm>
            <a:off x="827584" y="1187520"/>
            <a:ext cx="3240360" cy="473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16</a:t>
            </a:fld>
            <a:endParaRPr lang="es-ES"/>
          </a:p>
        </p:txBody>
      </p:sp>
      <p:sp>
        <p:nvSpPr>
          <p:cNvPr id="7" name="Botão de Acção: base 6">
            <a:hlinkClick r:id="rId3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4098" name="Picture 2" descr="C:\Users\usuario\Desktop\seminario_FINAL_OTALEX_C\Apresentacao\imagens\fonte_3_DGT_CAOP.jpg"/>
          <p:cNvPicPr>
            <a:picLocks noChangeAspect="1" noChangeArrowheads="1"/>
          </p:cNvPicPr>
          <p:nvPr/>
        </p:nvPicPr>
        <p:blipFill>
          <a:blip r:embed="rId4" cstate="print"/>
          <a:srcRect l="87971" t="-1602" b="83974"/>
          <a:stretch>
            <a:fillRect/>
          </a:stretch>
        </p:blipFill>
        <p:spPr bwMode="auto">
          <a:xfrm>
            <a:off x="2483768" y="3212976"/>
            <a:ext cx="1584176" cy="1872208"/>
          </a:xfrm>
          <a:prstGeom prst="rect">
            <a:avLst/>
          </a:prstGeom>
          <a:noFill/>
        </p:spPr>
      </p:pic>
      <p:pic>
        <p:nvPicPr>
          <p:cNvPr id="8" name="Imagem 7" descr="fonte_3_1_DGT_500k.jpg"/>
          <p:cNvPicPr>
            <a:picLocks noChangeAspect="1"/>
          </p:cNvPicPr>
          <p:nvPr/>
        </p:nvPicPr>
        <p:blipFill>
          <a:blip r:embed="rId5" cstate="print"/>
          <a:srcRect r="61254"/>
          <a:stretch>
            <a:fillRect/>
          </a:stretch>
        </p:blipFill>
        <p:spPr>
          <a:xfrm>
            <a:off x="4572000" y="1257361"/>
            <a:ext cx="3600400" cy="47520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17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6146" name="Picture 2" descr="C:\Users\usuario\Desktop\seminario_FINAL_OTALEX_C\Apresentacao\imagens\fonte_4_SNIRH_Arm_Albuf.jpg"/>
          <p:cNvPicPr>
            <a:picLocks noChangeAspect="1" noChangeArrowheads="1"/>
          </p:cNvPicPr>
          <p:nvPr/>
        </p:nvPicPr>
        <p:blipFill>
          <a:blip r:embed="rId3" cstate="print"/>
          <a:srcRect b="70488"/>
          <a:stretch>
            <a:fillRect/>
          </a:stretch>
        </p:blipFill>
        <p:spPr bwMode="auto">
          <a:xfrm>
            <a:off x="1187624" y="1219937"/>
            <a:ext cx="6972523" cy="1416975"/>
          </a:xfrm>
          <a:prstGeom prst="rect">
            <a:avLst/>
          </a:prstGeom>
          <a:noFill/>
        </p:spPr>
      </p:pic>
      <p:pic>
        <p:nvPicPr>
          <p:cNvPr id="8" name="Picture 2" descr="C:\Users\usuario\Desktop\seminario_FINAL_OTALEX_C\Apresentacao\imagens\fonte_4_SNIRH_Ag_subterraneas.jpg"/>
          <p:cNvPicPr>
            <a:picLocks noChangeAspect="1" noChangeArrowheads="1"/>
          </p:cNvPicPr>
          <p:nvPr/>
        </p:nvPicPr>
        <p:blipFill>
          <a:blip r:embed="rId4" cstate="print"/>
          <a:srcRect l="27641" t="26077" r="27964"/>
          <a:stretch>
            <a:fillRect/>
          </a:stretch>
        </p:blipFill>
        <p:spPr bwMode="auto">
          <a:xfrm>
            <a:off x="5220072" y="2708920"/>
            <a:ext cx="2897574" cy="3312368"/>
          </a:xfrm>
          <a:prstGeom prst="rect">
            <a:avLst/>
          </a:prstGeom>
          <a:noFill/>
        </p:spPr>
      </p:pic>
      <p:pic>
        <p:nvPicPr>
          <p:cNvPr id="10" name="Picture 2" descr="C:\Users\usuario\Desktop\seminario_FINAL_OTALEX_C\Apresentacao\imagens\fonte_4_SNIRH_Arm_Albuf.jpg"/>
          <p:cNvPicPr>
            <a:picLocks noChangeAspect="1" noChangeArrowheads="1"/>
          </p:cNvPicPr>
          <p:nvPr/>
        </p:nvPicPr>
        <p:blipFill>
          <a:blip r:embed="rId3" cstate="print"/>
          <a:srcRect t="33837" r="61909"/>
          <a:stretch>
            <a:fillRect/>
          </a:stretch>
        </p:blipFill>
        <p:spPr bwMode="auto">
          <a:xfrm>
            <a:off x="1187624" y="2670650"/>
            <a:ext cx="2808312" cy="33590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18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7170" name="Picture 2" descr="C:\Users\usuario\Desktop\seminario_FINAL_OTALEX_C\Apresentacao\imagens\fonte_5_NO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96752"/>
            <a:ext cx="7158534" cy="49076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19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8194" name="Picture 2" descr="C:\Users\usuario\Desktop\seminario_FINAL_OTALEX_C\Apresentacao\imagens\fonte_6_ICN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268761"/>
            <a:ext cx="6962013" cy="46805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20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9218" name="Picture 2" descr="C:\Users\usuario\Desktop\seminario_FINAL_OTALEX_C\Apresentacao\imagens\fonte_IP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9847" y="1160808"/>
            <a:ext cx="7134561" cy="478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21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11266" name="Picture 2" descr="C:\Users\usuario\Desktop\seminario_FINAL_OTALEX_C\Apresentacao\imagens\fontes_2_I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196752"/>
            <a:ext cx="7042931" cy="46085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22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10242" name="Picture 2" descr="C:\Users\usuario\Desktop\seminario_FINAL_OTALEX_C\Apresentacao\imagens\fontes_3_carta_soci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268760"/>
            <a:ext cx="5904655" cy="47019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23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733256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1053" t="17797" r="32622" b="6215"/>
          <a:stretch/>
        </p:blipFill>
        <p:spPr bwMode="auto">
          <a:xfrm>
            <a:off x="1763688" y="1340768"/>
            <a:ext cx="5563405" cy="4780460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26" name="Rectângulo 25"/>
          <p:cNvSpPr/>
          <p:nvPr/>
        </p:nvSpPr>
        <p:spPr>
          <a:xfrm>
            <a:off x="1619672" y="908720"/>
            <a:ext cx="2497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dirty="0" smtClean="0">
                <a:latin typeface="Corbel" pitchFamily="34" charset="0"/>
              </a:rPr>
              <a:t>Contaminação </a:t>
            </a:r>
            <a:r>
              <a:rPr lang="pt-PT" dirty="0" err="1" smtClean="0">
                <a:latin typeface="Corbel" pitchFamily="34" charset="0"/>
              </a:rPr>
              <a:t>Lumínica</a:t>
            </a:r>
            <a:endParaRPr lang="pt-PT" dirty="0">
              <a:latin typeface="Corbe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10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24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733256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13314" name="Imagem 6"/>
          <p:cNvPicPr>
            <a:picLocks noChangeAspect="1" noChangeArrowheads="1"/>
          </p:cNvPicPr>
          <p:nvPr/>
        </p:nvPicPr>
        <p:blipFill>
          <a:blip r:embed="rId3" cstate="print"/>
          <a:srcRect l="34431" t="13463" r="11177" b="8391"/>
          <a:stretch>
            <a:fillRect/>
          </a:stretch>
        </p:blipFill>
        <p:spPr bwMode="auto">
          <a:xfrm>
            <a:off x="1290049" y="1484784"/>
            <a:ext cx="3713999" cy="4265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15" name="Grupo 25"/>
          <p:cNvGrpSpPr>
            <a:grpSpLocks/>
          </p:cNvGrpSpPr>
          <p:nvPr/>
        </p:nvGrpSpPr>
        <p:grpSpPr bwMode="auto">
          <a:xfrm>
            <a:off x="2946053" y="1770062"/>
            <a:ext cx="4938315" cy="2523034"/>
            <a:chOff x="0" y="0"/>
            <a:chExt cx="42190" cy="16596"/>
          </a:xfrm>
        </p:grpSpPr>
        <p:grpSp>
          <p:nvGrpSpPr>
            <p:cNvPr id="13316" name="Grupo 24"/>
            <p:cNvGrpSpPr>
              <a:grpSpLocks/>
            </p:cNvGrpSpPr>
            <p:nvPr/>
          </p:nvGrpSpPr>
          <p:grpSpPr bwMode="auto">
            <a:xfrm>
              <a:off x="0" y="0"/>
              <a:ext cx="42190" cy="16585"/>
              <a:chOff x="0" y="0"/>
              <a:chExt cx="42190" cy="16585"/>
            </a:xfrm>
          </p:grpSpPr>
          <p:sp>
            <p:nvSpPr>
              <p:cNvPr id="13317" name="Rectângulo 13"/>
              <p:cNvSpPr>
                <a:spLocks noChangeArrowheads="1"/>
              </p:cNvSpPr>
              <p:nvPr/>
            </p:nvSpPr>
            <p:spPr bwMode="auto">
              <a:xfrm>
                <a:off x="59" y="7125"/>
                <a:ext cx="936" cy="684"/>
              </a:xfrm>
              <a:prstGeom prst="rect">
                <a:avLst/>
              </a:prstGeom>
              <a:noFill/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pic>
            <p:nvPicPr>
              <p:cNvPr id="13318" name="Imagem 12"/>
              <p:cNvPicPr preferRelativeResize="0">
                <a:picLocks noChangeAspect="1"/>
              </p:cNvPicPr>
              <p:nvPr/>
            </p:nvPicPr>
            <p:blipFill>
              <a:blip r:embed="rId4" cstate="print"/>
              <a:srcRect l="22426" t="11479" r="2522" b="7285"/>
              <a:stretch>
                <a:fillRect/>
              </a:stretch>
            </p:blipFill>
            <p:spPr bwMode="auto">
              <a:xfrm>
                <a:off x="23038" y="0"/>
                <a:ext cx="19152" cy="16585"/>
              </a:xfrm>
              <a:prstGeom prst="rect">
                <a:avLst/>
              </a:prstGeom>
              <a:noFill/>
            </p:spPr>
          </p:pic>
          <p:sp>
            <p:nvSpPr>
              <p:cNvPr id="13319" name="Conexão recta 15"/>
              <p:cNvSpPr>
                <a:spLocks noChangeShapeType="1"/>
              </p:cNvSpPr>
              <p:nvPr/>
            </p:nvSpPr>
            <p:spPr bwMode="auto">
              <a:xfrm flipV="1">
                <a:off x="0" y="0"/>
                <a:ext cx="23075" cy="7162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</p:grpSp>
        <p:sp>
          <p:nvSpPr>
            <p:cNvPr id="13320" name="Rectângulo 17"/>
            <p:cNvSpPr>
              <a:spLocks noChangeArrowheads="1"/>
            </p:cNvSpPr>
            <p:nvPr/>
          </p:nvSpPr>
          <p:spPr bwMode="auto">
            <a:xfrm>
              <a:off x="22978" y="0"/>
              <a:ext cx="19116" cy="16596"/>
            </a:xfrm>
            <a:prstGeom prst="rect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</p:grpSp>
    </p:spTree>
    <p:extLst>
      <p:ext uri="{BB962C8B-B14F-4D97-AF65-F5344CB8AC3E}">
        <p14:creationId xmlns:p14="http://schemas.microsoft.com/office/powerpoint/2010/main" xmlns="" val="8610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25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733256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3" cstate="print"/>
          <a:srcRect l="4415" t="12583" r="1991" b="3973"/>
          <a:stretch/>
        </p:blipFill>
        <p:spPr bwMode="auto">
          <a:xfrm>
            <a:off x="755576" y="1196752"/>
            <a:ext cx="3765623" cy="26858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1" name="Imagem 10" descr="C:\Users\lab_sig64\Desktop\OTALEX_C\GDB\OTALEX_C_PRE\imagens\a_enviar_20120307\OTALEX C_pre\030201_ind_dep_total.TIF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 bwMode="auto">
          <a:xfrm>
            <a:off x="5429200" y="1894668"/>
            <a:ext cx="2743200" cy="20598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grpSp>
        <p:nvGrpSpPr>
          <p:cNvPr id="2" name="Grupo 11"/>
          <p:cNvGrpSpPr/>
          <p:nvPr/>
        </p:nvGrpSpPr>
        <p:grpSpPr>
          <a:xfrm>
            <a:off x="2051720" y="2679357"/>
            <a:ext cx="6548434" cy="3101804"/>
            <a:chOff x="0" y="0"/>
            <a:chExt cx="4492749" cy="2352797"/>
          </a:xfrm>
        </p:grpSpPr>
        <p:sp>
          <p:nvSpPr>
            <p:cNvPr id="13" name="Rectângulo arredondado 12"/>
            <p:cNvSpPr/>
            <p:nvPr/>
          </p:nvSpPr>
          <p:spPr>
            <a:xfrm>
              <a:off x="1128156" y="0"/>
              <a:ext cx="581025" cy="361950"/>
            </a:xfrm>
            <a:prstGeom prst="round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t-PT"/>
            </a:p>
          </p:txBody>
        </p:sp>
        <p:sp>
          <p:nvSpPr>
            <p:cNvPr id="14" name="Rectângulo arredondado 13"/>
            <p:cNvSpPr/>
            <p:nvPr/>
          </p:nvSpPr>
          <p:spPr>
            <a:xfrm>
              <a:off x="3669475" y="409698"/>
              <a:ext cx="581025" cy="361950"/>
            </a:xfrm>
            <a:prstGeom prst="round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t-PT"/>
            </a:p>
          </p:txBody>
        </p:sp>
        <p:grpSp>
          <p:nvGrpSpPr>
            <p:cNvPr id="3" name="Grupo 27"/>
            <p:cNvGrpSpPr/>
            <p:nvPr/>
          </p:nvGrpSpPr>
          <p:grpSpPr>
            <a:xfrm>
              <a:off x="2695699" y="1324098"/>
              <a:ext cx="1797050" cy="1028699"/>
              <a:chOff x="0" y="0"/>
              <a:chExt cx="1647825" cy="971550"/>
            </a:xfrm>
          </p:grpSpPr>
          <p:pic>
            <p:nvPicPr>
              <p:cNvPr id="22" name="Imagem 21" descr="C:\Users\lab_sig64\Desktop\OTALEX_C\GDB\OTALEX_C_PRE\imagens\a_enviar_20120307\OTALEX C_pre\030201_ind_dep_total.TIF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74856" t="68366" r="2050" b="17848"/>
              <a:stretch/>
            </p:blipFill>
            <p:spPr bwMode="auto">
              <a:xfrm>
                <a:off x="66675" y="114300"/>
                <a:ext cx="1552575" cy="695325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 xmlns=""/>
                </a:ext>
              </a:extLst>
            </p:spPr>
          </p:pic>
          <p:sp>
            <p:nvSpPr>
              <p:cNvPr id="23" name="Rectângulo arredondado 22"/>
              <p:cNvSpPr/>
              <p:nvPr/>
            </p:nvSpPr>
            <p:spPr>
              <a:xfrm>
                <a:off x="0" y="0"/>
                <a:ext cx="1647825" cy="971550"/>
              </a:xfrm>
              <a:prstGeom prst="round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pt-PT"/>
              </a:p>
            </p:txBody>
          </p:sp>
        </p:grpSp>
        <p:grpSp>
          <p:nvGrpSpPr>
            <p:cNvPr id="6" name="Grupo 28"/>
            <p:cNvGrpSpPr/>
            <p:nvPr/>
          </p:nvGrpSpPr>
          <p:grpSpPr>
            <a:xfrm>
              <a:off x="0" y="1300348"/>
              <a:ext cx="1852930" cy="1039495"/>
              <a:chOff x="0" y="0"/>
              <a:chExt cx="1852930" cy="1039495"/>
            </a:xfrm>
          </p:grpSpPr>
          <p:pic>
            <p:nvPicPr>
              <p:cNvPr id="20" name="Imagem 1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78054" t="59824" r="4508" b="27071"/>
              <a:stretch/>
            </p:blipFill>
            <p:spPr bwMode="auto">
              <a:xfrm>
                <a:off x="57150" y="0"/>
                <a:ext cx="1714500" cy="952500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 xmlns=""/>
                </a:ext>
              </a:extLst>
            </p:spPr>
          </p:pic>
          <p:sp>
            <p:nvSpPr>
              <p:cNvPr id="21" name="Rectângulo arredondado 20"/>
              <p:cNvSpPr/>
              <p:nvPr/>
            </p:nvSpPr>
            <p:spPr>
              <a:xfrm>
                <a:off x="0" y="28575"/>
                <a:ext cx="1852930" cy="1010920"/>
              </a:xfrm>
              <a:prstGeom prst="round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pt-PT"/>
              </a:p>
            </p:txBody>
          </p:sp>
        </p:grpSp>
        <p:sp>
          <p:nvSpPr>
            <p:cNvPr id="17" name="Seta de movimento para a direita 16"/>
            <p:cNvSpPr/>
            <p:nvPr/>
          </p:nvSpPr>
          <p:spPr>
            <a:xfrm rot="5400000">
              <a:off x="1065810" y="656111"/>
              <a:ext cx="728274" cy="238125"/>
            </a:xfrm>
            <a:prstGeom prst="stripedRightArrow">
              <a:avLst/>
            </a:prstGeom>
            <a:solidFill>
              <a:schemeClr val="accent3"/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t-PT"/>
            </a:p>
          </p:txBody>
        </p:sp>
        <p:sp>
          <p:nvSpPr>
            <p:cNvPr id="18" name="Seta de movimento para a direita 17"/>
            <p:cNvSpPr/>
            <p:nvPr/>
          </p:nvSpPr>
          <p:spPr>
            <a:xfrm rot="5400000">
              <a:off x="3746665" y="926275"/>
              <a:ext cx="419100" cy="238125"/>
            </a:xfrm>
            <a:prstGeom prst="stripedRightArrow">
              <a:avLst/>
            </a:prstGeom>
            <a:solidFill>
              <a:schemeClr val="accent3"/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t-PT"/>
            </a:p>
          </p:txBody>
        </p:sp>
        <p:sp>
          <p:nvSpPr>
            <p:cNvPr id="19" name="Não É Igual A 18"/>
            <p:cNvSpPr/>
            <p:nvPr/>
          </p:nvSpPr>
          <p:spPr>
            <a:xfrm>
              <a:off x="1876301" y="1638794"/>
              <a:ext cx="800100" cy="395605"/>
            </a:xfrm>
            <a:prstGeom prst="mathNotEqual">
              <a:avLst/>
            </a:prstGeom>
            <a:solidFill>
              <a:schemeClr val="accent3"/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t-PT"/>
            </a:p>
          </p:txBody>
        </p:sp>
      </p:grpSp>
    </p:spTree>
    <p:extLst>
      <p:ext uri="{BB962C8B-B14F-4D97-AF65-F5344CB8AC3E}">
        <p14:creationId xmlns:p14="http://schemas.microsoft.com/office/powerpoint/2010/main" xmlns="" val="8610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26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12290" name="Picture 2" descr="C:\Users\usuario\Desktop\seminario_FINAL_OTALEX_C\Apresentacao\info\DUVIDAS\DUVIDAS_QualAr\QualAR_2011_PT_met_ES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484784"/>
            <a:ext cx="6048805" cy="4536604"/>
          </a:xfrm>
          <a:prstGeom prst="rect">
            <a:avLst/>
          </a:prstGeom>
          <a:noFill/>
        </p:spPr>
      </p:pic>
      <p:sp>
        <p:nvSpPr>
          <p:cNvPr id="10" name="Rectângulo 9"/>
          <p:cNvSpPr/>
          <p:nvPr/>
        </p:nvSpPr>
        <p:spPr>
          <a:xfrm>
            <a:off x="1547664" y="1043444"/>
            <a:ext cx="26164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dirty="0" smtClean="0">
                <a:latin typeface="Corbel" pitchFamily="34" charset="0"/>
              </a:rPr>
              <a:t>Índice de Qualidade do Ar</a:t>
            </a:r>
            <a:endParaRPr lang="pt-PT" dirty="0">
              <a:latin typeface="Corbe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10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27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91513" cy="417512"/>
          </a:xfrm>
        </p:spPr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grpSp>
        <p:nvGrpSpPr>
          <p:cNvPr id="14338" name="Grupo 296"/>
          <p:cNvGrpSpPr>
            <a:grpSpLocks/>
          </p:cNvGrpSpPr>
          <p:nvPr/>
        </p:nvGrpSpPr>
        <p:grpSpPr bwMode="auto">
          <a:xfrm>
            <a:off x="1259632" y="1556792"/>
            <a:ext cx="6768752" cy="3960490"/>
            <a:chOff x="0" y="0"/>
            <a:chExt cx="66161" cy="34861"/>
          </a:xfrm>
        </p:grpSpPr>
        <p:grpSp>
          <p:nvGrpSpPr>
            <p:cNvPr id="294" name="Grupo 294"/>
            <p:cNvGrpSpPr>
              <a:grpSpLocks/>
            </p:cNvGrpSpPr>
            <p:nvPr/>
          </p:nvGrpSpPr>
          <p:grpSpPr bwMode="auto">
            <a:xfrm>
              <a:off x="788" y="2837"/>
              <a:ext cx="65373" cy="30671"/>
              <a:chOff x="0" y="0"/>
              <a:chExt cx="65373" cy="30670"/>
            </a:xfrm>
          </p:grpSpPr>
          <p:grpSp>
            <p:nvGrpSpPr>
              <p:cNvPr id="26" name="Grupo 26"/>
              <p:cNvGrpSpPr>
                <a:grpSpLocks/>
              </p:cNvGrpSpPr>
              <p:nvPr/>
            </p:nvGrpSpPr>
            <p:grpSpPr bwMode="auto">
              <a:xfrm>
                <a:off x="18288" y="0"/>
                <a:ext cx="47085" cy="28765"/>
                <a:chOff x="0" y="0"/>
                <a:chExt cx="39088" cy="24065"/>
              </a:xfrm>
            </p:grpSpPr>
            <p:pic>
              <p:nvPicPr>
                <p:cNvPr id="14" name="Imagem 14"/>
                <p:cNvPicPr>
                  <a:picLocks noChangeAspect="1"/>
                </p:cNvPicPr>
                <p:nvPr/>
              </p:nvPicPr>
              <p:blipFill>
                <a:blip r:embed="rId3" cstate="print"/>
                <a:srcRect l="2020" t="15915" r="42424" b="41284"/>
                <a:stretch>
                  <a:fillRect/>
                </a:stretch>
              </p:blipFill>
              <p:spPr bwMode="auto">
                <a:xfrm>
                  <a:off x="0" y="0"/>
                  <a:ext cx="39088" cy="24065"/>
                </a:xfrm>
                <a:prstGeom prst="rect">
                  <a:avLst/>
                </a:prstGeom>
                <a:noFill/>
              </p:spPr>
            </p:pic>
            <p:sp>
              <p:nvSpPr>
                <p:cNvPr id="307" name="Caixa de Texto 2"/>
                <p:cNvSpPr txBox="1">
                  <a:spLocks noChangeArrowheads="1"/>
                </p:cNvSpPr>
                <p:nvPr/>
              </p:nvSpPr>
              <p:spPr bwMode="auto">
                <a:xfrm>
                  <a:off x="4823" y="15725"/>
                  <a:ext cx="8045" cy="114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0" tIns="0" rIns="0" bIns="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pt-PT" altLang="zh-TW" sz="600" b="1" i="0" u="none" strike="noStrike" cap="none" normalizeH="0" baseline="0" smtClean="0">
                      <a:ln>
                        <a:noFill/>
                      </a:ln>
                      <a:solidFill>
                        <a:srgbClr val="595959"/>
                      </a:solidFill>
                      <a:effectLst/>
                      <a:latin typeface="Calibri" pitchFamily="34" charset="0"/>
                      <a:ea typeface="PMingLiU" pitchFamily="18" charset="-120"/>
                      <a:cs typeface="Arial" pitchFamily="34" charset="0"/>
                    </a:rPr>
                    <a:t>Estrutura_admin_2001</a:t>
                  </a:r>
                  <a:endParaRPr kumimoji="0" lang="pt-PT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" name="Caixa de Texto 2"/>
                <p:cNvSpPr txBox="1">
                  <a:spLocks noChangeArrowheads="1"/>
                </p:cNvSpPr>
                <p:nvPr/>
              </p:nvSpPr>
              <p:spPr bwMode="auto">
                <a:xfrm>
                  <a:off x="4823" y="17634"/>
                  <a:ext cx="8045" cy="114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0" tIns="0" rIns="0" bIns="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pt-PT" altLang="zh-TW" sz="600" b="1" i="0" u="none" strike="noStrike" cap="none" normalizeH="0" baseline="0" smtClean="0">
                      <a:ln>
                        <a:noFill/>
                      </a:ln>
                      <a:solidFill>
                        <a:srgbClr val="595959"/>
                      </a:solidFill>
                      <a:effectLst/>
                      <a:latin typeface="Calibri" pitchFamily="34" charset="0"/>
                      <a:ea typeface="PMingLiU" pitchFamily="18" charset="-120"/>
                      <a:cs typeface="Arial" pitchFamily="34" charset="0"/>
                    </a:rPr>
                    <a:t>Estrutura_admin_20…</a:t>
                  </a:r>
                  <a:endParaRPr kumimoji="0" lang="pt-PT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7" name="Caixa de Texto 2"/>
                <p:cNvSpPr txBox="1">
                  <a:spLocks noChangeArrowheads="1"/>
                </p:cNvSpPr>
                <p:nvPr/>
              </p:nvSpPr>
              <p:spPr bwMode="auto">
                <a:xfrm>
                  <a:off x="4823" y="19594"/>
                  <a:ext cx="8045" cy="114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0" tIns="0" rIns="0" bIns="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pt-PT" altLang="zh-TW" sz="600" b="1" i="0" u="none" strike="noStrike" cap="none" normalizeH="0" baseline="0" smtClean="0">
                      <a:ln>
                        <a:noFill/>
                      </a:ln>
                      <a:solidFill>
                        <a:srgbClr val="595959"/>
                      </a:solidFill>
                      <a:effectLst/>
                      <a:latin typeface="Calibri" pitchFamily="34" charset="0"/>
                      <a:ea typeface="PMingLiU" pitchFamily="18" charset="-120"/>
                      <a:cs typeface="Arial" pitchFamily="34" charset="0"/>
                    </a:rPr>
                    <a:t>Estrutura_admin_2011</a:t>
                  </a:r>
                  <a:endParaRPr kumimoji="0" lang="pt-PT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8" name="Rectângulo 18"/>
                <p:cNvSpPr>
                  <a:spLocks noChangeArrowheads="1"/>
                </p:cNvSpPr>
                <p:nvPr/>
              </p:nvSpPr>
              <p:spPr bwMode="auto">
                <a:xfrm>
                  <a:off x="552" y="20544"/>
                  <a:ext cx="13335" cy="3516"/>
                </a:xfrm>
                <a:prstGeom prst="rect">
                  <a:avLst/>
                </a:prstGeom>
                <a:solidFill>
                  <a:srgbClr val="FFFFFF"/>
                </a:solidFill>
                <a:ln w="2540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pt-PT"/>
                </a:p>
              </p:txBody>
            </p:sp>
            <p:sp>
              <p:nvSpPr>
                <p:cNvPr id="24" name="Caixa de Texto 2"/>
                <p:cNvSpPr txBox="1">
                  <a:spLocks noChangeArrowheads="1"/>
                </p:cNvSpPr>
                <p:nvPr/>
              </p:nvSpPr>
              <p:spPr bwMode="auto">
                <a:xfrm>
                  <a:off x="4823" y="16680"/>
                  <a:ext cx="8045" cy="114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0" tIns="0" rIns="0" bIns="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pt-PT" altLang="zh-TW" sz="600" b="1" i="0" u="none" strike="noStrike" cap="none" normalizeH="0" baseline="0" smtClean="0">
                      <a:ln>
                        <a:noFill/>
                      </a:ln>
                      <a:solidFill>
                        <a:srgbClr val="595959"/>
                      </a:solidFill>
                      <a:effectLst/>
                      <a:latin typeface="Calibri" pitchFamily="34" charset="0"/>
                      <a:ea typeface="PMingLiU" pitchFamily="18" charset="-120"/>
                      <a:cs typeface="Arial" pitchFamily="34" charset="0"/>
                    </a:rPr>
                    <a:t>Estrutura_admin_20…</a:t>
                  </a:r>
                  <a:endParaRPr kumimoji="0" lang="pt-PT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" name="Caixa de Texto 2"/>
                <p:cNvSpPr txBox="1">
                  <a:spLocks noChangeArrowheads="1"/>
                </p:cNvSpPr>
                <p:nvPr/>
              </p:nvSpPr>
              <p:spPr bwMode="auto">
                <a:xfrm>
                  <a:off x="4823" y="18639"/>
                  <a:ext cx="8045" cy="114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0" tIns="0" rIns="0" bIns="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pt-PT" altLang="zh-TW" sz="600" b="1" i="0" u="none" strike="noStrike" cap="none" normalizeH="0" baseline="0" smtClean="0">
                      <a:ln>
                        <a:noFill/>
                      </a:ln>
                      <a:solidFill>
                        <a:srgbClr val="595959"/>
                      </a:solidFill>
                      <a:effectLst/>
                      <a:latin typeface="Calibri" pitchFamily="34" charset="0"/>
                      <a:ea typeface="PMingLiU" pitchFamily="18" charset="-120"/>
                      <a:cs typeface="Arial" pitchFamily="34" charset="0"/>
                    </a:rPr>
                    <a:t>Estrutura_admin_20…</a:t>
                  </a:r>
                  <a:endParaRPr kumimoji="0" lang="pt-PT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" name="Rectângulo arredondado 22"/>
                <p:cNvSpPr>
                  <a:spLocks noChangeArrowheads="1"/>
                </p:cNvSpPr>
                <p:nvPr/>
              </p:nvSpPr>
              <p:spPr bwMode="auto">
                <a:xfrm>
                  <a:off x="3366" y="19550"/>
                  <a:ext cx="8839" cy="1143"/>
                </a:xfrm>
                <a:prstGeom prst="roundRect">
                  <a:avLst>
                    <a:gd name="adj" fmla="val 16667"/>
                  </a:avLst>
                </a:prstGeom>
                <a:noFill/>
                <a:ln w="19050">
                  <a:solidFill>
                    <a:srgbClr val="F79646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pt-PT"/>
                </a:p>
              </p:txBody>
            </p:sp>
            <p:sp>
              <p:nvSpPr>
                <p:cNvPr id="21" name="Rectângulo arredondado 21"/>
                <p:cNvSpPr>
                  <a:spLocks noChangeArrowheads="1"/>
                </p:cNvSpPr>
                <p:nvPr/>
              </p:nvSpPr>
              <p:spPr bwMode="auto">
                <a:xfrm>
                  <a:off x="3366" y="15647"/>
                  <a:ext cx="8839" cy="1143"/>
                </a:xfrm>
                <a:prstGeom prst="roundRect">
                  <a:avLst>
                    <a:gd name="adj" fmla="val 16667"/>
                  </a:avLst>
                </a:prstGeom>
                <a:noFill/>
                <a:ln w="19050">
                  <a:solidFill>
                    <a:srgbClr val="F79646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pt-PT"/>
                </a:p>
              </p:txBody>
            </p:sp>
          </p:grpSp>
          <p:sp>
            <p:nvSpPr>
              <p:cNvPr id="27" name="Caixa de Texto 2"/>
              <p:cNvSpPr txBox="1">
                <a:spLocks noChangeArrowheads="1"/>
              </p:cNvSpPr>
              <p:nvPr/>
            </p:nvSpPr>
            <p:spPr bwMode="auto">
              <a:xfrm>
                <a:off x="0" y="17621"/>
                <a:ext cx="13836" cy="2337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F79646"/>
                </a:solidFill>
                <a:miter lim="800000"/>
                <a:headEnd/>
                <a:tailEnd/>
              </a:ln>
            </p:spPr>
            <p:txBody>
              <a:bodyPr vert="horz" wrap="square" lIns="36000" tIns="36000" rIns="36000" bIns="360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PT" altLang="zh-TW" sz="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PMingLiU" pitchFamily="18" charset="-120"/>
                    <a:cs typeface="Arial" pitchFamily="34" charset="0"/>
                  </a:rPr>
                  <a:t>Informação alfanumérica 2001</a:t>
                </a:r>
                <a:endParaRPr kumimoji="0" lang="pt-PT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" name="Caixa de Texto 2"/>
              <p:cNvSpPr txBox="1">
                <a:spLocks noChangeArrowheads="1"/>
              </p:cNvSpPr>
              <p:nvPr/>
            </p:nvSpPr>
            <p:spPr bwMode="auto">
              <a:xfrm>
                <a:off x="1524" y="19431"/>
                <a:ext cx="13836" cy="209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3600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PT" altLang="zh-TW" sz="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PMingLiU" pitchFamily="18" charset="-120"/>
                    <a:cs typeface="Arial" pitchFamily="34" charset="0"/>
                  </a:rPr>
                  <a:t>Informação alfanumérica 20…</a:t>
                </a:r>
                <a:endParaRPr kumimoji="0" lang="pt-PT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9" name="Caixa de Texto 2"/>
              <p:cNvSpPr txBox="1">
                <a:spLocks noChangeArrowheads="1"/>
              </p:cNvSpPr>
              <p:nvPr/>
            </p:nvSpPr>
            <p:spPr bwMode="auto">
              <a:xfrm>
                <a:off x="3048" y="20669"/>
                <a:ext cx="13836" cy="191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3600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PT" altLang="zh-TW" sz="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PMingLiU" pitchFamily="18" charset="-120"/>
                    <a:cs typeface="Arial" pitchFamily="34" charset="0"/>
                  </a:rPr>
                  <a:t>Informação alfanumérica 20…</a:t>
                </a:r>
                <a:endParaRPr kumimoji="0" lang="pt-PT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" name="Caixa de Texto 2"/>
              <p:cNvSpPr txBox="1">
                <a:spLocks noChangeArrowheads="1"/>
              </p:cNvSpPr>
              <p:nvPr/>
            </p:nvSpPr>
            <p:spPr bwMode="auto">
              <a:xfrm>
                <a:off x="4476" y="22002"/>
                <a:ext cx="13837" cy="205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3600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PT" altLang="zh-TW" sz="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PMingLiU" pitchFamily="18" charset="-120"/>
                    <a:cs typeface="Arial" pitchFamily="34" charset="0"/>
                  </a:rPr>
                  <a:t>Informação alfanumérica 20…</a:t>
                </a:r>
                <a:endParaRPr kumimoji="0" lang="pt-PT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1" name="Caixa de Texto 2"/>
              <p:cNvSpPr txBox="1">
                <a:spLocks noChangeArrowheads="1"/>
              </p:cNvSpPr>
              <p:nvPr/>
            </p:nvSpPr>
            <p:spPr bwMode="auto">
              <a:xfrm>
                <a:off x="6000" y="23336"/>
                <a:ext cx="13919" cy="1975"/>
              </a:xfrm>
              <a:prstGeom prst="rect">
                <a:avLst/>
              </a:prstGeom>
              <a:solidFill>
                <a:srgbClr val="FFFFFF"/>
              </a:solidFill>
              <a:ln w="25400">
                <a:solidFill>
                  <a:srgbClr val="F79646"/>
                </a:solidFill>
                <a:miter lim="800000"/>
                <a:headEnd/>
                <a:tailEnd/>
              </a:ln>
            </p:spPr>
            <p:txBody>
              <a:bodyPr vert="horz" wrap="square" lIns="36000" tIns="36000" rIns="36000" bIns="360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pt-PT" altLang="zh-TW" sz="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ea typeface="PMingLiU" pitchFamily="18" charset="-120"/>
                    <a:cs typeface="Arial" pitchFamily="34" charset="0"/>
                  </a:rPr>
                  <a:t>Informação alfanumérica 2011</a:t>
                </a:r>
                <a:endParaRPr kumimoji="0" lang="pt-PT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89" name="Seta curvada para baixo 289"/>
              <p:cNvSpPr>
                <a:spLocks noChangeArrowheads="1"/>
              </p:cNvSpPr>
              <p:nvPr/>
            </p:nvSpPr>
            <p:spPr bwMode="auto">
              <a:xfrm>
                <a:off x="9429" y="12382"/>
                <a:ext cx="19050" cy="5239"/>
              </a:xfrm>
              <a:prstGeom prst="curvedDownArrow">
                <a:avLst>
                  <a:gd name="adj1" fmla="val 25016"/>
                  <a:gd name="adj2" fmla="val 49998"/>
                  <a:gd name="adj3" fmla="val 25000"/>
                </a:avLst>
              </a:prstGeom>
              <a:solidFill>
                <a:srgbClr val="FFFFFF"/>
              </a:solidFill>
              <a:ln w="25400">
                <a:solidFill>
                  <a:srgbClr val="F79646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90" name="Seta curvada para cima 290"/>
              <p:cNvSpPr>
                <a:spLocks noChangeArrowheads="1"/>
              </p:cNvSpPr>
              <p:nvPr/>
            </p:nvSpPr>
            <p:spPr bwMode="auto">
              <a:xfrm>
                <a:off x="14859" y="25336"/>
                <a:ext cx="17049" cy="5334"/>
              </a:xfrm>
              <a:prstGeom prst="curvedUpArrow">
                <a:avLst>
                  <a:gd name="adj1" fmla="val 24993"/>
                  <a:gd name="adj2" fmla="val 50001"/>
                  <a:gd name="adj3" fmla="val 25000"/>
                </a:avLst>
              </a:prstGeom>
              <a:solidFill>
                <a:srgbClr val="FFFFFF"/>
              </a:solidFill>
              <a:ln w="25400">
                <a:solidFill>
                  <a:srgbClr val="F79646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</p:grpSp>
        <p:sp>
          <p:nvSpPr>
            <p:cNvPr id="295" name="Rectângulo 295"/>
            <p:cNvSpPr>
              <a:spLocks noChangeArrowheads="1"/>
            </p:cNvSpPr>
            <p:nvPr/>
          </p:nvSpPr>
          <p:spPr bwMode="auto">
            <a:xfrm>
              <a:off x="0" y="0"/>
              <a:ext cx="66135" cy="34861"/>
            </a:xfrm>
            <a:prstGeom prst="rect">
              <a:avLst/>
            </a:prstGeom>
            <a:noFill/>
            <a:ln w="9525">
              <a:solidFill>
                <a:srgbClr val="7F7F7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</p:grpSp>
    </p:spTree>
    <p:extLst>
      <p:ext uri="{BB962C8B-B14F-4D97-AF65-F5344CB8AC3E}">
        <p14:creationId xmlns:p14="http://schemas.microsoft.com/office/powerpoint/2010/main" xmlns="" val="8610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smtClean="0"/>
              <a:t>Palacio de Congresos y Exposiciones de Mérida, 4 de junio de 2013 / 4 de junho de 2013</a:t>
            </a:r>
            <a:endParaRPr lang="es-E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652A9B-FDA4-49B1-9EE2-13DEC0AE93C4}" type="slidenum">
              <a:rPr lang="es-ES" smtClean="0"/>
              <a:pPr/>
              <a:t>28</a:t>
            </a:fld>
            <a:endParaRPr lang="es-ES"/>
          </a:p>
        </p:txBody>
      </p:sp>
      <p:sp>
        <p:nvSpPr>
          <p:cNvPr id="7" name="Botão de Acção: base 6">
            <a:hlinkClick r:id="rId2" action="ppaction://hlinksldjump" highlightClick="1"/>
          </p:cNvPr>
          <p:cNvSpPr/>
          <p:nvPr/>
        </p:nvSpPr>
        <p:spPr>
          <a:xfrm>
            <a:off x="8244408" y="5661248"/>
            <a:ext cx="576064" cy="504056"/>
          </a:xfrm>
          <a:prstGeom prst="actionButtonHo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2400" b="1" dirty="0" smtClean="0"/>
              <a:t>TRABALHOS DESENVOLVIDOS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8" t="2973" r="2552" b="2338"/>
          <a:stretch/>
        </p:blipFill>
        <p:spPr>
          <a:xfrm>
            <a:off x="755576" y="1340768"/>
            <a:ext cx="5032374" cy="3892824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683568" y="5446965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dirty="0" smtClean="0">
                <a:latin typeface="Corbel" pitchFamily="34" charset="0"/>
                <a:cs typeface="Arial" pitchFamily="34" charset="0"/>
              </a:rPr>
              <a:t>Representação espacial dos clusters correspondentes a áreas homogéneas de desenvolvimento</a:t>
            </a:r>
            <a:endParaRPr lang="pt-PT" dirty="0">
              <a:latin typeface="Corbel" pitchFamily="34" charset="0"/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5580112" y="3455863"/>
            <a:ext cx="17598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200" b="1" i="1" dirty="0" smtClean="0">
                <a:latin typeface="Corbel" pitchFamily="34" charset="0"/>
                <a:cs typeface="Arial" pitchFamily="34" charset="0"/>
              </a:rPr>
              <a:t>- “Áreas desenvolvidas”</a:t>
            </a:r>
            <a:r>
              <a:rPr lang="pt-PT" sz="1200" dirty="0" smtClean="0">
                <a:latin typeface="Corbe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5580112" y="3755132"/>
            <a:ext cx="32730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200" b="1" i="1" dirty="0" smtClean="0">
                <a:latin typeface="Corbel" pitchFamily="34" charset="0"/>
                <a:cs typeface="Arial" pitchFamily="34" charset="0"/>
              </a:rPr>
              <a:t>- “Áreas pouco a medianamente desenvolvidas”</a:t>
            </a:r>
          </a:p>
        </p:txBody>
      </p:sp>
      <p:sp>
        <p:nvSpPr>
          <p:cNvPr id="13" name="Rectângulo 12"/>
          <p:cNvSpPr/>
          <p:nvPr/>
        </p:nvSpPr>
        <p:spPr>
          <a:xfrm>
            <a:off x="5580112" y="4318496"/>
            <a:ext cx="25918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200" b="1" i="1" dirty="0" smtClean="0">
                <a:latin typeface="Corbel" pitchFamily="34" charset="0"/>
                <a:cs typeface="Arial" pitchFamily="34" charset="0"/>
              </a:rPr>
              <a:t>- “Áreas rurais menos desenvolvidas”</a:t>
            </a:r>
          </a:p>
        </p:txBody>
      </p:sp>
      <p:sp>
        <p:nvSpPr>
          <p:cNvPr id="14" name="Rectângulo 13"/>
          <p:cNvSpPr/>
          <p:nvPr/>
        </p:nvSpPr>
        <p:spPr>
          <a:xfrm>
            <a:off x="5580112" y="4633391"/>
            <a:ext cx="20708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200" b="1" i="1" dirty="0" smtClean="0">
                <a:latin typeface="Corbel" pitchFamily="34" charset="0"/>
                <a:cs typeface="Arial" pitchFamily="34" charset="0"/>
              </a:rPr>
              <a:t>- “Áreas mais desenvolvidas”</a:t>
            </a:r>
            <a:endParaRPr lang="pt-PT" sz="1200" dirty="0">
              <a:latin typeface="Corbe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10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992</Words>
  <Application>Microsoft Office PowerPoint</Application>
  <PresentationFormat>Apresentação no Ecrã (4:3)</PresentationFormat>
  <Paragraphs>168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28</vt:i4>
      </vt:variant>
    </vt:vector>
  </HeadingPairs>
  <TitlesOfParts>
    <vt:vector size="29" baseType="lpstr">
      <vt:lpstr>Tema de Office</vt:lpstr>
      <vt:lpstr>Ampliação do âmbito territorial da IDE-OTALEX à região Centro</vt:lpstr>
      <vt:lpstr>INTRODUÇÃO</vt:lpstr>
      <vt:lpstr>INTRODUÇÃO</vt:lpstr>
      <vt:lpstr>INTRODUÇÃO</vt:lpstr>
      <vt:lpstr>INTRODUÇÃO</vt:lpstr>
      <vt:lpstr>TRABALHOS DESENVOLVIDOS</vt:lpstr>
      <vt:lpstr>TRABALHOS DESENVOLVIDOS</vt:lpstr>
      <vt:lpstr>TRABALHOS DESENVOLVIDOS</vt:lpstr>
      <vt:lpstr>TRABALHOS DESENVOLVIDOS</vt:lpstr>
      <vt:lpstr>RESULTADOS</vt:lpstr>
      <vt:lpstr>DIFICULDADES SUPERADAS</vt:lpstr>
      <vt:lpstr>Suzete Cabaceira - suzetec@ipcb.pt  Luís Quinta-Nova - lnova@ipcb.pt Paulo Fernandez - palex@ipcb.pt  Natália Roque - nroque@ipcb.pt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  <vt:lpstr>TRABALHOS DESENVOLVIDOS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Caballero Cáceres, Carmen</dc:creator>
  <cp:lastModifiedBy>Luis Quinta-Nova</cp:lastModifiedBy>
  <cp:revision>72</cp:revision>
  <dcterms:created xsi:type="dcterms:W3CDTF">2013-05-08T10:48:10Z</dcterms:created>
  <dcterms:modified xsi:type="dcterms:W3CDTF">2013-06-08T11:30:36Z</dcterms:modified>
</cp:coreProperties>
</file>