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71" r:id="rId1"/>
  </p:sldMasterIdLst>
  <p:notesMasterIdLst>
    <p:notesMasterId r:id="rId23"/>
  </p:notesMasterIdLst>
  <p:handoutMasterIdLst>
    <p:handoutMasterId r:id="rId24"/>
  </p:handoutMasterIdLst>
  <p:sldIdLst>
    <p:sldId id="477" r:id="rId2"/>
    <p:sldId id="492" r:id="rId3"/>
    <p:sldId id="495" r:id="rId4"/>
    <p:sldId id="367" r:id="rId5"/>
    <p:sldId id="491" r:id="rId6"/>
    <p:sldId id="538" r:id="rId7"/>
    <p:sldId id="528" r:id="rId8"/>
    <p:sldId id="519" r:id="rId9"/>
    <p:sldId id="520" r:id="rId10"/>
    <p:sldId id="540" r:id="rId11"/>
    <p:sldId id="525" r:id="rId12"/>
    <p:sldId id="496" r:id="rId13"/>
    <p:sldId id="532" r:id="rId14"/>
    <p:sldId id="536" r:id="rId15"/>
    <p:sldId id="546" r:id="rId16"/>
    <p:sldId id="547" r:id="rId17"/>
    <p:sldId id="549" r:id="rId18"/>
    <p:sldId id="552" r:id="rId19"/>
    <p:sldId id="550" r:id="rId20"/>
    <p:sldId id="553" r:id="rId21"/>
    <p:sldId id="551" r:id="rId22"/>
  </p:sldIdLst>
  <p:sldSz cx="10287000" cy="6858000" type="35mm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4">
          <p15:clr>
            <a:srgbClr val="A4A3A4"/>
          </p15:clr>
        </p15:guide>
        <p15:guide id="2" pos="3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ís Quinta-Nova" initials="LQ" lastIdx="1" clrIdx="0">
    <p:extLst>
      <p:ext uri="{19B8F6BF-5375-455C-9EA6-DF929625EA0E}">
        <p15:presenceInfo xmlns:p15="http://schemas.microsoft.com/office/powerpoint/2012/main" userId="b2bd7051813a34d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00000"/>
    <a:srgbClr val="003300"/>
    <a:srgbClr val="000099"/>
    <a:srgbClr val="FFFFCC"/>
    <a:srgbClr val="000000"/>
    <a:srgbClr val="990000"/>
    <a:srgbClr val="FFE05D"/>
    <a:srgbClr val="FFCC00"/>
    <a:srgbClr val="CC66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57" autoAdjust="0"/>
    <p:restoredTop sz="95560" autoAdjust="0"/>
  </p:normalViewPr>
  <p:slideViewPr>
    <p:cSldViewPr snapToGrid="0" snapToObjects="1" showGuides="1">
      <p:cViewPr varScale="1">
        <p:scale>
          <a:sx n="67" d="100"/>
          <a:sy n="67" d="100"/>
        </p:scale>
        <p:origin x="966" y="60"/>
      </p:cViewPr>
      <p:guideLst>
        <p:guide orient="horz" pos="624"/>
        <p:guide pos="3216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902"/>
    </p:cViewPr>
  </p:sorterViewPr>
  <p:notesViewPr>
    <p:cSldViewPr snapToGrid="0" snapToObjects="1" showGuides="1">
      <p:cViewPr varScale="1">
        <p:scale>
          <a:sx n="57" d="100"/>
          <a:sy n="57" d="100"/>
        </p:scale>
        <p:origin x="-1794" y="-78"/>
      </p:cViewPr>
      <p:guideLst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6.xml"/><Relationship Id="rId1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Gr&#225;fico%20no%20Microsoft%20PowerPoint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A. </a:t>
            </a:r>
            <a:r>
              <a:rPr lang="en-US" dirty="0" err="1" smtClean="0"/>
              <a:t>unedo</a:t>
            </a:r>
            <a:r>
              <a:rPr lang="en-US" dirty="0" smtClean="0"/>
              <a:t> populations</a:t>
            </a:r>
            <a:endParaRPr lang="en-US" dirty="0"/>
          </a:p>
        </c:rich>
      </c:tx>
      <c:layout>
        <c:manualLayout>
          <c:xMode val="edge"/>
          <c:yMode val="edge"/>
          <c:x val="0.39566904003290881"/>
          <c:y val="0"/>
        </c:manualLayout>
      </c:layout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  <a:effectLst/>
          </c:spPr>
          <c:marker>
            <c:symbol val="circle"/>
            <c:size val="5"/>
            <c:spPr>
              <a:solidFill>
                <a:srgbClr val="000078"/>
              </a:solidFill>
              <a:ln>
                <a:solidFill>
                  <a:srgbClr val="000078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9.6659537708636251E-2"/>
                  <c:y val="6.4409702410387114E-3"/>
                </c:manualLayout>
              </c:layout>
              <c:tx>
                <c:rich>
                  <a:bodyPr/>
                  <a:lstStyle/>
                  <a:p>
                    <a:r>
                      <a:rPr lang="en-US" sz="1400" b="1"/>
                      <a:t>Alvoco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/>
                      <a:t>Arrabida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1172696433983901E-2"/>
                  <c:y val="-2.8985507246376812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/>
                      <a:t>Barrocal Algarvio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6.8230261911978521E-2"/>
                  <c:y val="-3.5426984670394485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/>
                      <a:t>Braganca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400" b="1"/>
                      <a:t>Chaves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400" b="1"/>
                      <a:t>Gardunha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z="1400" b="1"/>
                      <a:t>Mata da Albergaria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7.9601972230641527E-2"/>
                  <c:y val="-3.220611916264092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/>
                      <a:t>Monchique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6.8230261911978521E-2"/>
                  <c:y val="5.1529790660225443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/>
                      <a:t>Oleiros Norte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z="1400" b="1"/>
                      <a:t>Pampilhosa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sz="1400" b="1"/>
                      <a:t>Sao Mamede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sz="1400" b="1"/>
                      <a:t>Serra Caldeirao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en-US" sz="1400" b="1"/>
                      <a:t>Serta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/>
              <c:tx>
                <c:rich>
                  <a:bodyPr/>
                  <a:lstStyle/>
                  <a:p>
                    <a:r>
                      <a:rPr lang="en-US" sz="1400" b="1"/>
                      <a:t>Silves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4"/>
              <c:layout>
                <c:manualLayout>
                  <c:x val="-9.0973682549304644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400" b="1"/>
                      <a:t>Viseu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pt-P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'[Gráfico no Microsoft PowerPoint]ACP_F1&amp;F3'!$C$226:$C$240</c:f>
              <c:numCache>
                <c:formatCode>0,000</c:formatCode>
                <c:ptCount val="15"/>
                <c:pt idx="0">
                  <c:v>-1.33268327784501</c:v>
                </c:pt>
                <c:pt idx="1">
                  <c:v>-6.9980770798555803E-2</c:v>
                </c:pt>
                <c:pt idx="2">
                  <c:v>3.8711836770702264</c:v>
                </c:pt>
                <c:pt idx="3">
                  <c:v>1.2557308800028331</c:v>
                </c:pt>
                <c:pt idx="4">
                  <c:v>-2.0905407368913935</c:v>
                </c:pt>
                <c:pt idx="5">
                  <c:v>-3.8754622470603919</c:v>
                </c:pt>
                <c:pt idx="6">
                  <c:v>-3.007458760743746</c:v>
                </c:pt>
                <c:pt idx="7">
                  <c:v>3.7611407900994056</c:v>
                </c:pt>
                <c:pt idx="8">
                  <c:v>1.6212335928052934</c:v>
                </c:pt>
                <c:pt idx="9">
                  <c:v>-1.0359442537295274</c:v>
                </c:pt>
                <c:pt idx="10">
                  <c:v>-2.8662947373876113</c:v>
                </c:pt>
                <c:pt idx="11">
                  <c:v>2.5284008141487977</c:v>
                </c:pt>
                <c:pt idx="12">
                  <c:v>-0.76623764157588814</c:v>
                </c:pt>
                <c:pt idx="13">
                  <c:v>3.3650635837745377</c:v>
                </c:pt>
                <c:pt idx="14">
                  <c:v>-1.3581509118689745</c:v>
                </c:pt>
              </c:numCache>
            </c:numRef>
          </c:xVal>
          <c:yVal>
            <c:numRef>
              <c:f>'[Gráfico no Microsoft PowerPoint]ACP_F1&amp;F3'!$D$226:$D$240</c:f>
              <c:numCache>
                <c:formatCode>0,000</c:formatCode>
                <c:ptCount val="15"/>
                <c:pt idx="0">
                  <c:v>-0.56023872785941919</c:v>
                </c:pt>
                <c:pt idx="1">
                  <c:v>2.9619260383840382</c:v>
                </c:pt>
                <c:pt idx="2">
                  <c:v>0.77354317562458663</c:v>
                </c:pt>
                <c:pt idx="3">
                  <c:v>-0.99455443676167621</c:v>
                </c:pt>
                <c:pt idx="4">
                  <c:v>-1.6671484590312169</c:v>
                </c:pt>
                <c:pt idx="5">
                  <c:v>1.2742817174803256</c:v>
                </c:pt>
                <c:pt idx="6">
                  <c:v>-3.5729220275881679</c:v>
                </c:pt>
                <c:pt idx="7">
                  <c:v>-1.3448614354538799</c:v>
                </c:pt>
                <c:pt idx="8">
                  <c:v>-1.5556595580853096</c:v>
                </c:pt>
                <c:pt idx="9">
                  <c:v>-0.25735451417880345</c:v>
                </c:pt>
                <c:pt idx="10">
                  <c:v>3.6953616041873927</c:v>
                </c:pt>
                <c:pt idx="11">
                  <c:v>1.9132526800794616</c:v>
                </c:pt>
                <c:pt idx="12">
                  <c:v>-0.60359040849598822</c:v>
                </c:pt>
                <c:pt idx="13">
                  <c:v>0.19992096094120543</c:v>
                </c:pt>
                <c:pt idx="14">
                  <c:v>-0.26195660924254943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7575776"/>
        <c:axId val="217576168"/>
      </c:scatterChart>
      <c:valAx>
        <c:axId val="217575776"/>
        <c:scaling>
          <c:orientation val="minMax"/>
          <c:max val="5"/>
          <c:min val="-5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pt-PT"/>
                  <a:t>F1 (36,47 %)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none"/>
        <c:tickLblPos val="low"/>
        <c:crossAx val="217576168"/>
        <c:crosses val="autoZero"/>
        <c:crossBetween val="midCat"/>
        <c:majorUnit val="1"/>
      </c:valAx>
      <c:valAx>
        <c:axId val="217576168"/>
        <c:scaling>
          <c:orientation val="minMax"/>
          <c:max val="4"/>
          <c:min val="-4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pt-PT"/>
                  <a:t>F2 (19,58 %)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none"/>
        <c:tickLblPos val="low"/>
        <c:crossAx val="217575776"/>
        <c:crosses val="autoZero"/>
        <c:crossBetween val="midCat"/>
        <c:majorUnit val="1"/>
      </c:valAx>
      <c:spPr>
        <a:ln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pt-PT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0.46908</cdr:x>
      <cdr:y>0.13768</cdr:y>
    </cdr:from>
    <cdr:to>
      <cdr:x>0.65885</cdr:x>
      <cdr:y>0.28502</cdr:y>
    </cdr:to>
    <cdr:sp macro="" textlink="">
      <cdr:nvSpPr>
        <cdr:cNvPr id="2" name="Oval 1"/>
        <cdr:cNvSpPr/>
      </cdr:nvSpPr>
      <cdr:spPr>
        <a:xfrm xmlns:a="http://schemas.openxmlformats.org/drawingml/2006/main">
          <a:off x="3472264" y="925225"/>
          <a:ext cx="1404731" cy="990142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8575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pt-PT"/>
        </a:p>
      </cdr:txBody>
    </cdr:sp>
  </cdr:relSizeAnchor>
  <cdr:relSizeAnchor xmlns:cdr="http://schemas.openxmlformats.org/drawingml/2006/chartDrawing">
    <cdr:from>
      <cdr:x>0.69603</cdr:x>
      <cdr:y>0.23752</cdr:y>
    </cdr:from>
    <cdr:to>
      <cdr:x>0.97535</cdr:x>
      <cdr:y>0.68357</cdr:y>
    </cdr:to>
    <cdr:sp macro="" textlink="">
      <cdr:nvSpPr>
        <cdr:cNvPr id="3" name="Oval 2"/>
        <cdr:cNvSpPr/>
      </cdr:nvSpPr>
      <cdr:spPr>
        <a:xfrm xmlns:a="http://schemas.openxmlformats.org/drawingml/2006/main">
          <a:off x="5152179" y="1596161"/>
          <a:ext cx="2067606" cy="299750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8575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pt-PT"/>
        </a:p>
      </cdr:txBody>
    </cdr:sp>
  </cdr:relSizeAnchor>
  <cdr:relSizeAnchor xmlns:cdr="http://schemas.openxmlformats.org/drawingml/2006/chartDrawing">
    <cdr:from>
      <cdr:x>0.32453</cdr:x>
      <cdr:y>0.44064</cdr:y>
    </cdr:from>
    <cdr:to>
      <cdr:x>0.59531</cdr:x>
      <cdr:y>0.60086</cdr:y>
    </cdr:to>
    <cdr:sp macro="" textlink="">
      <cdr:nvSpPr>
        <cdr:cNvPr id="4" name="Oval 3"/>
        <cdr:cNvSpPr/>
      </cdr:nvSpPr>
      <cdr:spPr>
        <a:xfrm xmlns:a="http://schemas.openxmlformats.org/drawingml/2006/main">
          <a:off x="2402252" y="2961154"/>
          <a:ext cx="2004391" cy="107669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8575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pt-PT"/>
        </a:p>
      </cdr:txBody>
    </cdr:sp>
  </cdr:relSizeAnchor>
  <cdr:relSizeAnchor xmlns:cdr="http://schemas.openxmlformats.org/drawingml/2006/chartDrawing">
    <cdr:from>
      <cdr:x>0.71384</cdr:x>
      <cdr:y>0.23002</cdr:y>
    </cdr:from>
    <cdr:to>
      <cdr:x>0.75611</cdr:x>
      <cdr:y>0.27582</cdr:y>
    </cdr:to>
    <cdr:sp macro="" textlink="">
      <cdr:nvSpPr>
        <cdr:cNvPr id="5" name="CaixaDeTexto 1"/>
        <cdr:cNvSpPr txBox="1"/>
      </cdr:nvSpPr>
      <cdr:spPr>
        <a:xfrm xmlns:a="http://schemas.openxmlformats.org/drawingml/2006/main">
          <a:off x="5284049" y="1545773"/>
          <a:ext cx="312906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sz="1400" b="1" kern="1200">
              <a:solidFill>
                <a:schemeClr val="tx1"/>
              </a:solidFill>
              <a:latin typeface="Verdana" pitchFamily="34" charset="0"/>
              <a:ea typeface="+mn-ea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sz="1400" b="1" kern="1200">
              <a:solidFill>
                <a:schemeClr val="tx1"/>
              </a:solidFill>
              <a:latin typeface="Verdana" pitchFamily="34" charset="0"/>
              <a:ea typeface="+mn-ea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sz="1400" b="1" kern="1200">
              <a:solidFill>
                <a:schemeClr val="tx1"/>
              </a:solidFill>
              <a:latin typeface="Verdana" pitchFamily="34" charset="0"/>
              <a:ea typeface="+mn-ea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sz="1400" b="1" kern="1200">
              <a:solidFill>
                <a:schemeClr val="tx1"/>
              </a:solidFill>
              <a:latin typeface="Verdana" pitchFamily="34" charset="0"/>
              <a:ea typeface="+mn-ea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sz="1400" b="1" kern="1200">
              <a:solidFill>
                <a:schemeClr val="tx1"/>
              </a:solidFill>
              <a:latin typeface="Verdana" pitchFamily="34" charset="0"/>
              <a:ea typeface="+mn-ea"/>
              <a:cs typeface="+mn-cs"/>
            </a:defRPr>
          </a:lvl5pPr>
          <a:lvl6pPr marL="2286000" algn="l" defTabSz="914400" rtl="0" eaLnBrk="1" latinLnBrk="0" hangingPunct="1">
            <a:defRPr sz="1400" b="1" kern="1200">
              <a:solidFill>
                <a:schemeClr val="tx1"/>
              </a:solidFill>
              <a:latin typeface="Verdana" pitchFamily="34" charset="0"/>
              <a:ea typeface="+mn-ea"/>
              <a:cs typeface="+mn-cs"/>
            </a:defRPr>
          </a:lvl6pPr>
          <a:lvl7pPr marL="2743200" algn="l" defTabSz="914400" rtl="0" eaLnBrk="1" latinLnBrk="0" hangingPunct="1">
            <a:defRPr sz="1400" b="1" kern="1200">
              <a:solidFill>
                <a:schemeClr val="tx1"/>
              </a:solidFill>
              <a:latin typeface="Verdana" pitchFamily="34" charset="0"/>
              <a:ea typeface="+mn-ea"/>
              <a:cs typeface="+mn-cs"/>
            </a:defRPr>
          </a:lvl7pPr>
          <a:lvl8pPr marL="3200400" algn="l" defTabSz="914400" rtl="0" eaLnBrk="1" latinLnBrk="0" hangingPunct="1">
            <a:defRPr sz="1400" b="1" kern="1200">
              <a:solidFill>
                <a:schemeClr val="tx1"/>
              </a:solidFill>
              <a:latin typeface="Verdana" pitchFamily="34" charset="0"/>
              <a:ea typeface="+mn-ea"/>
              <a:cs typeface="+mn-cs"/>
            </a:defRPr>
          </a:lvl8pPr>
          <a:lvl9pPr marL="3657600" algn="l" defTabSz="914400" rtl="0" eaLnBrk="1" latinLnBrk="0" hangingPunct="1">
            <a:defRPr sz="1400" b="1" kern="1200">
              <a:solidFill>
                <a:schemeClr val="tx1"/>
              </a:solidFill>
              <a:latin typeface="Verdana" pitchFamily="34" charset="0"/>
              <a:ea typeface="+mn-ea"/>
              <a:cs typeface="+mn-cs"/>
            </a:defRPr>
          </a:lvl9pPr>
        </a:lstStyle>
        <a:p xmlns:a="http://schemas.openxmlformats.org/drawingml/2006/main">
          <a:r>
            <a:rPr lang="pt-PT" dirty="0" smtClean="0">
              <a:solidFill>
                <a:srgbClr val="FF0000"/>
              </a:solidFill>
            </a:rPr>
            <a:t>2</a:t>
          </a:r>
          <a:endParaRPr lang="pt-PT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0.30698</cdr:x>
      <cdr:y>0.42333</cdr:y>
    </cdr:from>
    <cdr:to>
      <cdr:x>0.346</cdr:x>
      <cdr:y>0.47371</cdr:y>
    </cdr:to>
    <cdr:sp macro="" textlink="">
      <cdr:nvSpPr>
        <cdr:cNvPr id="7" name="CaixaDeTexto 1"/>
        <cdr:cNvSpPr txBox="1"/>
      </cdr:nvSpPr>
      <cdr:spPr>
        <a:xfrm xmlns:a="http://schemas.openxmlformats.org/drawingml/2006/main">
          <a:off x="2272335" y="2844802"/>
          <a:ext cx="288862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t-PT" sz="1600" b="1" dirty="0" smtClean="0">
              <a:solidFill>
                <a:srgbClr val="FF0000"/>
              </a:solidFill>
              <a:latin typeface="+mn-lt"/>
            </a:rPr>
            <a:t>3</a:t>
          </a:r>
          <a:endParaRPr lang="pt-PT" sz="1600" b="1" dirty="0">
            <a:solidFill>
              <a:srgbClr val="FF0000"/>
            </a:solidFill>
            <a:latin typeface="+mn-lt"/>
          </a:endParaRPr>
        </a:p>
      </cdr:txBody>
    </cdr:sp>
  </cdr:relSizeAnchor>
  <cdr:relSizeAnchor xmlns:cdr="http://schemas.openxmlformats.org/drawingml/2006/chartDrawing">
    <cdr:from>
      <cdr:x>0.27015</cdr:x>
      <cdr:y>0.05938</cdr:y>
    </cdr:from>
    <cdr:to>
      <cdr:x>0.45992</cdr:x>
      <cdr:y>0.18359</cdr:y>
    </cdr:to>
    <cdr:sp macro="" textlink="">
      <cdr:nvSpPr>
        <cdr:cNvPr id="8" name="Oval 7"/>
        <cdr:cNvSpPr/>
      </cdr:nvSpPr>
      <cdr:spPr>
        <a:xfrm xmlns:a="http://schemas.openxmlformats.org/drawingml/2006/main">
          <a:off x="1999727" y="399040"/>
          <a:ext cx="1404732" cy="834674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pt-PT"/>
        </a:p>
      </cdr:txBody>
    </cdr:sp>
  </cdr:relSizeAnchor>
  <cdr:relSizeAnchor xmlns:cdr="http://schemas.openxmlformats.org/drawingml/2006/chartDrawing">
    <cdr:from>
      <cdr:x>0.24564</cdr:x>
      <cdr:y>0.77538</cdr:y>
    </cdr:from>
    <cdr:to>
      <cdr:x>0.43541</cdr:x>
      <cdr:y>0.89247</cdr:y>
    </cdr:to>
    <cdr:sp macro="" textlink="">
      <cdr:nvSpPr>
        <cdr:cNvPr id="9" name="Oval 8"/>
        <cdr:cNvSpPr/>
      </cdr:nvSpPr>
      <cdr:spPr>
        <a:xfrm xmlns:a="http://schemas.openxmlformats.org/drawingml/2006/main">
          <a:off x="1818297" y="5210628"/>
          <a:ext cx="1404732" cy="786871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pt-PT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1115"/>
            <a:ext cx="3076575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48" tIns="0" rIns="19848" bIns="0" numCol="1" anchor="t" anchorCtr="0" compatLnSpc="1">
            <a:prstTxWarp prst="textNoShape">
              <a:avLst/>
            </a:prstTxWarp>
          </a:bodyPr>
          <a:lstStyle>
            <a:lvl1pPr defTabSz="952500" eaLnBrk="0" hangingPunct="0">
              <a:defRPr sz="1000" b="0" i="1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6" y="11115"/>
            <a:ext cx="3076575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48" tIns="0" rIns="19848" bIns="0" numCol="1" anchor="t" anchorCtr="0" compatLnSpc="1">
            <a:prstTxWarp prst="textNoShape">
              <a:avLst/>
            </a:prstTxWarp>
          </a:bodyPr>
          <a:lstStyle>
            <a:lvl1pPr algn="r" defTabSz="952500" eaLnBrk="0" hangingPunct="0">
              <a:defRPr sz="1000" b="0" i="1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744077"/>
            <a:ext cx="3076575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48" tIns="0" rIns="19848" bIns="0" numCol="1" anchor="b" anchorCtr="0" compatLnSpc="1">
            <a:prstTxWarp prst="textNoShape">
              <a:avLst/>
            </a:prstTxWarp>
          </a:bodyPr>
          <a:lstStyle>
            <a:lvl1pPr defTabSz="952500" eaLnBrk="0" hangingPunct="0">
              <a:defRPr sz="1000" b="0" i="1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6" y="9744077"/>
            <a:ext cx="3076575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48" tIns="0" rIns="19848" bIns="0" numCol="1" anchor="b" anchorCtr="0" compatLnSpc="1">
            <a:prstTxWarp prst="textNoShape">
              <a:avLst/>
            </a:prstTxWarp>
          </a:bodyPr>
          <a:lstStyle>
            <a:lvl1pPr algn="r" defTabSz="952500" eaLnBrk="0" hangingPunct="0">
              <a:defRPr sz="1000" b="0" i="1">
                <a:latin typeface="Arial" pitchFamily="34" charset="0"/>
              </a:defRPr>
            </a:lvl1pPr>
          </a:lstStyle>
          <a:p>
            <a:pPr>
              <a:defRPr/>
            </a:pPr>
            <a:fld id="{A145C9DE-F65E-40F6-AAC5-1190758E70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6528285" y="9808825"/>
            <a:ext cx="499579" cy="327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5933" tIns="47967" rIns="95933" bIns="47967" anchor="ctr">
            <a:spAutoFit/>
          </a:bodyPr>
          <a:lstStyle/>
          <a:p>
            <a:pPr algn="r" defTabSz="952500" eaLnBrk="0" hangingPunct="0"/>
            <a:fld id="{17D427FE-2EF0-46F1-BD4E-8D71ADF962D0}" type="slidenum">
              <a:rPr lang="en-US" sz="1500" b="0">
                <a:latin typeface="Arial" pitchFamily="34" charset="0"/>
              </a:rPr>
              <a:pPr algn="r" defTabSz="952500" eaLnBrk="0" hangingPunct="0"/>
              <a:t>‹nº›</a:t>
            </a:fld>
            <a:endParaRPr lang="en-US" sz="1500" b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9154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1115"/>
            <a:ext cx="3076575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48" tIns="0" rIns="19848" bIns="0" numCol="1" anchor="t" anchorCtr="0" compatLnSpc="1">
            <a:prstTxWarp prst="textNoShape">
              <a:avLst/>
            </a:prstTxWarp>
          </a:bodyPr>
          <a:lstStyle>
            <a:lvl1pPr defTabSz="952500" eaLnBrk="0" hangingPunct="0">
              <a:defRPr sz="1000" b="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6" y="11115"/>
            <a:ext cx="3076575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48" tIns="0" rIns="19848" bIns="0" numCol="1" anchor="t" anchorCtr="0" compatLnSpc="1">
            <a:prstTxWarp prst="textNoShape">
              <a:avLst/>
            </a:prstTxWarp>
          </a:bodyPr>
          <a:lstStyle>
            <a:lvl1pPr algn="r" defTabSz="952500" eaLnBrk="0" hangingPunct="0">
              <a:defRPr sz="1000" b="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44077"/>
            <a:ext cx="3076575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48" tIns="0" rIns="19848" bIns="0" numCol="1" anchor="b" anchorCtr="0" compatLnSpc="1">
            <a:prstTxWarp prst="textNoShape">
              <a:avLst/>
            </a:prstTxWarp>
          </a:bodyPr>
          <a:lstStyle>
            <a:lvl1pPr defTabSz="952500" eaLnBrk="0" hangingPunct="0">
              <a:defRPr sz="1000" b="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6" y="9744077"/>
            <a:ext cx="3076575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48" tIns="0" rIns="19848" bIns="0" numCol="1" anchor="b" anchorCtr="0" compatLnSpc="1">
            <a:prstTxWarp prst="textNoShape">
              <a:avLst/>
            </a:prstTxWarp>
          </a:bodyPr>
          <a:lstStyle>
            <a:lvl1pPr algn="r" defTabSz="952500" eaLnBrk="0" hangingPunct="0">
              <a:defRPr sz="1000" b="0" i="1">
                <a:latin typeface="Times New Roman" pitchFamily="18" charset="0"/>
              </a:defRPr>
            </a:lvl1pPr>
          </a:lstStyle>
          <a:p>
            <a:pPr>
              <a:defRPr/>
            </a:pPr>
            <a:fld id="{7FB0CF57-55C5-49FB-BAA0-8C7A4AA430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150" y="4864102"/>
            <a:ext cx="5207000" cy="430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933" tIns="47967" rIns="95933" bIns="479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de texte du masque</a:t>
            </a:r>
          </a:p>
          <a:p>
            <a:pPr lvl="1"/>
            <a:r>
              <a:rPr lang="en-US" noProof="0" smtClean="0"/>
              <a:t>Second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3015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8838" y="890588"/>
            <a:ext cx="5381625" cy="35893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6528284" y="9809619"/>
            <a:ext cx="499579" cy="327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5933" tIns="47967" rIns="95933" bIns="47967" anchor="ctr">
            <a:spAutoFit/>
          </a:bodyPr>
          <a:lstStyle/>
          <a:p>
            <a:pPr algn="r" defTabSz="952500" eaLnBrk="0" hangingPunct="0"/>
            <a:fld id="{94877D49-1E5E-47C5-866F-5352C4E36C70}" type="slidenum">
              <a:rPr lang="en-US" sz="1500" b="0">
                <a:latin typeface="Arial" pitchFamily="34" charset="0"/>
              </a:rPr>
              <a:pPr algn="r" defTabSz="952500" eaLnBrk="0" hangingPunct="0"/>
              <a:t>‹nº›</a:t>
            </a:fld>
            <a:endParaRPr lang="en-US" sz="1500" b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9537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226839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2625" y="774700"/>
            <a:ext cx="5734050" cy="3822700"/>
          </a:xfrm>
          <a:solidFill>
            <a:srgbClr val="FFFFFF"/>
          </a:solidFill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4564" y="4862513"/>
            <a:ext cx="5208587" cy="46037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5271" tIns="47636" rIns="95271" bIns="47636"/>
          <a:lstStyle/>
          <a:p>
            <a:pPr eaLnBrk="1" hangingPunct="1"/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115231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baseline="0" dirty="0" smtClean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B0CF57-55C5-49FB-BAA0-8C7A4AA4308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8243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topographic position index reflects the difference in elevation between a focal cell and all cells in the neighborhood. </a:t>
            </a: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B0CF57-55C5-49FB-BAA0-8C7A4AA4308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3758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b="0" i="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rPr>
              <a:t>A análise descritiva da ocorrência de incêndios florestais em Portugal é baseada na informação histórica para um período de 38 anos (1975 a 2012). A cartografia das áreas ardidas foi obtida através da classificação semi-automática de imagens de alta rede detecção remota a partir de imagens de Landsat Multi-Spectral Scanner (MSS), Landsat  Thematic Mapper (TM), and Landsat Enhanced TM+). Foi identificado para este período um total de 35198 perímetros de incêndio com áreas iguais ou superiores a 35 hectares no  período de 1975 a 1984 e áreas iguais ou superiores a 5 hectares a partir de 1985. A  cartografia de análise foi realizada pelo Laboratório de Detecção Remota do Instituto Superior de Agronomia. </a:t>
            </a:r>
          </a:p>
          <a:p>
            <a:r>
              <a:rPr lang="pt-BR" sz="1200" b="0" i="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rPr>
              <a:t>Cruzou-se com recurso a ferramentas do software ArcGis 10.2 os perímetros das </a:t>
            </a:r>
          </a:p>
          <a:p>
            <a:r>
              <a:rPr lang="pt-BR" sz="1200" b="0" i="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rPr>
              <a:t>áreas ardidas com os nossos pontos de amostragem</a:t>
            </a:r>
          </a:p>
          <a:p>
            <a:endParaRPr lang="pt-PT" baseline="0" dirty="0" smtClean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B0CF57-55C5-49FB-BAA0-8C7A4AA4308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8261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B0CF57-55C5-49FB-BAA0-8C7A4AA43084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363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26"/>
          <p:cNvGrpSpPr>
            <a:grpSpLocks/>
          </p:cNvGrpSpPr>
          <p:nvPr/>
        </p:nvGrpSpPr>
        <p:grpSpPr bwMode="auto">
          <a:xfrm>
            <a:off x="0" y="0"/>
            <a:ext cx="10291763" cy="6851650"/>
            <a:chOff x="1" y="0"/>
            <a:chExt cx="5763" cy="4316"/>
          </a:xfrm>
        </p:grpSpPr>
        <p:sp>
          <p:nvSpPr>
            <p:cNvPr id="5" name="Freeform 1027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6" name="Freeform 1028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7" name="Freeform 1029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8" name="Group 1030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1031"/>
              <p:cNvSpPr>
                <a:spLocks/>
              </p:cNvSpPr>
              <p:nvPr userDrawn="1"/>
            </p:nvSpPr>
            <p:spPr bwMode="hidden">
              <a:xfrm>
                <a:off x="2790" y="0"/>
                <a:ext cx="69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1032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0" name="Freeform 1033"/>
              <p:cNvSpPr>
                <a:spLocks/>
              </p:cNvSpPr>
              <p:nvPr userDrawn="1"/>
            </p:nvSpPr>
            <p:spPr bwMode="hidden">
              <a:xfrm>
                <a:off x="3359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1034"/>
              <p:cNvSpPr>
                <a:spLocks/>
              </p:cNvSpPr>
              <p:nvPr userDrawn="1"/>
            </p:nvSpPr>
            <p:spPr bwMode="hidden">
              <a:xfrm>
                <a:off x="3676" y="0"/>
                <a:ext cx="428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1035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Freeform 1036"/>
              <p:cNvSpPr>
                <a:spLocks/>
              </p:cNvSpPr>
              <p:nvPr userDrawn="1"/>
            </p:nvSpPr>
            <p:spPr bwMode="hidden">
              <a:xfrm>
                <a:off x="4247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Freeform 1037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Freeform 1038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Freeform 1039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Freeform 1040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Freeform 1041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9" name="Freeform 1042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Freeform 1043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sp>
          <p:nvSpPr>
            <p:cNvPr id="9" name="Freeform 1044"/>
            <p:cNvSpPr>
              <a:spLocks/>
            </p:cNvSpPr>
            <p:nvPr/>
          </p:nvSpPr>
          <p:spPr bwMode="hidden">
            <a:xfrm>
              <a:off x="6" y="2901"/>
              <a:ext cx="604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0" name="Freeform 1045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1" name="Freeform 1046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2" name="Freeform 1047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23 w 717"/>
                <a:gd name="T1" fmla="*/ 845 h 845"/>
                <a:gd name="T2" fmla="*/ 723 w 717"/>
                <a:gd name="T3" fmla="*/ 821 h 845"/>
                <a:gd name="T4" fmla="*/ 580 w 717"/>
                <a:gd name="T5" fmla="*/ 605 h 845"/>
                <a:gd name="T6" fmla="*/ 409 w 717"/>
                <a:gd name="T7" fmla="*/ 396 h 845"/>
                <a:gd name="T8" fmla="*/ 224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2 w 717"/>
                <a:gd name="T15" fmla="*/ 198 h 845"/>
                <a:gd name="T16" fmla="*/ 403 w 717"/>
                <a:gd name="T17" fmla="*/ 408 h 845"/>
                <a:gd name="T18" fmla="*/ 574 w 717"/>
                <a:gd name="T19" fmla="*/ 623 h 845"/>
                <a:gd name="T20" fmla="*/ 723 w 717"/>
                <a:gd name="T21" fmla="*/ 845 h 845"/>
                <a:gd name="T22" fmla="*/ 723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3" name="Freeform 1048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10 w 407"/>
                <a:gd name="T1" fmla="*/ 414 h 414"/>
                <a:gd name="T2" fmla="*/ 410 w 407"/>
                <a:gd name="T3" fmla="*/ 396 h 414"/>
                <a:gd name="T4" fmla="*/ 225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9 w 407"/>
                <a:gd name="T13" fmla="*/ 204 h 414"/>
                <a:gd name="T14" fmla="*/ 410 w 407"/>
                <a:gd name="T15" fmla="*/ 414 h 414"/>
                <a:gd name="T16" fmla="*/ 410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4" name="Freeform 1049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5" name="Freeform 1050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92 w 586"/>
                <a:gd name="T1" fmla="*/ 0 h 599"/>
                <a:gd name="T2" fmla="*/ 574 w 586"/>
                <a:gd name="T3" fmla="*/ 0 h 599"/>
                <a:gd name="T4" fmla="*/ 410 w 586"/>
                <a:gd name="T5" fmla="*/ 132 h 599"/>
                <a:gd name="T6" fmla="*/ 260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60 w 586"/>
                <a:gd name="T17" fmla="*/ 282 h 599"/>
                <a:gd name="T18" fmla="*/ 416 w 586"/>
                <a:gd name="T19" fmla="*/ 138 h 599"/>
                <a:gd name="T20" fmla="*/ 592 w 586"/>
                <a:gd name="T21" fmla="*/ 0 h 599"/>
                <a:gd name="T22" fmla="*/ 592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6" name="Freeform 1051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2 w 269"/>
                <a:gd name="T1" fmla="*/ 0 h 252"/>
                <a:gd name="T2" fmla="*/ 254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2 w 269"/>
                <a:gd name="T15" fmla="*/ 0 h 252"/>
                <a:gd name="T16" fmla="*/ 272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7" name="Line 1052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8" name="Line 1053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9" name="Line 1054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grpSp>
          <p:nvGrpSpPr>
            <p:cNvPr id="20" name="Group 1055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1056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24" name="Line 1057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25" name="Line 1058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26" name="Line 1059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27" name="Line 1060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</p:grpSp>
        <p:sp>
          <p:nvSpPr>
            <p:cNvPr id="21" name="Line 1061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22" name="Line 1062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33159" name="Rectangle 1063"/>
          <p:cNvSpPr>
            <a:spLocks noGrp="1" noChangeArrowheads="1"/>
          </p:cNvSpPr>
          <p:nvPr>
            <p:ph type="ctrTitle" sz="quarter"/>
          </p:nvPr>
        </p:nvSpPr>
        <p:spPr>
          <a:xfrm>
            <a:off x="771525" y="1692275"/>
            <a:ext cx="874395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pt-PT" noProof="0" smtClean="0"/>
              <a:t>Click to edit Master title style</a:t>
            </a:r>
          </a:p>
        </p:txBody>
      </p:sp>
      <p:sp>
        <p:nvSpPr>
          <p:cNvPr id="133160" name="Rectangle 106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pt-PT" noProof="0" smtClean="0"/>
              <a:t>Click to edit Master subtitle style</a:t>
            </a:r>
          </a:p>
        </p:txBody>
      </p:sp>
      <p:sp>
        <p:nvSpPr>
          <p:cNvPr id="41" name="Rectangle 1065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2" name="Rectangle 10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" name="Rectangle 106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649FD-A549-409D-BD49-0B074A1F4EA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956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0C977-0154-4425-A3E2-2FC63A45476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37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99EF3-4584-40A0-97FA-16FBC2CB187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585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00200"/>
            <a:ext cx="455295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1600200"/>
            <a:ext cx="455295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6A819-30CB-4437-85B2-B44DAF352685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751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0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4117A-FE95-49C0-A7CB-3320129F8A6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34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EFE73-EB91-4BDD-9F92-2135D95AD4E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490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07409-4239-41C8-8CF0-B0AADBD736E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624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2725" y="273050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2EE25-3227-44A3-B5B6-A75739796FF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470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66583-335B-4715-BF25-C0AAFF21299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923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68BDDD-AF2C-484C-8841-EEEE52868A3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11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58075" y="277813"/>
            <a:ext cx="2314575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277813"/>
            <a:ext cx="6791325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506B0-C53C-446C-9E82-AC731CD60109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5500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77813"/>
            <a:ext cx="92583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14350" y="1600200"/>
            <a:ext cx="9258300" cy="4530725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ADE6A-DC94-4BAA-B12F-C2707B9189A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887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514350" y="277813"/>
            <a:ext cx="92583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16FC8-CD37-440D-8517-CF32D549562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023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588" y="0"/>
            <a:ext cx="10293350" cy="6851650"/>
            <a:chOff x="1" y="0"/>
            <a:chExt cx="5763" cy="4316"/>
          </a:xfrm>
        </p:grpSpPr>
        <p:sp>
          <p:nvSpPr>
            <p:cNvPr id="13209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3210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3210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3210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04" name="Freeform 8"/>
              <p:cNvSpPr>
                <a:spLocks/>
              </p:cNvSpPr>
              <p:nvPr userDrawn="1"/>
            </p:nvSpPr>
            <p:spPr bwMode="hidden">
              <a:xfrm>
                <a:off x="3090" y="0"/>
                <a:ext cx="172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0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0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0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0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1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0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1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1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1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1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1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211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sp>
          <p:nvSpPr>
            <p:cNvPr id="132116" name="Freeform 20"/>
            <p:cNvSpPr>
              <a:spLocks/>
            </p:cNvSpPr>
            <p:nvPr/>
          </p:nvSpPr>
          <p:spPr bwMode="hidden">
            <a:xfrm>
              <a:off x="6" y="2901"/>
              <a:ext cx="603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3211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3211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03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23 w 717"/>
                <a:gd name="T1" fmla="*/ 845 h 845"/>
                <a:gd name="T2" fmla="*/ 723 w 717"/>
                <a:gd name="T3" fmla="*/ 821 h 845"/>
                <a:gd name="T4" fmla="*/ 580 w 717"/>
                <a:gd name="T5" fmla="*/ 605 h 845"/>
                <a:gd name="T6" fmla="*/ 409 w 717"/>
                <a:gd name="T7" fmla="*/ 396 h 845"/>
                <a:gd name="T8" fmla="*/ 224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2 w 717"/>
                <a:gd name="T15" fmla="*/ 198 h 845"/>
                <a:gd name="T16" fmla="*/ 403 w 717"/>
                <a:gd name="T17" fmla="*/ 408 h 845"/>
                <a:gd name="T18" fmla="*/ 574 w 717"/>
                <a:gd name="T19" fmla="*/ 623 h 845"/>
                <a:gd name="T20" fmla="*/ 723 w 717"/>
                <a:gd name="T21" fmla="*/ 845 h 845"/>
                <a:gd name="T22" fmla="*/ 723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10 w 407"/>
                <a:gd name="T1" fmla="*/ 414 h 414"/>
                <a:gd name="T2" fmla="*/ 410 w 407"/>
                <a:gd name="T3" fmla="*/ 396 h 414"/>
                <a:gd name="T4" fmla="*/ 225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9 w 407"/>
                <a:gd name="T13" fmla="*/ 204 h 414"/>
                <a:gd name="T14" fmla="*/ 410 w 407"/>
                <a:gd name="T15" fmla="*/ 414 h 414"/>
                <a:gd name="T16" fmla="*/ 410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3212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04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92 w 586"/>
                <a:gd name="T1" fmla="*/ 0 h 599"/>
                <a:gd name="T2" fmla="*/ 574 w 586"/>
                <a:gd name="T3" fmla="*/ 0 h 599"/>
                <a:gd name="T4" fmla="*/ 410 w 586"/>
                <a:gd name="T5" fmla="*/ 132 h 599"/>
                <a:gd name="T6" fmla="*/ 260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60 w 586"/>
                <a:gd name="T17" fmla="*/ 282 h 599"/>
                <a:gd name="T18" fmla="*/ 416 w 586"/>
                <a:gd name="T19" fmla="*/ 138 h 599"/>
                <a:gd name="T20" fmla="*/ 592 w 586"/>
                <a:gd name="T21" fmla="*/ 0 h 599"/>
                <a:gd name="T22" fmla="*/ 592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2 w 269"/>
                <a:gd name="T1" fmla="*/ 0 h 252"/>
                <a:gd name="T2" fmla="*/ 254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2 w 269"/>
                <a:gd name="T15" fmla="*/ 0 h 252"/>
                <a:gd name="T16" fmla="*/ 272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grpSp>
          <p:nvGrpSpPr>
            <p:cNvPr id="1047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050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1051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1052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1053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1054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</p:grpSp>
        <p:sp>
          <p:nvSpPr>
            <p:cNvPr id="1048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3213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277813"/>
            <a:ext cx="92583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Click to edit Master title style</a:t>
            </a:r>
          </a:p>
        </p:txBody>
      </p:sp>
      <p:sp>
        <p:nvSpPr>
          <p:cNvPr id="13213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6243638"/>
            <a:ext cx="2400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213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14725" y="6248400"/>
            <a:ext cx="3257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213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72350" y="6243638"/>
            <a:ext cx="2400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B8A7EAEC-994E-41AA-ACD9-0D4620C94C5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  <p:sp>
        <p:nvSpPr>
          <p:cNvPr id="13213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1600200"/>
            <a:ext cx="92583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6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" Target="slide9.xml"/><Relationship Id="rId7" Type="http://schemas.openxmlformats.org/officeDocument/2006/relationships/slide" Target="slide1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8.xml"/><Relationship Id="rId9" Type="http://schemas.openxmlformats.org/officeDocument/2006/relationships/slide" Target="slide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slide" Target="slide7.xml"/><Relationship Id="rId4" Type="http://schemas.openxmlformats.org/officeDocument/2006/relationships/image" Target="../media/image21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slide" Target="slide7.xml"/><Relationship Id="rId4" Type="http://schemas.openxmlformats.org/officeDocument/2006/relationships/image" Target="../media/image23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0" name="Rectangle 476"/>
          <p:cNvSpPr>
            <a:spLocks noGrp="1" noChangeArrowheads="1"/>
          </p:cNvSpPr>
          <p:nvPr>
            <p:ph type="ctrTitle" idx="4294967295"/>
          </p:nvPr>
        </p:nvSpPr>
        <p:spPr>
          <a:xfrm>
            <a:off x="199227" y="1944919"/>
            <a:ext cx="9855200" cy="1315104"/>
          </a:xfrm>
        </p:spPr>
        <p:txBody>
          <a:bodyPr anchor="b"/>
          <a:lstStyle/>
          <a:p>
            <a:pPr eaLnBrk="1" hangingPunct="1">
              <a:defRPr/>
            </a:pPr>
            <a:r>
              <a:rPr lang="en-US" sz="3200" dirty="0" err="1">
                <a:solidFill>
                  <a:srgbClr val="990000"/>
                </a:solidFill>
                <a:latin typeface="Arial Black" pitchFamily="34" charset="0"/>
              </a:rPr>
              <a:t>Multicriteria</a:t>
            </a:r>
            <a:r>
              <a:rPr lang="en-US" sz="3200" dirty="0">
                <a:solidFill>
                  <a:srgbClr val="990000"/>
                </a:solidFill>
                <a:latin typeface="Arial Black" pitchFamily="34" charset="0"/>
              </a:rPr>
              <a:t> Spatial Analysis to evaluate</a:t>
            </a:r>
            <a:br>
              <a:rPr lang="en-US" sz="3200" dirty="0">
                <a:solidFill>
                  <a:srgbClr val="990000"/>
                </a:solidFill>
                <a:latin typeface="Arial Black" pitchFamily="34" charset="0"/>
              </a:rPr>
            </a:br>
            <a:r>
              <a:rPr lang="en-US" sz="3200" dirty="0">
                <a:solidFill>
                  <a:srgbClr val="990000"/>
                </a:solidFill>
                <a:latin typeface="Arial Black" pitchFamily="34" charset="0"/>
              </a:rPr>
              <a:t>strawberry tree </a:t>
            </a:r>
            <a:r>
              <a:rPr lang="en-US" sz="3200" dirty="0" smtClean="0">
                <a:solidFill>
                  <a:srgbClr val="990000"/>
                </a:solidFill>
                <a:latin typeface="Arial Black" pitchFamily="34" charset="0"/>
              </a:rPr>
              <a:t>biophysical </a:t>
            </a:r>
            <a:r>
              <a:rPr lang="en-US" sz="3200" dirty="0">
                <a:solidFill>
                  <a:srgbClr val="990000"/>
                </a:solidFill>
                <a:latin typeface="Arial Black" pitchFamily="34" charset="0"/>
              </a:rPr>
              <a:t>suitability</a:t>
            </a:r>
          </a:p>
        </p:txBody>
      </p:sp>
      <p:sp>
        <p:nvSpPr>
          <p:cNvPr id="6630" name="Rectangle 486"/>
          <p:cNvSpPr>
            <a:spLocks noChangeArrowheads="1"/>
          </p:cNvSpPr>
          <p:nvPr/>
        </p:nvSpPr>
        <p:spPr bwMode="auto">
          <a:xfrm>
            <a:off x="551999" y="4208453"/>
            <a:ext cx="9121775" cy="708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pt-PT" sz="2000" b="0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Luís </a:t>
            </a:r>
            <a:r>
              <a:rPr lang="pt-PT" sz="2000" b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Quinta-Nova</a:t>
            </a:r>
            <a:r>
              <a:rPr lang="pt-PT" sz="2000" b="0" baseline="30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1,2</a:t>
            </a:r>
            <a:r>
              <a:rPr lang="pt-PT" sz="2000" b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, Sílvia Ribeiro</a:t>
            </a:r>
            <a:r>
              <a:rPr lang="pt-PT" sz="2000" b="0" baseline="30000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3</a:t>
            </a:r>
            <a:r>
              <a:rPr lang="pt-PT" sz="2000" b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, </a:t>
            </a:r>
            <a:r>
              <a:rPr lang="pt-PT" sz="2000" b="0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Natália </a:t>
            </a:r>
            <a:r>
              <a:rPr lang="pt-PT" sz="2000" b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Roque</a:t>
            </a:r>
            <a:r>
              <a:rPr lang="pt-PT" sz="2000" b="0" baseline="30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pt-PT" sz="2000" b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, </a:t>
            </a:r>
            <a:r>
              <a:rPr lang="pt-PT" sz="2000" b="0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Maria Margarida </a:t>
            </a:r>
            <a:r>
              <a:rPr lang="pt-PT" sz="2000" b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Ribeiro</a:t>
            </a:r>
            <a:r>
              <a:rPr lang="pt-PT" sz="2000" b="0" baseline="300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1,4 </a:t>
            </a:r>
            <a:r>
              <a:rPr lang="pt-PT" sz="2000" b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(email</a:t>
            </a:r>
            <a:r>
              <a:rPr lang="pt-PT" sz="2000" b="0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: </a:t>
            </a:r>
            <a:r>
              <a:rPr lang="it-IT" sz="2000" b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lnova@ipcb.pt</a:t>
            </a:r>
            <a:r>
              <a:rPr lang="it-IT" sz="2000" b="0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)</a:t>
            </a:r>
            <a:endParaRPr lang="en-US" sz="2000" b="0" dirty="0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6631" name="Rectangle 487" descr="Bouquet"/>
          <p:cNvSpPr>
            <a:spLocks noChangeArrowheads="1"/>
          </p:cNvSpPr>
          <p:nvPr/>
        </p:nvSpPr>
        <p:spPr bwMode="auto">
          <a:xfrm>
            <a:off x="531333" y="4941646"/>
            <a:ext cx="9200497" cy="95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pt-PT" baseline="30000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1 </a:t>
            </a:r>
            <a:r>
              <a:rPr lang="pt-PT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Instituto </a:t>
            </a:r>
            <a:r>
              <a:rPr lang="pt-PT" dirty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Politécnico de Castelo Branco, Escola Superior Agrária, Castelo Branco. </a:t>
            </a:r>
            <a:r>
              <a:rPr lang="pt-PT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Portugal</a:t>
            </a:r>
            <a:endParaRPr lang="pt-PT" dirty="0">
              <a:solidFill>
                <a:schemeClr val="bg2"/>
              </a:solidFill>
              <a:latin typeface="Arial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pt-PT" baseline="30000" dirty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2</a:t>
            </a:r>
            <a:r>
              <a:rPr lang="pt-PT" dirty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pt-PT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Centro de </a:t>
            </a:r>
            <a:r>
              <a:rPr lang="pt-PT" dirty="0" err="1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Geobiociências</a:t>
            </a:r>
            <a:r>
              <a:rPr lang="pt-PT" dirty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, </a:t>
            </a:r>
            <a:r>
              <a:rPr lang="pt-PT" dirty="0" err="1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Geoengenharias</a:t>
            </a:r>
            <a:r>
              <a:rPr lang="pt-PT" dirty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 e </a:t>
            </a:r>
            <a:r>
              <a:rPr lang="pt-PT" dirty="0" err="1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Geotecnologias</a:t>
            </a:r>
            <a:r>
              <a:rPr lang="pt-PT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, Aveiro. </a:t>
            </a:r>
            <a:r>
              <a:rPr lang="pt-PT" dirty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Portugal </a:t>
            </a:r>
            <a:endParaRPr lang="pt-PT" dirty="0" smtClean="0">
              <a:solidFill>
                <a:schemeClr val="bg2"/>
              </a:solidFill>
              <a:latin typeface="Arial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pt-PT" baseline="30000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3</a:t>
            </a:r>
            <a:r>
              <a:rPr lang="pt-PT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 Centro </a:t>
            </a:r>
            <a:r>
              <a:rPr lang="pt-PT" dirty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de Investigação em Agronomia, Alimentos, Ambiente e </a:t>
            </a:r>
            <a:r>
              <a:rPr lang="pt-PT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Paisagem, Lisboa. Portugal</a:t>
            </a:r>
          </a:p>
          <a:p>
            <a:pPr eaLnBrk="0" hangingPunct="0">
              <a:defRPr/>
            </a:pPr>
            <a:r>
              <a:rPr lang="pt-PT" baseline="30000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4 </a:t>
            </a:r>
            <a:r>
              <a:rPr lang="pt-PT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Centro </a:t>
            </a:r>
            <a:r>
              <a:rPr lang="pt-PT" dirty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de Estudos Florestais, ISA-UTL, </a:t>
            </a:r>
            <a:r>
              <a:rPr lang="pt-PT" dirty="0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Lisboa. Portugal</a:t>
            </a:r>
            <a:endParaRPr lang="pt-PT" dirty="0">
              <a:solidFill>
                <a:schemeClr val="bg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567541" y="6050016"/>
            <a:ext cx="8306429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pt-PT" sz="1600" dirty="0" err="1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World</a:t>
            </a:r>
            <a:r>
              <a:rPr lang="pt-PT" sz="1600" dirty="0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Congress</a:t>
            </a:r>
            <a:r>
              <a:rPr lang="pt-PT" sz="1600" dirty="0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Silvo‐Pastoral </a:t>
            </a:r>
            <a:r>
              <a:rPr lang="pt-PT" sz="1600" dirty="0" err="1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Systems</a:t>
            </a:r>
            <a:r>
              <a:rPr lang="pt-PT" sz="1600" dirty="0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1600" dirty="0" smtClean="0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2016, </a:t>
            </a:r>
          </a:p>
          <a:p>
            <a:pPr lvl="0" algn="r"/>
            <a:r>
              <a:rPr lang="pt-PT" sz="1600" dirty="0" smtClean="0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Universidade </a:t>
            </a:r>
            <a:r>
              <a:rPr lang="pt-PT" sz="1600" dirty="0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de Évora</a:t>
            </a:r>
          </a:p>
          <a:p>
            <a:pPr lvl="0" algn="r"/>
            <a:r>
              <a:rPr lang="pt-PT" sz="1600" dirty="0" smtClean="0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27 </a:t>
            </a:r>
            <a:r>
              <a:rPr lang="pt-PT" sz="1600" dirty="0" err="1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September</a:t>
            </a:r>
            <a:r>
              <a:rPr lang="pt-PT" sz="1600" dirty="0">
                <a:solidFill>
                  <a:schemeClr val="tx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2016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20" y="372178"/>
            <a:ext cx="2285943" cy="1162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141" y="524879"/>
            <a:ext cx="1409813" cy="757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36" y="6104210"/>
            <a:ext cx="1057274" cy="67644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825" y="539166"/>
            <a:ext cx="2349929" cy="87911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374" y="624843"/>
            <a:ext cx="2038146" cy="65746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2"/>
          <p:cNvSpPr>
            <a:spLocks noChangeArrowheads="1"/>
          </p:cNvSpPr>
          <p:nvPr/>
        </p:nvSpPr>
        <p:spPr bwMode="auto">
          <a:xfrm>
            <a:off x="579664" y="365708"/>
            <a:ext cx="9429750" cy="664823"/>
          </a:xfrm>
          <a:prstGeom prst="rect">
            <a:avLst/>
          </a:prstGeom>
          <a:solidFill>
            <a:srgbClr val="00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/>
          <a:p>
            <a:pPr algn="ctr">
              <a:defRPr/>
            </a:pPr>
            <a:r>
              <a:rPr lang="pt-PT" sz="4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Framework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79664" y="1309207"/>
            <a:ext cx="94297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pt-PT" sz="2400" dirty="0" smtClean="0">
                <a:solidFill>
                  <a:srgbClr val="000099"/>
                </a:solidFill>
                <a:latin typeface="Arial" pitchFamily="34" charset="0"/>
              </a:rPr>
              <a:t>…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</a:rPr>
              <a:t>the strawberry tree is a native species, tolerant to water stress, low soil fertility and 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it has an 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</a:rPr>
              <a:t>active resistance to forest fires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..</a:t>
            </a:r>
            <a:r>
              <a:rPr lang="pt-PT" sz="2400" dirty="0" smtClean="0">
                <a:solidFill>
                  <a:srgbClr val="000099"/>
                </a:solidFill>
                <a:latin typeface="Arial" pitchFamily="34" charset="0"/>
              </a:rPr>
              <a:t>. </a:t>
            </a:r>
            <a:endParaRPr lang="pt-PT" sz="2400" dirty="0">
              <a:solidFill>
                <a:srgbClr val="000099"/>
              </a:solidFill>
              <a:latin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6" y="3322180"/>
            <a:ext cx="381000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ângulo 1"/>
          <p:cNvSpPr/>
          <p:nvPr/>
        </p:nvSpPr>
        <p:spPr>
          <a:xfrm>
            <a:off x="134709" y="6581685"/>
            <a:ext cx="464185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1000" dirty="0">
                <a:solidFill>
                  <a:schemeClr val="accent4">
                    <a:lumMod val="10000"/>
                  </a:schemeClr>
                </a:solidFill>
              </a:rPr>
              <a:t>http://</a:t>
            </a:r>
            <a:r>
              <a:rPr lang="pt-PT" sz="1000" dirty="0" smtClean="0">
                <a:solidFill>
                  <a:schemeClr val="accent4">
                    <a:lumMod val="10000"/>
                  </a:schemeClr>
                </a:solidFill>
              </a:rPr>
              <a:t>www.botanicgardens.ie/herb/research/arbutus.htm</a:t>
            </a:r>
            <a:endParaRPr lang="pt-PT" sz="1000" dirty="0">
              <a:solidFill>
                <a:schemeClr val="accent4">
                  <a:lumMod val="10000"/>
                </a:schemeClr>
              </a:solidFill>
            </a:endParaRPr>
          </a:p>
        </p:txBody>
      </p:sp>
      <p:pic>
        <p:nvPicPr>
          <p:cNvPr id="2050" name="Picture 2" descr="C:\Users\Margarida\Documents\Projectos\2012 ARBUTUS\2.2 Estudo de paternidade\131112 S. Sertã\IMG_29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902" y="3607816"/>
            <a:ext cx="2378457" cy="3171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966" y="2176258"/>
            <a:ext cx="2727094" cy="2045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739" y="3237029"/>
            <a:ext cx="2954163" cy="2215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39251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Margarida\Documents\Seminários e Congressos\8 II Jornada Potencial Técnico e Científico do IPCB\2 FCT\Fotos\Plantação de medronheir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115" y="2836336"/>
            <a:ext cx="3426716" cy="257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4471989" y="1736369"/>
            <a:ext cx="555737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pt-PT" sz="2000" dirty="0" smtClean="0">
                <a:solidFill>
                  <a:srgbClr val="000099"/>
                </a:solidFill>
                <a:latin typeface="Arial" pitchFamily="34" charset="0"/>
              </a:rPr>
              <a:t>…</a:t>
            </a:r>
            <a:r>
              <a:rPr lang="en-US" sz="2000" dirty="0">
                <a:solidFill>
                  <a:srgbClr val="000099"/>
                </a:solidFill>
                <a:latin typeface="Arial" pitchFamily="34" charset="0"/>
              </a:rPr>
              <a:t>the fruit is used in the production of </a:t>
            </a:r>
            <a:r>
              <a:rPr lang="en-US" sz="2000" dirty="0" smtClean="0">
                <a:solidFill>
                  <a:srgbClr val="000099"/>
                </a:solidFill>
                <a:latin typeface="Arial" pitchFamily="34" charset="0"/>
              </a:rPr>
              <a:t>a brandy</a:t>
            </a:r>
            <a:r>
              <a:rPr lang="en-US" sz="2000" dirty="0">
                <a:solidFill>
                  <a:srgbClr val="000099"/>
                </a:solidFill>
                <a:latin typeface="Arial" pitchFamily="34" charset="0"/>
              </a:rPr>
              <a:t>, the main source of income</a:t>
            </a:r>
            <a:endParaRPr lang="pt-PT" sz="2000" dirty="0">
              <a:solidFill>
                <a:srgbClr val="000099"/>
              </a:solidFill>
              <a:latin typeface="Arial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5522794" y="3449257"/>
            <a:ext cx="461906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000" dirty="0" smtClean="0">
                <a:solidFill>
                  <a:srgbClr val="000099"/>
                </a:solidFill>
                <a:latin typeface="Arial" pitchFamily="34" charset="0"/>
              </a:rPr>
              <a:t>…</a:t>
            </a:r>
            <a:r>
              <a:rPr lang="en-US" sz="2000" dirty="0">
                <a:solidFill>
                  <a:srgbClr val="000099"/>
                </a:solidFill>
                <a:latin typeface="Arial" pitchFamily="34" charset="0"/>
              </a:rPr>
              <a:t>the consumption of red fruit (arbutus) with antioxidant </a:t>
            </a:r>
            <a:r>
              <a:rPr lang="en-US" sz="2000" dirty="0" smtClean="0">
                <a:solidFill>
                  <a:srgbClr val="000099"/>
                </a:solidFill>
                <a:latin typeface="Arial" pitchFamily="34" charset="0"/>
              </a:rPr>
              <a:t>potential is </a:t>
            </a:r>
            <a:r>
              <a:rPr lang="en-US" sz="2000" dirty="0">
                <a:solidFill>
                  <a:srgbClr val="000099"/>
                </a:solidFill>
                <a:latin typeface="Arial" pitchFamily="34" charset="0"/>
              </a:rPr>
              <a:t>a new </a:t>
            </a:r>
            <a:r>
              <a:rPr lang="en-US" sz="2000" dirty="0" smtClean="0">
                <a:solidFill>
                  <a:srgbClr val="000099"/>
                </a:solidFill>
                <a:latin typeface="Arial" pitchFamily="34" charset="0"/>
              </a:rPr>
              <a:t>opportunity</a:t>
            </a:r>
            <a:r>
              <a:rPr lang="pt-PT" sz="2000" dirty="0" smtClean="0">
                <a:solidFill>
                  <a:srgbClr val="000099"/>
                </a:solidFill>
                <a:latin typeface="Arial" pitchFamily="34" charset="0"/>
              </a:rPr>
              <a:t>. </a:t>
            </a:r>
            <a:endParaRPr lang="pt-PT" sz="2000" dirty="0">
              <a:solidFill>
                <a:srgbClr val="000099"/>
              </a:solidFill>
              <a:latin typeface="Arial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805012" y="5749606"/>
            <a:ext cx="92044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pt-PT" sz="2000" dirty="0" smtClean="0">
                <a:solidFill>
                  <a:srgbClr val="000099"/>
                </a:solidFill>
                <a:latin typeface="Arial" pitchFamily="34" charset="0"/>
              </a:rPr>
              <a:t>…</a:t>
            </a:r>
            <a:r>
              <a:rPr lang="en-US" sz="2000" dirty="0" smtClean="0">
                <a:solidFill>
                  <a:srgbClr val="000099"/>
                </a:solidFill>
                <a:latin typeface="Arial" pitchFamily="34" charset="0"/>
              </a:rPr>
              <a:t>the </a:t>
            </a:r>
            <a:r>
              <a:rPr lang="en-US" sz="2000" dirty="0">
                <a:solidFill>
                  <a:srgbClr val="000099"/>
                </a:solidFill>
                <a:latin typeface="Arial" pitchFamily="34" charset="0"/>
              </a:rPr>
              <a:t>willingness of producers, supported by financing, </a:t>
            </a:r>
            <a:r>
              <a:rPr lang="en-US" sz="2000" dirty="0" smtClean="0">
                <a:solidFill>
                  <a:srgbClr val="000099"/>
                </a:solidFill>
                <a:latin typeface="Arial" pitchFamily="34" charset="0"/>
              </a:rPr>
              <a:t>to invest </a:t>
            </a:r>
            <a:r>
              <a:rPr lang="en-US" sz="2000" dirty="0">
                <a:solidFill>
                  <a:srgbClr val="000099"/>
                </a:solidFill>
                <a:latin typeface="Arial" pitchFamily="34" charset="0"/>
              </a:rPr>
              <a:t>in modern plantations, using improved </a:t>
            </a:r>
            <a:r>
              <a:rPr lang="en-US" sz="2000" dirty="0" smtClean="0">
                <a:solidFill>
                  <a:srgbClr val="000099"/>
                </a:solidFill>
                <a:latin typeface="Arial" pitchFamily="34" charset="0"/>
              </a:rPr>
              <a:t>plants</a:t>
            </a:r>
            <a:r>
              <a:rPr lang="pt-PT" sz="2000" dirty="0" smtClean="0">
                <a:solidFill>
                  <a:srgbClr val="000099"/>
                </a:solidFill>
                <a:latin typeface="Arial" pitchFamily="34" charset="0"/>
              </a:rPr>
              <a:t>…</a:t>
            </a:r>
            <a:endParaRPr lang="pt-PT" sz="1600" dirty="0">
              <a:solidFill>
                <a:srgbClr val="000099"/>
              </a:solidFill>
              <a:latin typeface="Arial" pitchFamily="34" charset="0"/>
            </a:endParaRPr>
          </a:p>
        </p:txBody>
      </p:sp>
      <p:sp>
        <p:nvSpPr>
          <p:cNvPr id="2" name="Seta para baixo 1"/>
          <p:cNvSpPr/>
          <p:nvPr/>
        </p:nvSpPr>
        <p:spPr bwMode="auto">
          <a:xfrm>
            <a:off x="7073814" y="2759128"/>
            <a:ext cx="353726" cy="346896"/>
          </a:xfrm>
          <a:prstGeom prst="downArrow">
            <a:avLst/>
          </a:prstGeom>
          <a:solidFill>
            <a:srgbClr val="990000"/>
          </a:solidFill>
          <a:ln w="9525" cap="flat" cmpd="sng" algn="ctr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" name="Seta para baixo 11"/>
          <p:cNvSpPr/>
          <p:nvPr/>
        </p:nvSpPr>
        <p:spPr bwMode="auto">
          <a:xfrm>
            <a:off x="7073814" y="5041452"/>
            <a:ext cx="353726" cy="346896"/>
          </a:xfrm>
          <a:prstGeom prst="downArrow">
            <a:avLst/>
          </a:prstGeom>
          <a:solidFill>
            <a:srgbClr val="990000"/>
          </a:solidFill>
          <a:ln w="9525" cap="flat" cmpd="sng" algn="ctr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64" y="1353634"/>
            <a:ext cx="2870809" cy="2061883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579664" y="365708"/>
            <a:ext cx="9429750" cy="664823"/>
          </a:xfrm>
          <a:prstGeom prst="rect">
            <a:avLst/>
          </a:prstGeom>
          <a:solidFill>
            <a:srgbClr val="00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/>
          <a:p>
            <a:pPr algn="ctr">
              <a:defRPr/>
            </a:pPr>
            <a:r>
              <a:rPr lang="pt-PT" sz="4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Framework</a:t>
            </a:r>
          </a:p>
        </p:txBody>
      </p:sp>
    </p:spTree>
    <p:extLst>
      <p:ext uri="{BB962C8B-B14F-4D97-AF65-F5344CB8AC3E}">
        <p14:creationId xmlns:p14="http://schemas.microsoft.com/office/powerpoint/2010/main" val="36814801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2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01661"/>
            <a:ext cx="9918700" cy="823533"/>
          </a:xfrm>
          <a:solidFill>
            <a:srgbClr val="0033CC"/>
          </a:solidFill>
          <a:ln>
            <a:solidFill>
              <a:srgbClr val="003366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pt-PT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Project ARBUTUS</a:t>
            </a:r>
            <a:endParaRPr lang="pt-PT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</p:txBody>
      </p:sp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4386626" y="5190340"/>
            <a:ext cx="2382081" cy="830997"/>
          </a:xfrm>
          <a:prstGeom prst="rect">
            <a:avLst/>
          </a:prstGeom>
          <a:solidFill>
            <a:schemeClr val="tx2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0" dirty="0">
                <a:solidFill>
                  <a:srgbClr val="0000FF"/>
                </a:solidFill>
                <a:latin typeface="Arial Black" pitchFamily="34" charset="0"/>
                <a:cs typeface="Times New Roman" pitchFamily="18" charset="0"/>
              </a:rPr>
              <a:t>What is the genetic structure of populations?</a:t>
            </a:r>
            <a:endParaRPr lang="pt-PT" sz="1600" b="0" dirty="0">
              <a:solidFill>
                <a:srgbClr val="0000FF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7700463" y="3308900"/>
            <a:ext cx="2172200" cy="1077218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0" dirty="0" smtClean="0">
                <a:solidFill>
                  <a:srgbClr val="003300"/>
                </a:solidFill>
                <a:latin typeface="Arial Black" pitchFamily="34" charset="0"/>
                <a:cs typeface="Times New Roman" pitchFamily="18" charset="0"/>
              </a:rPr>
              <a:t>To model the suitability for the species in Beira </a:t>
            </a:r>
            <a:r>
              <a:rPr lang="en-US" sz="1600" b="0" dirty="0" err="1" smtClean="0">
                <a:solidFill>
                  <a:srgbClr val="003300"/>
                </a:solidFill>
                <a:latin typeface="Arial Black" pitchFamily="34" charset="0"/>
                <a:cs typeface="Times New Roman" pitchFamily="18" charset="0"/>
              </a:rPr>
              <a:t>Baixa</a:t>
            </a:r>
            <a:r>
              <a:rPr lang="en-US" sz="1600" b="0" dirty="0" smtClean="0">
                <a:solidFill>
                  <a:srgbClr val="003300"/>
                </a:solidFill>
                <a:latin typeface="Arial Black" pitchFamily="34" charset="0"/>
                <a:cs typeface="Times New Roman" pitchFamily="18" charset="0"/>
              </a:rPr>
              <a:t> region</a:t>
            </a:r>
            <a:endParaRPr lang="en-US" sz="1600" b="0" dirty="0">
              <a:solidFill>
                <a:srgbClr val="00330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369288" y="3303300"/>
            <a:ext cx="3056417" cy="1077218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0" dirty="0" smtClean="0">
                <a:solidFill>
                  <a:srgbClr val="990000"/>
                </a:solidFill>
                <a:latin typeface="Arial Black" pitchFamily="34" charset="0"/>
                <a:cs typeface="Times New Roman" pitchFamily="18" charset="0"/>
              </a:rPr>
              <a:t>Ecological characterization of 15 strawberry tree natural populations</a:t>
            </a:r>
            <a:endParaRPr lang="en-US" sz="1600" b="0" dirty="0">
              <a:solidFill>
                <a:srgbClr val="99000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2" name="Rectangle 27"/>
          <p:cNvSpPr>
            <a:spLocks noChangeArrowheads="1"/>
          </p:cNvSpPr>
          <p:nvPr/>
        </p:nvSpPr>
        <p:spPr bwMode="auto">
          <a:xfrm>
            <a:off x="405436" y="5190499"/>
            <a:ext cx="3210370" cy="830997"/>
          </a:xfrm>
          <a:prstGeom prst="rect">
            <a:avLst/>
          </a:prstGeom>
          <a:solidFill>
            <a:schemeClr val="tx2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0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To relate </a:t>
            </a:r>
            <a:r>
              <a:rPr lang="en-US" sz="1600" b="0" dirty="0">
                <a:solidFill>
                  <a:schemeClr val="bg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the ecological factors with genetic diversity patterns</a:t>
            </a:r>
            <a:endParaRPr lang="pt-PT" sz="1600" b="0" dirty="0">
              <a:solidFill>
                <a:schemeClr val="bg1">
                  <a:lumMod val="50000"/>
                </a:schemeClr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3" name="Rectangle 27"/>
          <p:cNvSpPr>
            <a:spLocks noChangeArrowheads="1"/>
          </p:cNvSpPr>
          <p:nvPr/>
        </p:nvSpPr>
        <p:spPr bwMode="auto">
          <a:xfrm>
            <a:off x="7561093" y="5072726"/>
            <a:ext cx="2510007" cy="400110"/>
          </a:xfrm>
          <a:prstGeom prst="rect">
            <a:avLst/>
          </a:prstGeom>
          <a:solidFill>
            <a:srgbClr val="FFE05D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0" dirty="0" smtClean="0">
                <a:solidFill>
                  <a:srgbClr val="800000"/>
                </a:solidFill>
                <a:latin typeface="Arial Black" pitchFamily="34" charset="0"/>
                <a:cs typeface="Times New Roman" pitchFamily="18" charset="0"/>
              </a:rPr>
              <a:t>Suitability Map </a:t>
            </a:r>
            <a:endParaRPr lang="en-US" sz="2000" b="0" dirty="0">
              <a:solidFill>
                <a:srgbClr val="80000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4" name="Rectangle 8"/>
          <p:cNvSpPr>
            <a:spLocks noChangeArrowheads="1"/>
          </p:cNvSpPr>
          <p:nvPr/>
        </p:nvSpPr>
        <p:spPr bwMode="auto">
          <a:xfrm>
            <a:off x="3983003" y="3189955"/>
            <a:ext cx="3189328" cy="1323439"/>
          </a:xfrm>
          <a:prstGeom prst="rect">
            <a:avLst/>
          </a:prstGeom>
          <a:solidFill>
            <a:schemeClr val="tx2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0" dirty="0">
                <a:solidFill>
                  <a:schemeClr val="bg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To identify the </a:t>
            </a:r>
            <a:r>
              <a:rPr lang="en-US" sz="1600" b="0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main ecological </a:t>
            </a:r>
            <a:r>
              <a:rPr lang="en-US" sz="1600" b="0" dirty="0">
                <a:solidFill>
                  <a:schemeClr val="bg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factors that influence the potential distribution of </a:t>
            </a:r>
            <a:endParaRPr lang="en-US" sz="1600" b="0" dirty="0" smtClean="0">
              <a:solidFill>
                <a:schemeClr val="bg1">
                  <a:lumMod val="50000"/>
                </a:schemeClr>
              </a:solidFill>
              <a:latin typeface="Arial Black" pitchFamily="34" charset="0"/>
              <a:cs typeface="Times New Roman" pitchFamily="18" charset="0"/>
            </a:endParaRPr>
          </a:p>
          <a:p>
            <a:pPr algn="ctr" eaLnBrk="0" hangingPunct="0"/>
            <a:r>
              <a:rPr lang="en-US" sz="1600" b="0" i="1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Arbutus </a:t>
            </a:r>
            <a:r>
              <a:rPr lang="en-US" sz="1600" b="0" i="1" dirty="0" err="1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unedo</a:t>
            </a:r>
            <a:endParaRPr lang="en-US" sz="1600" b="0" dirty="0">
              <a:solidFill>
                <a:schemeClr val="bg1">
                  <a:lumMod val="50000"/>
                </a:schemeClr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16" name="Seta para baixo 15"/>
          <p:cNvSpPr/>
          <p:nvPr/>
        </p:nvSpPr>
        <p:spPr bwMode="auto">
          <a:xfrm>
            <a:off x="8617654" y="4633005"/>
            <a:ext cx="337817" cy="239348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8" name="Seta para baixo 17"/>
          <p:cNvSpPr/>
          <p:nvPr/>
        </p:nvSpPr>
        <p:spPr bwMode="auto">
          <a:xfrm>
            <a:off x="1810824" y="4652663"/>
            <a:ext cx="337817" cy="239348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" name="Seta para a esquerda e para a direita 13"/>
          <p:cNvSpPr/>
          <p:nvPr/>
        </p:nvSpPr>
        <p:spPr bwMode="auto">
          <a:xfrm>
            <a:off x="3814837" y="5500993"/>
            <a:ext cx="393552" cy="210010"/>
          </a:xfrm>
          <a:prstGeom prst="left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0" name="Seta para a direita 19"/>
          <p:cNvSpPr/>
          <p:nvPr/>
        </p:nvSpPr>
        <p:spPr bwMode="auto">
          <a:xfrm>
            <a:off x="7311701" y="3682690"/>
            <a:ext cx="249392" cy="320102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3432968" y="1766698"/>
            <a:ext cx="3357563" cy="92868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7" name="Retângulo 16"/>
          <p:cNvSpPr/>
          <p:nvPr/>
        </p:nvSpPr>
        <p:spPr bwMode="auto">
          <a:xfrm>
            <a:off x="4097334" y="2011802"/>
            <a:ext cx="2028830" cy="4230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Verdana" pitchFamily="34" charset="0"/>
              </a:rPr>
              <a:t>Objectives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4101" grpId="0" animBg="1"/>
      <p:bldP spid="30" grpId="0" animBg="1"/>
      <p:bldP spid="32" grpId="0" animBg="1"/>
      <p:bldP spid="33" grpId="0" animBg="1"/>
      <p:bldP spid="34" grpId="0" animBg="1"/>
      <p:bldP spid="16" grpId="0" animBg="1"/>
      <p:bldP spid="18" grpId="0" animBg="1"/>
      <p:bldP spid="14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22" name="Text Box 2"/>
          <p:cNvSpPr txBox="1">
            <a:spLocks noChangeArrowheads="1"/>
          </p:cNvSpPr>
          <p:nvPr/>
        </p:nvSpPr>
        <p:spPr bwMode="auto">
          <a:xfrm>
            <a:off x="714373" y="384580"/>
            <a:ext cx="87344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 smtClean="0">
                <a:solidFill>
                  <a:schemeClr val="bg2"/>
                </a:solidFill>
                <a:latin typeface="Arial" pitchFamily="34" charset="0"/>
              </a:rPr>
              <a:t>Location of the </a:t>
            </a:r>
            <a:r>
              <a:rPr lang="en-US" sz="2400" dirty="0" smtClean="0">
                <a:solidFill>
                  <a:schemeClr val="bg2"/>
                </a:solidFill>
                <a:latin typeface="Arial" pitchFamily="34" charset="0"/>
              </a:rPr>
              <a:t>studied strawberry </a:t>
            </a:r>
            <a:r>
              <a:rPr lang="en-US" sz="2400" dirty="0" smtClean="0">
                <a:solidFill>
                  <a:schemeClr val="bg2"/>
                </a:solidFill>
                <a:latin typeface="Arial" pitchFamily="34" charset="0"/>
              </a:rPr>
              <a:t>tree populations</a:t>
            </a:r>
            <a:endParaRPr lang="pt-PT" sz="2400" dirty="0">
              <a:solidFill>
                <a:schemeClr val="bg2"/>
              </a:solidFill>
              <a:latin typeface="Arial" pitchFamily="34" charset="0"/>
            </a:endParaRPr>
          </a:p>
        </p:txBody>
      </p:sp>
      <p:graphicFrame>
        <p:nvGraphicFramePr>
          <p:cNvPr id="6" name="Group 2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155236"/>
              </p:ext>
            </p:extLst>
          </p:nvPr>
        </p:nvGraphicFramePr>
        <p:xfrm>
          <a:off x="598261" y="1211818"/>
          <a:ext cx="4483327" cy="5349552"/>
        </p:xfrm>
        <a:graphic>
          <a:graphicData uri="http://schemas.openxmlformats.org/drawingml/2006/table">
            <a:tbl>
              <a:tblPr/>
              <a:tblGrid>
                <a:gridCol w="734531"/>
                <a:gridCol w="1874398"/>
                <a:gridCol w="1874398"/>
              </a:tblGrid>
              <a:tr h="236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Sigla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77148" marR="7714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Proveniência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77148" marR="7714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Região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77148" marR="7714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BV</a:t>
                      </a:r>
                      <a:endParaRPr lang="pt-PT" sz="12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Barranco do </a:t>
                      </a:r>
                      <a:r>
                        <a:rPr lang="pt-PT" sz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Velho, S</a:t>
                      </a:r>
                      <a:r>
                        <a:rPr lang="pt-PT" sz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. do Caldeirão</a:t>
                      </a:r>
                      <a:endParaRPr lang="pt-PT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Sotavento - Algarvio</a:t>
                      </a:r>
                      <a:endParaRPr lang="pt-PT" sz="11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HP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Herdade da Parra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Silves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Monchique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Barlavento       </a:t>
                      </a:r>
                      <a:endParaRPr lang="pt-PT" sz="1200" b="1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</a:t>
                      </a: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. Monchique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EC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Espinhaço do Cão (sopé ocidental ~ Aljezur)</a:t>
                      </a:r>
                      <a:endParaRPr lang="pt-PT" sz="1200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S. </a:t>
                      </a: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Espinhaço do Cão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Mata do Solitário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S. Arrábida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S. São Mamede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S. São Mamede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AV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Alvoco da Serra e Vide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Guarda</a:t>
                      </a:r>
                      <a:endParaRPr lang="pt-PT" sz="12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PS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Pampilhosa da Serra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Coimbra</a:t>
                      </a:r>
                      <a:endParaRPr lang="pt-PT" sz="12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ON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Oleiros Norte,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Castelo </a:t>
                      </a: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Branco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Sertã – Figueiredo, Sul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S. Gardunha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S. Gardunha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Viseu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Viseu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Bragança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Bragança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VR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Vila Real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Vila Real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20320">
                <a:tc>
                  <a:txBody>
                    <a:bodyPr/>
                    <a:lstStyle/>
                    <a:p>
                      <a:pPr marL="6350" indent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MA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Mata de Albergaria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938" indent="-7938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Peneda-Gerês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587" y="846245"/>
            <a:ext cx="4738128" cy="61316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22" name="Text Box 2"/>
          <p:cNvSpPr txBox="1">
            <a:spLocks noChangeArrowheads="1"/>
          </p:cNvSpPr>
          <p:nvPr/>
        </p:nvSpPr>
        <p:spPr bwMode="auto">
          <a:xfrm>
            <a:off x="268941" y="194357"/>
            <a:ext cx="281043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 smtClean="0">
                <a:solidFill>
                  <a:schemeClr val="bg2"/>
                </a:solidFill>
                <a:latin typeface="Arial" pitchFamily="34" charset="0"/>
              </a:rPr>
              <a:t>Location of the 15 populations/ 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2000" dirty="0" smtClean="0">
                <a:solidFill>
                  <a:schemeClr val="bg2"/>
                </a:solidFill>
                <a:latin typeface="Arial" pitchFamily="34" charset="0"/>
              </a:rPr>
              <a:t>Portuguese </a:t>
            </a:r>
            <a:r>
              <a:rPr lang="en-US" sz="2000" dirty="0" smtClean="0">
                <a:solidFill>
                  <a:schemeClr val="bg2"/>
                </a:solidFill>
                <a:latin typeface="Arial" pitchFamily="34" charset="0"/>
              </a:rPr>
              <a:t>Forest </a:t>
            </a:r>
            <a:r>
              <a:rPr lang="en-US" sz="2000" dirty="0" smtClean="0">
                <a:solidFill>
                  <a:schemeClr val="bg2"/>
                </a:solidFill>
                <a:latin typeface="Arial" pitchFamily="34" charset="0"/>
              </a:rPr>
              <a:t>Inventory (2006)</a:t>
            </a:r>
            <a:endParaRPr lang="en-US" sz="2000" dirty="0">
              <a:solidFill>
                <a:schemeClr val="bg2"/>
              </a:solidFill>
              <a:latin typeface="Arial" pitchFamily="34" charset="0"/>
            </a:endParaRPr>
          </a:p>
        </p:txBody>
      </p:sp>
      <p:pic>
        <p:nvPicPr>
          <p:cNvPr id="5" name="Imagem 4" descr="IFN.t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22417" y="-288716"/>
            <a:ext cx="5803017" cy="7509786"/>
          </a:xfrm>
          <a:prstGeom prst="rect">
            <a:avLst/>
          </a:prstGeom>
        </p:spPr>
      </p:pic>
      <p:pic>
        <p:nvPicPr>
          <p:cNvPr id="1026" name="Picture 2" descr="C:\Users\Margarida\Documents\Projectos\2012 ARBUTUS\8 Reuniões Técnico-Científica\05 2014 V Encontro SIG\Mapa_pts_IF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432" y="24283"/>
            <a:ext cx="4871415" cy="688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21608" y="174173"/>
            <a:ext cx="9429750" cy="55156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extLst/>
        </p:spPr>
        <p:txBody>
          <a:bodyPr anchor="b" anchorCtr="1"/>
          <a:lstStyle/>
          <a:p>
            <a:pPr algn="ctr">
              <a:defRPr/>
            </a:pPr>
            <a:endParaRPr lang="pt-PT" sz="25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  <a:p>
            <a:pPr algn="ctr">
              <a:defRPr/>
            </a:pPr>
            <a:r>
              <a:rPr lang="en-US" sz="25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Biophysical variables</a:t>
            </a:r>
            <a:endParaRPr lang="en-US" sz="25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8" name="Retângulo 7">
            <a:hlinkClick r:id="rId3" action="ppaction://hlinksldjump"/>
          </p:cNvPr>
          <p:cNvSpPr/>
          <p:nvPr/>
        </p:nvSpPr>
        <p:spPr bwMode="auto">
          <a:xfrm>
            <a:off x="4224920" y="1311469"/>
            <a:ext cx="1800519" cy="5475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solidFill>
                  <a:schemeClr val="bg2"/>
                </a:solidFill>
              </a:rPr>
              <a:t>Strawberry tree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solidFill>
                  <a:schemeClr val="bg2"/>
                </a:solidFill>
              </a:rPr>
              <a:t>populations</a:t>
            </a:r>
            <a:endParaRPr lang="en-US" dirty="0" smtClean="0">
              <a:solidFill>
                <a:schemeClr val="bg2"/>
              </a:solidFill>
            </a:endParaRPr>
          </a:p>
        </p:txBody>
      </p:sp>
      <p:sp>
        <p:nvSpPr>
          <p:cNvPr id="9" name="Retângulo 8">
            <a:hlinkClick r:id="rId4" action="ppaction://hlinksldjump"/>
          </p:cNvPr>
          <p:cNvSpPr/>
          <p:nvPr/>
        </p:nvSpPr>
        <p:spPr bwMode="auto">
          <a:xfrm>
            <a:off x="4224921" y="2004079"/>
            <a:ext cx="1800519" cy="8117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PT" dirty="0" smtClean="0">
                <a:solidFill>
                  <a:schemeClr val="bg2"/>
                </a:solidFill>
              </a:rPr>
              <a:t>Buffer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PT" dirty="0" smtClean="0">
                <a:solidFill>
                  <a:schemeClr val="bg2"/>
                </a:solidFill>
              </a:rPr>
              <a:t>1km  </a:t>
            </a:r>
            <a:r>
              <a:rPr kumimoji="0" lang="pt-PT" sz="1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</a:rPr>
              <a:t> </a:t>
            </a:r>
          </a:p>
        </p:txBody>
      </p:sp>
      <p:sp>
        <p:nvSpPr>
          <p:cNvPr id="10" name="Retângulo 9">
            <a:hlinkClick r:id="rId3" action="ppaction://hlinksldjump"/>
          </p:cNvPr>
          <p:cNvSpPr/>
          <p:nvPr/>
        </p:nvSpPr>
        <p:spPr bwMode="auto">
          <a:xfrm>
            <a:off x="166724" y="4376379"/>
            <a:ext cx="1800519" cy="528042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effectLst/>
                <a:latin typeface="Verdana" pitchFamily="34" charset="0"/>
              </a:rPr>
              <a:t>Ombrotermic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</a:rPr>
              <a:t> index</a:t>
            </a:r>
          </a:p>
        </p:txBody>
      </p:sp>
      <p:sp>
        <p:nvSpPr>
          <p:cNvPr id="11" name="Retângulo 10">
            <a:hlinkClick r:id="rId5" action="ppaction://hlinksldjump"/>
          </p:cNvPr>
          <p:cNvSpPr/>
          <p:nvPr/>
        </p:nvSpPr>
        <p:spPr bwMode="auto">
          <a:xfrm>
            <a:off x="160371" y="5108702"/>
            <a:ext cx="1800519" cy="528042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effectLst/>
                <a:latin typeface="Verdana" pitchFamily="34" charset="0"/>
              </a:rPr>
              <a:t>Termicity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</a:rPr>
              <a:t> index</a:t>
            </a:r>
          </a:p>
        </p:txBody>
      </p:sp>
      <p:sp>
        <p:nvSpPr>
          <p:cNvPr id="12" name="Retângulo 11">
            <a:hlinkClick r:id="rId5" action="ppaction://hlinksldjump"/>
          </p:cNvPr>
          <p:cNvSpPr/>
          <p:nvPr/>
        </p:nvSpPr>
        <p:spPr bwMode="auto">
          <a:xfrm>
            <a:off x="2243640" y="4376379"/>
            <a:ext cx="1800519" cy="52804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/>
              <a:t>Aspect</a:t>
            </a:r>
            <a:endParaRPr kumimoji="0" lang="en-US" sz="1400" b="1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13" name="Retângulo 12">
            <a:hlinkClick r:id="rId6" action="ppaction://hlinksldjump"/>
          </p:cNvPr>
          <p:cNvSpPr/>
          <p:nvPr/>
        </p:nvSpPr>
        <p:spPr bwMode="auto">
          <a:xfrm>
            <a:off x="2243640" y="5108701"/>
            <a:ext cx="1800519" cy="528042"/>
          </a:xfrm>
          <a:prstGeom prst="rect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/>
              <a:t>Slope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5" name="Retângulo 14">
            <a:hlinkClick r:id="rId5" action="ppaction://hlinksldjump"/>
          </p:cNvPr>
          <p:cNvSpPr/>
          <p:nvPr/>
        </p:nvSpPr>
        <p:spPr bwMode="auto">
          <a:xfrm>
            <a:off x="2243640" y="5837324"/>
            <a:ext cx="1800519" cy="528042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/>
              <a:t>Topographic Position index 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6" name="Retângulo 15">
            <a:hlinkClick r:id="rId7" action="ppaction://hlinksldjump"/>
          </p:cNvPr>
          <p:cNvSpPr/>
          <p:nvPr/>
        </p:nvSpPr>
        <p:spPr bwMode="auto">
          <a:xfrm>
            <a:off x="4285248" y="4367172"/>
            <a:ext cx="1800519" cy="528042"/>
          </a:xfrm>
          <a:prstGeom prst="rect">
            <a:avLst/>
          </a:prstGeom>
          <a:solidFill>
            <a:srgbClr val="FF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600" dirty="0" smtClean="0"/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/>
              <a:t>Land use (COS)</a:t>
            </a:r>
            <a:endParaRPr kumimoji="0" lang="en-US" sz="1400" b="1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18" name="Retângulo 17"/>
          <p:cNvSpPr/>
          <p:nvPr/>
        </p:nvSpPr>
        <p:spPr bwMode="auto">
          <a:xfrm>
            <a:off x="4285248" y="3743674"/>
            <a:ext cx="1800519" cy="528042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/>
              <a:t>Landscape metrics</a:t>
            </a:r>
          </a:p>
        </p:txBody>
      </p:sp>
      <p:sp>
        <p:nvSpPr>
          <p:cNvPr id="19" name="Retângulo 18"/>
          <p:cNvSpPr/>
          <p:nvPr/>
        </p:nvSpPr>
        <p:spPr bwMode="auto">
          <a:xfrm>
            <a:off x="2243640" y="3728383"/>
            <a:ext cx="1800519" cy="528042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/>
              <a:t>Topography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0" name="Retângulo 19"/>
          <p:cNvSpPr/>
          <p:nvPr/>
        </p:nvSpPr>
        <p:spPr bwMode="auto">
          <a:xfrm>
            <a:off x="166724" y="3728383"/>
            <a:ext cx="1800519" cy="528042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err="1" smtClean="0"/>
              <a:t>Bioclima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1" name="Chaveta à direita 20"/>
          <p:cNvSpPr/>
          <p:nvPr/>
        </p:nvSpPr>
        <p:spPr bwMode="auto">
          <a:xfrm rot="16200000">
            <a:off x="4832960" y="-1754911"/>
            <a:ext cx="584442" cy="9916914"/>
          </a:xfrm>
          <a:prstGeom prst="rightBrace">
            <a:avLst>
              <a:gd name="adj1" fmla="val 80411"/>
              <a:gd name="adj2" fmla="val 50182"/>
            </a:avLst>
          </a:prstGeom>
          <a:ln w="19050"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2" name="Retângulo 21"/>
          <p:cNvSpPr/>
          <p:nvPr/>
        </p:nvSpPr>
        <p:spPr bwMode="auto">
          <a:xfrm>
            <a:off x="6247864" y="3764609"/>
            <a:ext cx="1800519" cy="528042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/>
              <a:t>Fires</a:t>
            </a:r>
          </a:p>
        </p:txBody>
      </p:sp>
      <p:sp>
        <p:nvSpPr>
          <p:cNvPr id="23" name="Retângulo 22">
            <a:hlinkClick r:id="rId8" action="ppaction://hlinksldjump"/>
          </p:cNvPr>
          <p:cNvSpPr/>
          <p:nvPr/>
        </p:nvSpPr>
        <p:spPr bwMode="auto">
          <a:xfrm>
            <a:off x="6247864" y="4412605"/>
            <a:ext cx="1800519" cy="528042"/>
          </a:xfrm>
          <a:prstGeom prst="rect">
            <a:avLst/>
          </a:prstGeom>
          <a:solidFill>
            <a:srgbClr val="C0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</a:rPr>
              <a:t>Burned areas</a:t>
            </a:r>
          </a:p>
        </p:txBody>
      </p:sp>
      <p:sp>
        <p:nvSpPr>
          <p:cNvPr id="24" name="Retângulo 23"/>
          <p:cNvSpPr/>
          <p:nvPr/>
        </p:nvSpPr>
        <p:spPr bwMode="auto">
          <a:xfrm>
            <a:off x="6254217" y="5109358"/>
            <a:ext cx="1800519" cy="528042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Verdana" pitchFamily="34" charset="0"/>
              </a:rPr>
              <a:t>Number of forest fires</a:t>
            </a:r>
          </a:p>
        </p:txBody>
      </p:sp>
      <p:sp>
        <p:nvSpPr>
          <p:cNvPr id="25" name="Retângulo 24"/>
          <p:cNvSpPr/>
          <p:nvPr/>
        </p:nvSpPr>
        <p:spPr bwMode="auto">
          <a:xfrm>
            <a:off x="8283119" y="3764609"/>
            <a:ext cx="1800519" cy="528042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rPr>
              <a:t>Soil</a:t>
            </a:r>
          </a:p>
        </p:txBody>
      </p:sp>
      <p:sp>
        <p:nvSpPr>
          <p:cNvPr id="26" name="Retângulo 25">
            <a:hlinkClick r:id="rId9" action="ppaction://hlinksldjump"/>
          </p:cNvPr>
          <p:cNvSpPr/>
          <p:nvPr/>
        </p:nvSpPr>
        <p:spPr bwMode="auto">
          <a:xfrm>
            <a:off x="8283119" y="4412605"/>
            <a:ext cx="1800519" cy="528042"/>
          </a:xfrm>
          <a:prstGeom prst="rect">
            <a:avLst/>
          </a:prstGeom>
          <a:solidFill>
            <a:srgbClr val="7030A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/>
              <a:t>FAO Soil Map</a:t>
            </a:r>
          </a:p>
        </p:txBody>
      </p:sp>
      <p:sp>
        <p:nvSpPr>
          <p:cNvPr id="27" name="Retângulo 26"/>
          <p:cNvSpPr/>
          <p:nvPr/>
        </p:nvSpPr>
        <p:spPr bwMode="auto">
          <a:xfrm>
            <a:off x="8289472" y="5109358"/>
            <a:ext cx="1800519" cy="528042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Verdana" pitchFamily="34" charset="0"/>
              </a:rPr>
              <a:t>Active calcium</a:t>
            </a:r>
            <a:r>
              <a:rPr kumimoji="0" lang="en-US" sz="1400" b="1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Verdana" pitchFamily="34" charset="0"/>
              </a:rPr>
              <a:t>, pH, density…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Verdana" pitchFamily="34" charset="0"/>
            </a:endParaRPr>
          </a:p>
        </p:txBody>
      </p:sp>
      <p:sp>
        <p:nvSpPr>
          <p:cNvPr id="28" name="Retângulo 14"/>
          <p:cNvSpPr/>
          <p:nvPr/>
        </p:nvSpPr>
        <p:spPr bwMode="auto">
          <a:xfrm>
            <a:off x="4278167" y="5109358"/>
            <a:ext cx="1800519" cy="528042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dirty="0" smtClean="0">
                <a:ln>
                  <a:noFill/>
                </a:ln>
                <a:solidFill>
                  <a:srgbClr val="FF6600"/>
                </a:solidFill>
                <a:effectLst/>
                <a:latin typeface="Verdana" pitchFamily="34" charset="0"/>
              </a:rPr>
              <a:t>Shannon index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6600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57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 bwMode="auto">
          <a:xfrm>
            <a:off x="724795" y="2275852"/>
            <a:ext cx="1800519" cy="923827"/>
          </a:xfrm>
          <a:prstGeom prst="rect">
            <a:avLst/>
          </a:prstGeom>
          <a:solidFill>
            <a:srgbClr val="00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Population + Buffer</a:t>
            </a:r>
            <a:endParaRPr lang="en-US" sz="1600" dirty="0" smtClean="0"/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/>
              <a:t>(1 km)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" name="Imagem 3" descr="Gardunha_buffer.t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35865" y="-363070"/>
            <a:ext cx="5879592" cy="7608883"/>
          </a:xfrm>
          <a:prstGeom prst="rect">
            <a:avLst/>
          </a:prstGeom>
        </p:spPr>
      </p:pic>
      <p:pic>
        <p:nvPicPr>
          <p:cNvPr id="6" name="Imagem 5" descr="tree.bmp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47138" y="352215"/>
            <a:ext cx="365760" cy="39066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 bwMode="auto">
          <a:xfrm>
            <a:off x="536485" y="369678"/>
            <a:ext cx="2177141" cy="1291771"/>
          </a:xfrm>
          <a:prstGeom prst="rect">
            <a:avLst/>
          </a:prstGeom>
          <a:solidFill>
            <a:srgbClr val="99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 smtClean="0">
                <a:latin typeface="+mn-lt"/>
                <a:cs typeface="Times New Roman" pitchFamily="18" charset="0"/>
              </a:rPr>
              <a:t>Sample collection of 30 trees in 15 populations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0511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Io.t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5045" y="359251"/>
            <a:ext cx="5299364" cy="6858000"/>
          </a:xfrm>
          <a:prstGeom prst="rect">
            <a:avLst/>
          </a:prstGeom>
        </p:spPr>
      </p:pic>
      <p:pic>
        <p:nvPicPr>
          <p:cNvPr id="8" name="Imagem 7" descr="Io_gardunha.t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7636" y="359251"/>
            <a:ext cx="5299364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 bwMode="auto">
          <a:xfrm>
            <a:off x="2874727" y="157546"/>
            <a:ext cx="4222759" cy="42302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rPr>
              <a:t>Ombrotermic</a:t>
            </a:r>
            <a:r>
              <a:rPr kumimoji="0" lang="pt-PT" sz="1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rPr>
              <a:t> </a:t>
            </a:r>
            <a:r>
              <a:rPr kumimoji="0" lang="pt-PT" sz="1800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rPr>
              <a:t>Index</a:t>
            </a:r>
            <a:r>
              <a:rPr kumimoji="0" lang="pt-PT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</a:rPr>
              <a:t> (IO)</a:t>
            </a:r>
          </a:p>
        </p:txBody>
      </p:sp>
      <p:sp>
        <p:nvSpPr>
          <p:cNvPr id="2" name="Rectângulo 1"/>
          <p:cNvSpPr/>
          <p:nvPr/>
        </p:nvSpPr>
        <p:spPr bwMode="auto">
          <a:xfrm>
            <a:off x="2750459" y="2990158"/>
            <a:ext cx="224972" cy="312057"/>
          </a:xfrm>
          <a:prstGeom prst="rect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cxnSp>
        <p:nvCxnSpPr>
          <p:cNvPr id="4" name="Conexão recta 3"/>
          <p:cNvCxnSpPr/>
          <p:nvPr/>
        </p:nvCxnSpPr>
        <p:spPr bwMode="auto">
          <a:xfrm flipV="1">
            <a:off x="2988217" y="847166"/>
            <a:ext cx="2498183" cy="214299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Conexão recta 10"/>
          <p:cNvCxnSpPr/>
          <p:nvPr/>
        </p:nvCxnSpPr>
        <p:spPr bwMode="auto">
          <a:xfrm>
            <a:off x="2988217" y="3302215"/>
            <a:ext cx="2498183" cy="33809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5" name="Imagem 14" descr="tree.bmp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47138" y="352215"/>
            <a:ext cx="365760" cy="390669"/>
          </a:xfrm>
          <a:prstGeom prst="rect">
            <a:avLst/>
          </a:prstGeom>
        </p:spPr>
      </p:pic>
      <p:sp>
        <p:nvSpPr>
          <p:cNvPr id="16" name="Rectângulo 15"/>
          <p:cNvSpPr/>
          <p:nvPr/>
        </p:nvSpPr>
        <p:spPr>
          <a:xfrm rot="16200000">
            <a:off x="-2926620" y="3273047"/>
            <a:ext cx="63033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Monteiro-Henriques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, T 2010. </a:t>
            </a:r>
          </a:p>
          <a:p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Fitossociologia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e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paisagem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da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bacia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hidrográfica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do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rio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Paiva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/Landscape and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phytosociology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of the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Paiva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River’s hydrographical basin. </a:t>
            </a:r>
          </a:p>
          <a:p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Ph.D. thesis..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Instituto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Superior de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Agronomia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 –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TULisbon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. </a:t>
            </a:r>
            <a:r>
              <a:rPr lang="en-US" sz="800" b="0" dirty="0" err="1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Lisboa</a:t>
            </a:r>
            <a:r>
              <a:rPr lang="en-US" sz="800" b="0" dirty="0" smtClean="0">
                <a:solidFill>
                  <a:schemeClr val="accent4">
                    <a:lumMod val="10000"/>
                  </a:schemeClr>
                </a:solidFill>
                <a:latin typeface="Tahoma" pitchFamily="34" charset="0"/>
                <a:cs typeface="Tahoma" pitchFamily="34" charset="0"/>
              </a:rPr>
              <a:t>. Portugal</a:t>
            </a:r>
            <a:endParaRPr lang="en-US" sz="800" dirty="0">
              <a:solidFill>
                <a:schemeClr val="accent4">
                  <a:lumMod val="1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54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4"/>
          <p:cNvSpPr/>
          <p:nvPr/>
        </p:nvSpPr>
        <p:spPr bwMode="auto">
          <a:xfrm>
            <a:off x="2973471" y="225024"/>
            <a:ext cx="5000634" cy="461913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 smtClean="0"/>
              <a:t>Topographic Position Index (TPI)</a:t>
            </a:r>
            <a:endParaRPr lang="en-US" sz="1800" dirty="0"/>
          </a:p>
        </p:txBody>
      </p:sp>
      <p:pic>
        <p:nvPicPr>
          <p:cNvPr id="10" name="Imagem 9" descr="TPI_gardunha.t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7636" y="399382"/>
            <a:ext cx="5299364" cy="6858000"/>
          </a:xfrm>
          <a:prstGeom prst="rect">
            <a:avLst/>
          </a:prstGeom>
        </p:spPr>
      </p:pic>
      <p:pic>
        <p:nvPicPr>
          <p:cNvPr id="11" name="Imagem 10" descr="TPI.t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7443" y="392556"/>
            <a:ext cx="5299364" cy="6858000"/>
          </a:xfrm>
          <a:prstGeom prst="rect">
            <a:avLst/>
          </a:prstGeom>
        </p:spPr>
      </p:pic>
      <p:pic>
        <p:nvPicPr>
          <p:cNvPr id="12" name="Imagem 11" descr="tree.bmp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47138" y="352215"/>
            <a:ext cx="365760" cy="39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4"/>
          <p:cNvSpPr/>
          <p:nvPr/>
        </p:nvSpPr>
        <p:spPr bwMode="auto">
          <a:xfrm>
            <a:off x="1800652" y="225024"/>
            <a:ext cx="6603102" cy="461913"/>
          </a:xfrm>
          <a:prstGeom prst="rect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 smtClean="0"/>
              <a:t>Burned areas</a:t>
            </a:r>
            <a:endParaRPr lang="en-US" sz="1800" dirty="0"/>
          </a:p>
        </p:txBody>
      </p:sp>
      <p:pic>
        <p:nvPicPr>
          <p:cNvPr id="5" name="Imagem 4" descr="Fogo_gardunha.t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7636" y="392047"/>
            <a:ext cx="5299364" cy="6858000"/>
          </a:xfrm>
          <a:prstGeom prst="rect">
            <a:avLst/>
          </a:prstGeom>
        </p:spPr>
      </p:pic>
      <p:pic>
        <p:nvPicPr>
          <p:cNvPr id="6" name="Imagem 5" descr="Fogo.t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55864" y="392047"/>
            <a:ext cx="5299364" cy="6858000"/>
          </a:xfrm>
          <a:prstGeom prst="rect">
            <a:avLst/>
          </a:prstGeom>
        </p:spPr>
      </p:pic>
      <p:pic>
        <p:nvPicPr>
          <p:cNvPr id="9" name="Imagem 8" descr="tree.bmp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47138" y="352215"/>
            <a:ext cx="365760" cy="39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2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0" name="Text Box 2"/>
          <p:cNvSpPr txBox="1">
            <a:spLocks noChangeArrowheads="1"/>
          </p:cNvSpPr>
          <p:nvPr/>
        </p:nvSpPr>
        <p:spPr bwMode="auto">
          <a:xfrm>
            <a:off x="435420" y="1326255"/>
            <a:ext cx="9559925" cy="446276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14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0" indent="0" algn="ctr" eaLnBrk="1" hangingPunct="1">
              <a:lnSpc>
                <a:spcPts val="3000"/>
              </a:lnSpc>
            </a:pP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Exploratory multivariate statistical approach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 </a:t>
            </a:r>
            <a:r>
              <a:rPr lang="en-US" sz="2400" dirty="0" smtClean="0">
                <a:solidFill>
                  <a:srgbClr val="003300"/>
                </a:solidFill>
                <a:latin typeface="Arial" pitchFamily="34" charset="0"/>
              </a:rPr>
              <a:t>characterization of biophysical variables associated with the areas</a:t>
            </a:r>
          </a:p>
          <a:p>
            <a:pPr marL="0" indent="0" eaLnBrk="1" hangingPunct="1"/>
            <a:endParaRPr lang="en-US" sz="2400" dirty="0" smtClean="0">
              <a:solidFill>
                <a:srgbClr val="000099"/>
              </a:solidFill>
              <a:latin typeface="Arial" pitchFamily="34" charset="0"/>
            </a:endParaRPr>
          </a:p>
          <a:p>
            <a:pPr marL="449263" indent="0" eaLnBrk="1" hangingPunct="1">
              <a:lnSpc>
                <a:spcPts val="3000"/>
              </a:lnSpc>
            </a:pPr>
            <a:r>
              <a:rPr lang="en-US" sz="2400" dirty="0" smtClean="0">
                <a:solidFill>
                  <a:srgbClr val="800000"/>
                </a:solidFill>
                <a:latin typeface="Arial" pitchFamily="34" charset="0"/>
              </a:rPr>
              <a:t>Land use: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 Shannon 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</a:rPr>
              <a:t>i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ndex 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(SDI) </a:t>
            </a:r>
          </a:p>
          <a:p>
            <a:pPr marL="449263" indent="0" eaLnBrk="1" hangingPunct="1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solidFill>
                  <a:srgbClr val="800000"/>
                </a:solidFill>
                <a:latin typeface="Arial" pitchFamily="34" charset="0"/>
              </a:rPr>
              <a:t>Wildfires: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 number of fires and burned area </a:t>
            </a:r>
          </a:p>
          <a:p>
            <a:pPr marL="1887538" indent="-1438275" eaLnBrk="1" hangingPunct="1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solidFill>
                  <a:srgbClr val="800000"/>
                </a:solidFill>
                <a:latin typeface="Arial" pitchFamily="34" charset="0"/>
              </a:rPr>
              <a:t>Topography: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 altitude, slope, aspect and TPI (</a:t>
            </a:r>
            <a:r>
              <a:rPr lang="en-US" sz="2400" i="1" dirty="0" smtClean="0">
                <a:solidFill>
                  <a:srgbClr val="000099"/>
                </a:solidFill>
                <a:latin typeface="Arial" pitchFamily="34" charset="0"/>
              </a:rPr>
              <a:t>topographic position index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) </a:t>
            </a:r>
          </a:p>
          <a:p>
            <a:pPr marL="1262063" indent="-812800" eaLnBrk="1" hangingPunct="1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solidFill>
                  <a:srgbClr val="800000"/>
                </a:solidFill>
                <a:latin typeface="Arial" pitchFamily="34" charset="0"/>
              </a:rPr>
              <a:t>Soils: 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% sand, % silt, % clay, pH, % organic matter, % active Ca (CaCO</a:t>
            </a:r>
            <a:r>
              <a:rPr lang="en-US" sz="2400" baseline="-25000" dirty="0" smtClean="0">
                <a:solidFill>
                  <a:srgbClr val="000099"/>
                </a:solidFill>
                <a:latin typeface="Arial" pitchFamily="34" charset="0"/>
              </a:rPr>
              <a:t>3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</a:rPr>
              <a:t>), 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bulk density, C/N ratio.</a:t>
            </a:r>
          </a:p>
          <a:p>
            <a:pPr marL="449263" indent="0" eaLnBrk="1" hangingPunct="1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solidFill>
                  <a:srgbClr val="800000"/>
                </a:solidFill>
                <a:latin typeface="Arial" pitchFamily="34" charset="0"/>
              </a:rPr>
              <a:t>Bioclima</a:t>
            </a:r>
            <a:r>
              <a:rPr lang="en-US" sz="2400" dirty="0" smtClean="0">
                <a:solidFill>
                  <a:srgbClr val="800000"/>
                </a:solidFill>
                <a:latin typeface="Arial" pitchFamily="34" charset="0"/>
              </a:rPr>
              <a:t>: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n-US" sz="2400" dirty="0" err="1" smtClean="0">
                <a:solidFill>
                  <a:srgbClr val="000099"/>
                </a:solidFill>
                <a:latin typeface="Arial" pitchFamily="34" charset="0"/>
              </a:rPr>
              <a:t>Termicity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 index (I</a:t>
            </a:r>
            <a:r>
              <a:rPr lang="en-US" sz="2400" baseline="-25000" dirty="0" smtClean="0">
                <a:solidFill>
                  <a:srgbClr val="000099"/>
                </a:solidFill>
                <a:latin typeface="Arial" pitchFamily="34" charset="0"/>
              </a:rPr>
              <a:t>t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) e </a:t>
            </a:r>
            <a:r>
              <a:rPr lang="en-US" sz="2400" dirty="0" err="1" smtClean="0">
                <a:solidFill>
                  <a:srgbClr val="000099"/>
                </a:solidFill>
                <a:latin typeface="Arial" pitchFamily="34" charset="0"/>
              </a:rPr>
              <a:t>Ombrotermic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</a:rPr>
              <a:t>i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ndex (I</a:t>
            </a:r>
            <a:r>
              <a:rPr lang="en-US" sz="2400" baseline="-25000" dirty="0" smtClean="0">
                <a:solidFill>
                  <a:srgbClr val="000099"/>
                </a:solidFill>
                <a:latin typeface="Arial" pitchFamily="34" charset="0"/>
              </a:rPr>
              <a:t>o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</a:rPr>
              <a:t>).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08489" y="310001"/>
            <a:ext cx="8926286" cy="609599"/>
          </a:xfrm>
          <a:prstGeom prst="rect">
            <a:avLst/>
          </a:prstGeom>
          <a:solidFill>
            <a:srgbClr val="00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/>
          <a:p>
            <a:pPr algn="ctr">
              <a:defRPr/>
            </a:pPr>
            <a:r>
              <a:rPr lang="en-US" sz="3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PCA (Principal Component Analysis)</a:t>
            </a:r>
            <a:endParaRPr lang="en-US" sz="32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85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3948220"/>
              </p:ext>
            </p:extLst>
          </p:nvPr>
        </p:nvGraphicFramePr>
        <p:xfrm>
          <a:off x="1407886" y="29029"/>
          <a:ext cx="7402285" cy="6720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4812334" y="769258"/>
            <a:ext cx="3129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FF0000"/>
                </a:solidFill>
              </a:rPr>
              <a:t>1</a:t>
            </a:r>
            <a:endParaRPr lang="pt-P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0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2"/>
          <p:cNvSpPr/>
          <p:nvPr/>
        </p:nvSpPr>
        <p:spPr>
          <a:xfrm>
            <a:off x="328613" y="1760864"/>
            <a:ext cx="9608231" cy="4542776"/>
          </a:xfrm>
          <a:prstGeom prst="rect">
            <a:avLst/>
          </a:prstGeom>
          <a:noFill/>
        </p:spPr>
        <p:txBody>
          <a:bodyPr wrap="square" lIns="353562" tIns="176781" rIns="353562" bIns="176781">
            <a:spAutoFit/>
          </a:bodyPr>
          <a:lstStyle/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en-US" sz="2400" b="1" u="sng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Cluster 1</a:t>
            </a:r>
            <a:r>
              <a:rPr lang="en-US" sz="2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Arrábida</a:t>
            </a:r>
            <a:r>
              <a:rPr lang="en-US" sz="2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</a:rPr>
              <a:t> explained by a high ratio C/N in the soil and high values of TPI and </a:t>
            </a:r>
            <a:r>
              <a:rPr lang="en-US" sz="2400" dirty="0" err="1">
                <a:solidFill>
                  <a:srgbClr val="000099"/>
                </a:solidFill>
                <a:latin typeface="Arial" pitchFamily="34" charset="0"/>
              </a:rPr>
              <a:t>termicity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</a:rPr>
              <a:t> index values. </a:t>
            </a:r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en-US" sz="2400" b="1" u="sng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Cluster </a:t>
            </a:r>
            <a:r>
              <a:rPr lang="en-US" sz="2400" b="1" u="sng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b="1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Algarve</a:t>
            </a:r>
            <a:r>
              <a:rPr lang="en-US" sz="2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) 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 High values of  </a:t>
            </a:r>
            <a:r>
              <a:rPr lang="en-US" sz="2400" dirty="0" err="1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termicity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 index, and low values of </a:t>
            </a:r>
            <a:r>
              <a:rPr lang="en-US" sz="2400" dirty="0" err="1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ombrothermic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 index. Presence of CaCO3 in soil.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 sz="2400" b="1" u="sng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Cluster </a:t>
            </a:r>
            <a:r>
              <a:rPr lang="en-US" sz="2400" b="1" u="sng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3</a:t>
            </a:r>
            <a:r>
              <a:rPr lang="en-US" sz="2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US" sz="2400" b="1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(interior Center) 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 high quantity of OM in soil and high values of small size material in soil (silt and clay). This stands have intermediate values of SDI.    </a:t>
            </a:r>
            <a:endParaRPr lang="en-US" sz="2400" dirty="0">
              <a:solidFill>
                <a:srgbClr val="000099"/>
              </a:solidFill>
              <a:latin typeface="Arial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808489" y="310001"/>
            <a:ext cx="8926286" cy="609599"/>
          </a:xfrm>
          <a:prstGeom prst="rect">
            <a:avLst/>
          </a:prstGeom>
          <a:solidFill>
            <a:srgbClr val="00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/>
          <a:p>
            <a:pPr algn="ctr">
              <a:defRPr/>
            </a:pPr>
            <a:r>
              <a:rPr lang="en-US" sz="3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PCA (Principal Component Analysis)</a:t>
            </a:r>
            <a:endParaRPr lang="en-US" sz="32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811091" y="1071871"/>
            <a:ext cx="6700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pt-PT" sz="2400" b="0" dirty="0" smtClean="0">
                <a:solidFill>
                  <a:srgbClr val="00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Results</a:t>
            </a:r>
            <a:endParaRPr lang="en-US" altLang="pt-PT" sz="2400" b="0" dirty="0">
              <a:solidFill>
                <a:srgbClr val="0033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53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30676" y="231344"/>
            <a:ext cx="5861669" cy="584775"/>
          </a:xfrm>
          <a:prstGeom prst="rect">
            <a:avLst/>
          </a:prstGeom>
          <a:solidFill>
            <a:srgbClr val="00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/>
          <a:p>
            <a:pPr algn="ctr"/>
            <a:r>
              <a:rPr lang="en-US" sz="32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Multicriteria</a:t>
            </a:r>
            <a:r>
              <a:rPr lang="en-US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Spatial Analysis </a:t>
            </a:r>
            <a:endParaRPr lang="pt-PT" sz="32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20769777" y="15066478"/>
            <a:ext cx="6320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PT" altLang="pt-PT" sz="1800" b="1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Figura 2: </a:t>
            </a:r>
            <a:r>
              <a:rPr lang="pt-PT" altLang="pt-PT" sz="1800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Fluxograma do processo </a:t>
            </a:r>
            <a:r>
              <a:rPr lang="pt-PT" altLang="pt-PT" sz="180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analítico hierárquico (AHP) </a:t>
            </a:r>
            <a:endParaRPr lang="pt-PT" altLang="pt-PT" sz="1800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24" name="Imagem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681" y="1727733"/>
            <a:ext cx="5843088" cy="4822605"/>
          </a:xfrm>
          <a:prstGeom prst="rect">
            <a:avLst/>
          </a:prstGeom>
        </p:spPr>
      </p:pic>
      <p:sp>
        <p:nvSpPr>
          <p:cNvPr id="25" name="Retângulo 24"/>
          <p:cNvSpPr/>
          <p:nvPr/>
        </p:nvSpPr>
        <p:spPr>
          <a:xfrm>
            <a:off x="1811091" y="1071871"/>
            <a:ext cx="6700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pt-PT" sz="2400" b="0" dirty="0" smtClean="0">
                <a:solidFill>
                  <a:srgbClr val="8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Methodology</a:t>
            </a:r>
            <a:endParaRPr lang="en-US" altLang="pt-PT" sz="2400" b="0" dirty="0">
              <a:solidFill>
                <a:srgbClr val="000099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25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A07409-4239-41C8-8CF0-B0AADBD736ED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04264" y="764024"/>
            <a:ext cx="9714491" cy="609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159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indent="0" algn="ctr"/>
            <a:r>
              <a:rPr lang="en-US" altLang="pt-PT" sz="2000" b="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Classification of </a:t>
            </a:r>
            <a:r>
              <a:rPr lang="en-US" altLang="pt-PT" sz="2000" b="0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altLang="pt-PT" sz="2000" b="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pt-PT" sz="2000" b="0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suitability </a:t>
            </a:r>
            <a:r>
              <a:rPr lang="en-US" altLang="pt-PT" sz="2000" b="0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levels</a:t>
            </a:r>
            <a:endParaRPr lang="pt-PT" altLang="pt-PT" sz="2000" b="0" dirty="0">
              <a:solidFill>
                <a:srgbClr val="000000"/>
              </a:solid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pt-PT" altLang="pt-PT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pt-PT" altLang="pt-PT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lang="pt-PT" altLang="pt-PT" sz="1400" b="1" dirty="0" smtClean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pt-PT" altLang="pt-PT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endParaRPr kumimoji="0" lang="pt-PT" altLang="pt-PT" sz="4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lt"/>
            </a:endParaRPr>
          </a:p>
          <a:p>
            <a:pPr marL="0" marR="0" lvl="0" indent="215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lang="pt-PT" altLang="pt-PT" sz="1600" b="0" dirty="0" err="1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Source</a:t>
            </a:r>
            <a:r>
              <a:rPr lang="pt-PT" altLang="pt-PT" sz="1600" b="0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pt-PT" altLang="pt-PT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Correia e Oliveira (1999 e 2003), Dias </a:t>
            </a:r>
            <a:r>
              <a:rPr kumimoji="0" lang="pt-PT" altLang="pt-PT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kumimoji="0" lang="pt-PT" altLang="pt-PT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</a:t>
            </a:r>
            <a:r>
              <a:rPr kumimoji="0" lang="pt-PT" altLang="pt-PT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(2008) e Silva e Neto (2013)</a:t>
            </a:r>
            <a:endParaRPr kumimoji="0" lang="pt-PT" altLang="pt-PT" sz="3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 Narrow" panose="020B060602020203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230676" y="231344"/>
            <a:ext cx="5861669" cy="584775"/>
          </a:xfrm>
          <a:prstGeom prst="rect">
            <a:avLst/>
          </a:prstGeom>
          <a:solidFill>
            <a:srgbClr val="00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/>
          <a:p>
            <a:pPr algn="ctr"/>
            <a:r>
              <a:rPr lang="en-US" sz="32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Multicriteria</a:t>
            </a:r>
            <a:r>
              <a:rPr lang="en-US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Spatial Analysis </a:t>
            </a:r>
            <a:endParaRPr lang="pt-PT" sz="32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22290"/>
              </p:ext>
            </p:extLst>
          </p:nvPr>
        </p:nvGraphicFramePr>
        <p:xfrm>
          <a:off x="304264" y="1306827"/>
          <a:ext cx="9714491" cy="50928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2314188"/>
                <a:gridCol w="2851080"/>
                <a:gridCol w="4549223"/>
              </a:tblGrid>
              <a:tr h="493307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Criteria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Low </a:t>
                      </a:r>
                      <a:r>
                        <a:rPr kumimoji="0" lang="en-US" sz="14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sutability</a:t>
                      </a:r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(1)</a:t>
                      </a:r>
                      <a:endParaRPr kumimoji="0" lang="en-US" sz="14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180340" algn="l"/>
                        </a:tabLst>
                      </a:pPr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High suitability (2)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283609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Annual Rainfall (mm)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0-500; &gt;1400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500-1400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42335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Average of the minimum temperatures (ºc)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 8 &gt; 13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8-13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353482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Average annual temperature (ºc)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 15; &gt; 20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15-20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283609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Freeze (</a:t>
                      </a:r>
                      <a:r>
                        <a:rPr kumimoji="0" lang="en-US" sz="14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nr</a:t>
                      </a:r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days/year)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 40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 40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366412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High intensity rain (</a:t>
                      </a:r>
                      <a:r>
                        <a:rPr kumimoji="0" lang="en-US" sz="14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nr</a:t>
                      </a:r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days with      R ≥ 10 mm)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 30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 30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283609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Hail (</a:t>
                      </a:r>
                      <a:r>
                        <a:rPr kumimoji="0" lang="en-US" sz="14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nr</a:t>
                      </a:r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days/year)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 5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 5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1490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Altitude (m)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 50; &gt; 700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50-700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293953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Soil drainage (% sand)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 50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 50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143863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Soil - pH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 5; &gt;7,2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5-7,2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283609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Soil - Organic matter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 3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 3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283609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Vegetation series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Other vegetation series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Poterio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agrimonioidis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Querceto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suberis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S.; Pyro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bourgaeanae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Querco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rotundifoliae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S.;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Smilaco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asperae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Querco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suberis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S.;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Arbuto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unedonis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Querco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ppyrenaicae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S;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Arbuto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unedonis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Querceto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pyrenaicae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S.;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Junipero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oxycedri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Querceto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0" i="1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rotundifoliae</a:t>
                      </a:r>
                      <a:r>
                        <a:rPr kumimoji="0" lang="en-US" sz="1400" b="0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S.</a:t>
                      </a:r>
                      <a:endParaRPr kumimoji="0" lang="en-US" sz="1400" b="0" i="1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149035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Bioclima</a:t>
                      </a:r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(It x Io)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Other </a:t>
                      </a:r>
                      <a:r>
                        <a:rPr kumimoji="0" lang="en-US" sz="14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bioclimas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Meso-mediterranean</a:t>
                      </a:r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; supra-</a:t>
                      </a:r>
                      <a:r>
                        <a:rPr kumimoji="0" lang="en-US" sz="14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mediterranean</a:t>
                      </a:r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; dry-superior; sub-humid and humid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  <a:tr h="98817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Aspect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Other terrain orientations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SW; S; W</a:t>
                      </a:r>
                      <a:endParaRPr kumimoji="0" lang="en-US" sz="14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" marR="6286" marT="6286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935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>
          <a:xfrm>
            <a:off x="7586670" y="5543526"/>
            <a:ext cx="2400300" cy="457200"/>
          </a:xfrm>
        </p:spPr>
        <p:txBody>
          <a:bodyPr/>
          <a:lstStyle/>
          <a:p>
            <a:pPr>
              <a:defRPr/>
            </a:pPr>
            <a:fld id="{3AA07409-4239-41C8-8CF0-B0AADBD736ED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  <p:sp>
        <p:nvSpPr>
          <p:cNvPr id="6" name="Retângulo 5"/>
          <p:cNvSpPr/>
          <p:nvPr/>
        </p:nvSpPr>
        <p:spPr>
          <a:xfrm>
            <a:off x="1957396" y="121602"/>
            <a:ext cx="67008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pt-PT" sz="2000" dirty="0" smtClean="0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Pairwise </a:t>
            </a:r>
            <a:r>
              <a:rPr lang="en-US" altLang="pt-PT" sz="2000" dirty="0" err="1" smtClean="0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Comparation</a:t>
            </a:r>
            <a:r>
              <a:rPr lang="en-US" altLang="pt-PT" sz="2000" dirty="0" smtClean="0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matrix </a:t>
            </a:r>
            <a:r>
              <a:rPr lang="en-US" altLang="pt-PT" sz="2000" dirty="0" smtClean="0">
                <a:solidFill>
                  <a:srgbClr val="00009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(expert consultation)</a:t>
            </a:r>
            <a:endParaRPr lang="en-US" altLang="pt-PT" sz="20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871590"/>
              </p:ext>
            </p:extLst>
          </p:nvPr>
        </p:nvGraphicFramePr>
        <p:xfrm>
          <a:off x="412934" y="596368"/>
          <a:ext cx="9470676" cy="5511355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1038354"/>
                <a:gridCol w="713422"/>
                <a:gridCol w="771890"/>
                <a:gridCol w="771890"/>
                <a:gridCol w="771890"/>
                <a:gridCol w="771890"/>
                <a:gridCol w="771890"/>
                <a:gridCol w="771890"/>
                <a:gridCol w="771890"/>
                <a:gridCol w="771890"/>
                <a:gridCol w="771890"/>
                <a:gridCol w="77189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Critérios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 err="1" smtClean="0">
                          <a:effectLst/>
                        </a:rPr>
                        <a:t>Annual</a:t>
                      </a:r>
                      <a:r>
                        <a:rPr lang="pt-PT" sz="900" baseline="0" dirty="0" smtClean="0">
                          <a:effectLst/>
                        </a:rPr>
                        <a:t> </a:t>
                      </a:r>
                      <a:r>
                        <a:rPr lang="pt-PT" sz="900" baseline="0" dirty="0" err="1" smtClean="0">
                          <a:effectLst/>
                        </a:rPr>
                        <a:t>rainfall</a:t>
                      </a:r>
                      <a:endParaRPr lang="pt-PT" sz="105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800" dirty="0" err="1" smtClean="0">
                          <a:effectLst/>
                        </a:rPr>
                        <a:t>Minimum</a:t>
                      </a:r>
                      <a:r>
                        <a:rPr lang="pt-PT" sz="800" dirty="0" smtClean="0">
                          <a:effectLst/>
                        </a:rPr>
                        <a:t> </a:t>
                      </a:r>
                      <a:r>
                        <a:rPr lang="pt-PT" sz="800" dirty="0" err="1" smtClean="0">
                          <a:effectLst/>
                        </a:rPr>
                        <a:t>temp</a:t>
                      </a:r>
                      <a:r>
                        <a:rPr lang="pt-PT" sz="800" dirty="0" smtClean="0">
                          <a:effectLst/>
                        </a:rPr>
                        <a:t>.</a:t>
                      </a:r>
                      <a:endParaRPr lang="pt-PT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Average</a:t>
                      </a:r>
                      <a:r>
                        <a:rPr lang="pt-PT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t-PT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temp</a:t>
                      </a:r>
                      <a:r>
                        <a:rPr lang="pt-PT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 err="1" smtClean="0">
                          <a:effectLst/>
                        </a:rPr>
                        <a:t>Freeze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 smtClean="0">
                          <a:effectLst/>
                        </a:rPr>
                        <a:t>Soil </a:t>
                      </a:r>
                      <a:r>
                        <a:rPr lang="pt-PT" sz="900" dirty="0" smtClean="0">
                          <a:effectLst/>
                        </a:rPr>
                        <a:t>Ph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Soil</a:t>
                      </a:r>
                      <a:r>
                        <a:rPr lang="pt-PT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OM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Soil</a:t>
                      </a:r>
                      <a:r>
                        <a:rPr lang="pt-PT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t-PT" sz="1050" baseline="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drainage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>
                          <a:effectLst/>
                        </a:rPr>
                        <a:t>Altitude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 smtClean="0">
                          <a:effectLst/>
                        </a:rPr>
                        <a:t>Bioclima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 err="1" smtClean="0">
                          <a:effectLst/>
                        </a:rPr>
                        <a:t>Veget</a:t>
                      </a:r>
                      <a:r>
                        <a:rPr lang="pt-PT" sz="900" dirty="0" smtClean="0">
                          <a:effectLst/>
                        </a:rPr>
                        <a:t>. series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Aspect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622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Annual</a:t>
                      </a:r>
                      <a:r>
                        <a:rPr lang="pt-PT" sz="9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9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rainfall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 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 smtClean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 smtClean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 smtClean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6228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9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Minimum</a:t>
                      </a:r>
                      <a:endParaRPr lang="pt-PT" sz="9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9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temperature</a:t>
                      </a:r>
                      <a:endParaRPr lang="pt-PT" sz="9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 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7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3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1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1/3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5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622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 err="1" smtClean="0">
                          <a:effectLst/>
                        </a:rPr>
                        <a:t>Average</a:t>
                      </a:r>
                      <a:r>
                        <a:rPr lang="pt-PT" sz="900" dirty="0" smtClean="0">
                          <a:effectLst/>
                        </a:rPr>
                        <a:t> </a:t>
                      </a:r>
                      <a:r>
                        <a:rPr lang="pt-PT" sz="900" dirty="0" err="1" smtClean="0">
                          <a:effectLst/>
                        </a:rPr>
                        <a:t>temperature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 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3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1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1/3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3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622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 err="1" smtClean="0">
                          <a:effectLst/>
                        </a:rPr>
                        <a:t>Freeze</a:t>
                      </a:r>
                      <a:r>
                        <a:rPr lang="pt-PT" sz="900" dirty="0" smtClean="0">
                          <a:effectLst/>
                        </a:rPr>
                        <a:t> </a:t>
                      </a:r>
                      <a:endParaRPr lang="pt-PT" sz="105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 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1/3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1/5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3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622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 smtClean="0">
                          <a:effectLst/>
                        </a:rPr>
                        <a:t>Soil</a:t>
                      </a:r>
                      <a:r>
                        <a:rPr lang="pt-PT" sz="1050" baseline="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pH</a:t>
                      </a:r>
                      <a:endParaRPr lang="pt-PT" sz="9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 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1/5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5931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Soil </a:t>
                      </a:r>
                      <a:r>
                        <a:rPr lang="pt-PT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organic</a:t>
                      </a:r>
                      <a:r>
                        <a:rPr lang="pt-PT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t-PT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matter</a:t>
                      </a:r>
                      <a:endParaRPr lang="pt-PT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1/7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622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Soil </a:t>
                      </a:r>
                      <a:r>
                        <a:rPr lang="pt-PT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drainage</a:t>
                      </a:r>
                      <a:endParaRPr lang="pt-PT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622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Altitude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 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1/3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1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629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Bioclima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 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1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629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PT" sz="900" dirty="0" err="1" smtClean="0">
                          <a:effectLst/>
                        </a:rPr>
                        <a:t>Vegetation</a:t>
                      </a:r>
                      <a:r>
                        <a:rPr lang="pt-PT" sz="900" dirty="0" smtClean="0">
                          <a:effectLst/>
                        </a:rPr>
                        <a:t> series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 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5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216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Aspect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900" dirty="0">
                          <a:effectLst/>
                        </a:rPr>
                        <a:t> </a:t>
                      </a:r>
                      <a:endParaRPr lang="pt-PT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 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 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>
                          <a:effectLst/>
                        </a:rPr>
                        <a:t> </a:t>
                      </a:r>
                      <a:endParaRPr lang="pt-PT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100" b="1" dirty="0">
                          <a:effectLst/>
                        </a:rPr>
                        <a:t> </a:t>
                      </a:r>
                      <a:endParaRPr lang="pt-PT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396" y="5243488"/>
            <a:ext cx="5956138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3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A07409-4239-41C8-8CF0-B0AADBD736ED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  <p:sp>
        <p:nvSpPr>
          <p:cNvPr id="3" name="Retângulo 2"/>
          <p:cNvSpPr/>
          <p:nvPr/>
        </p:nvSpPr>
        <p:spPr>
          <a:xfrm>
            <a:off x="721050" y="5854453"/>
            <a:ext cx="10005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600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 &lt; 0,1</a:t>
            </a:r>
            <a:endParaRPr lang="pt-PT" sz="16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827039"/>
              </p:ext>
            </p:extLst>
          </p:nvPr>
        </p:nvGraphicFramePr>
        <p:xfrm>
          <a:off x="814387" y="1212811"/>
          <a:ext cx="8686801" cy="4522250"/>
        </p:xfrm>
        <a:graphic>
          <a:graphicData uri="http://schemas.openxmlformats.org/drawingml/2006/table">
            <a:tbl>
              <a:tblPr/>
              <a:tblGrid>
                <a:gridCol w="6154429"/>
                <a:gridCol w="2532372"/>
              </a:tblGrid>
              <a:tr h="342902">
                <a:tc>
                  <a:txBody>
                    <a:bodyPr/>
                    <a:lstStyle/>
                    <a:p>
                      <a:pPr marL="152400" algn="l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800" b="1" noProof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Criteria</a:t>
                      </a:r>
                      <a:endParaRPr lang="en-US" sz="1800" b="1" noProof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4300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800" b="1" noProof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Weight </a:t>
                      </a:r>
                      <a:r>
                        <a:rPr lang="en-US" sz="1800" b="1" noProof="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</a:t>
                      </a:r>
                      <a:r>
                        <a:rPr lang="en-US" sz="1800" b="1" baseline="-25000" noProof="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ij</a:t>
                      </a:r>
                      <a:endParaRPr lang="en-US" sz="1800" b="1" noProof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64741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Annual </a:t>
                      </a: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Rainfall (mm)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0,0454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9502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Average of the minimum temperatures (ºc)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0,2132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</a:tr>
              <a:tr h="392023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Average annual temperature (ºc)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0,0943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6551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Freeze (</a:t>
                      </a:r>
                      <a:r>
                        <a:rPr kumimoji="0" lang="en-US" sz="22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nr</a:t>
                      </a: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 days/year)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0,0511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376551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Altitude (m)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0,0252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07225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Soil drainage (% sand)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0,1233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</a:tr>
              <a:tr h="376551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Soil - pH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0,0758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6551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Soil - Organic matter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0,0625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376551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Vegetation series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0,1319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</a:tr>
              <a:tr h="376551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Bioclima</a:t>
                      </a: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(It x Io)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0,1556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</a:tr>
              <a:tr h="376551"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Aspect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86" marR="6286" marT="62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0,0217</a:t>
                      </a:r>
                      <a:endParaRPr kumimoji="0" lang="en-US" sz="2200" b="0" i="0" u="none" strike="noStrike" kern="1200" cap="none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2230676" y="142607"/>
            <a:ext cx="5861669" cy="584775"/>
          </a:xfrm>
          <a:prstGeom prst="rect">
            <a:avLst/>
          </a:prstGeom>
          <a:solidFill>
            <a:srgbClr val="00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/>
          <a:p>
            <a:pPr algn="ctr"/>
            <a:r>
              <a:rPr lang="en-US" sz="32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Multicriteria</a:t>
            </a:r>
            <a:r>
              <a:rPr lang="en-US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Spatial Analysis </a:t>
            </a:r>
            <a:endParaRPr lang="pt-PT" sz="32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807369" y="769522"/>
            <a:ext cx="67008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pt-PT" sz="2000" dirty="0" smtClean="0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Criteria weights</a:t>
            </a:r>
            <a:endParaRPr lang="en-US" altLang="pt-PT" sz="2000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9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A07409-4239-41C8-8CF0-B0AADBD736ED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  <p:sp>
        <p:nvSpPr>
          <p:cNvPr id="5" name="Retângulo 4"/>
          <p:cNvSpPr/>
          <p:nvPr/>
        </p:nvSpPr>
        <p:spPr>
          <a:xfrm>
            <a:off x="2230676" y="217057"/>
            <a:ext cx="5861669" cy="584775"/>
          </a:xfrm>
          <a:prstGeom prst="rect">
            <a:avLst/>
          </a:prstGeom>
          <a:solidFill>
            <a:srgbClr val="00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/>
          <a:p>
            <a:pPr algn="ctr"/>
            <a:r>
              <a:rPr lang="en-US" sz="32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Multicriteria</a:t>
            </a:r>
            <a:r>
              <a:rPr lang="en-US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Spatial Analysis </a:t>
            </a:r>
            <a:endParaRPr lang="pt-PT" sz="32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811090" y="888846"/>
            <a:ext cx="67008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pt-PT" sz="2000" dirty="0" smtClean="0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Strawberry tree Suitability Map</a:t>
            </a:r>
            <a:endParaRPr lang="en-US" altLang="pt-PT" sz="2000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457" y="1375970"/>
            <a:ext cx="7562103" cy="532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17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A07409-4239-41C8-8CF0-B0AADBD736ED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  <p:sp>
        <p:nvSpPr>
          <p:cNvPr id="3" name="Retângulo 2"/>
          <p:cNvSpPr/>
          <p:nvPr/>
        </p:nvSpPr>
        <p:spPr>
          <a:xfrm>
            <a:off x="1811091" y="1071871"/>
            <a:ext cx="6700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pt-PT" sz="2400" b="0" dirty="0" smtClean="0">
                <a:solidFill>
                  <a:srgbClr val="00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Considerations</a:t>
            </a:r>
            <a:endParaRPr lang="en-US" altLang="pt-PT" sz="2400" b="0" dirty="0">
              <a:solidFill>
                <a:srgbClr val="0033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230676" y="217057"/>
            <a:ext cx="5861669" cy="584775"/>
          </a:xfrm>
          <a:prstGeom prst="rect">
            <a:avLst/>
          </a:prstGeom>
          <a:solidFill>
            <a:srgbClr val="00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/>
          <a:p>
            <a:pPr algn="ctr"/>
            <a:r>
              <a:rPr lang="en-US" sz="32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Multicriteria</a:t>
            </a:r>
            <a:r>
              <a:rPr lang="en-US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Spatial Analysis </a:t>
            </a:r>
            <a:endParaRPr lang="pt-PT" sz="32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  <p:sp>
        <p:nvSpPr>
          <p:cNvPr id="5" name="Rectângulo 2"/>
          <p:cNvSpPr/>
          <p:nvPr/>
        </p:nvSpPr>
        <p:spPr>
          <a:xfrm>
            <a:off x="328613" y="1760864"/>
            <a:ext cx="9608231" cy="5127551"/>
          </a:xfrm>
          <a:prstGeom prst="rect">
            <a:avLst/>
          </a:prstGeom>
          <a:noFill/>
        </p:spPr>
        <p:txBody>
          <a:bodyPr wrap="square" lIns="353562" tIns="176781" rIns="353562" bIns="176781">
            <a:spAutoFit/>
          </a:bodyPr>
          <a:lstStyle/>
          <a:p>
            <a:pPr marL="342900" indent="-342900" algn="just">
              <a:lnSpc>
                <a:spcPct val="125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800000"/>
                </a:solidFill>
                <a:latin typeface="Arial" pitchFamily="34" charset="0"/>
              </a:rPr>
              <a:t>The combination of MCE and GIS methods can therefore be seen as a powerful tool for solving power planning </a:t>
            </a:r>
            <a:r>
              <a:rPr lang="en-US" sz="2400" dirty="0" smtClean="0">
                <a:solidFill>
                  <a:srgbClr val="800000"/>
                </a:solidFill>
                <a:latin typeface="Arial" pitchFamily="34" charset="0"/>
              </a:rPr>
              <a:t>problems. </a:t>
            </a:r>
            <a:endParaRPr lang="en-US" sz="2400" dirty="0">
              <a:solidFill>
                <a:srgbClr val="800000"/>
              </a:solidFill>
              <a:latin typeface="Arial" pitchFamily="34" charset="0"/>
            </a:endParaRPr>
          </a:p>
          <a:p>
            <a:pPr marL="342900" indent="-342900" algn="just">
              <a:lnSpc>
                <a:spcPct val="125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Minimum air temperatures and </a:t>
            </a:r>
            <a:r>
              <a:rPr lang="en-US" sz="2400" dirty="0" err="1" smtClean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Bioclima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 are the most </a:t>
            </a:r>
            <a:r>
              <a:rPr lang="en-US" sz="2400" dirty="0" err="1" smtClean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influencial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 factors in the species distribution.</a:t>
            </a:r>
            <a:endParaRPr lang="en-US" sz="2400" dirty="0">
              <a:solidFill>
                <a:srgbClr val="000099"/>
              </a:solidFill>
              <a:latin typeface="Arial" pitchFamily="34" charset="0"/>
              <a:sym typeface="Wingdings" panose="05000000000000000000" pitchFamily="2" charset="2"/>
            </a:endParaRPr>
          </a:p>
          <a:p>
            <a:pPr marL="342900" indent="-342900" algn="just">
              <a:lnSpc>
                <a:spcPct val="125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800000"/>
                </a:solidFill>
                <a:latin typeface="Arial" pitchFamily="34" charset="0"/>
                <a:sym typeface="Wingdings" panose="05000000000000000000" pitchFamily="2" charset="2"/>
              </a:rPr>
              <a:t>The potential distribution and the actual </a:t>
            </a:r>
            <a:r>
              <a:rPr lang="en-US" sz="2400" dirty="0" smtClean="0">
                <a:solidFill>
                  <a:srgbClr val="800000"/>
                </a:solidFill>
                <a:latin typeface="Arial" pitchFamily="34" charset="0"/>
                <a:sym typeface="Wingdings" panose="05000000000000000000" pitchFamily="2" charset="2"/>
              </a:rPr>
              <a:t>distribution of </a:t>
            </a:r>
            <a:r>
              <a:rPr lang="en-US" sz="2400" i="1" dirty="0" smtClean="0">
                <a:solidFill>
                  <a:srgbClr val="800000"/>
                </a:solidFill>
                <a:latin typeface="Arial" pitchFamily="34" charset="0"/>
                <a:sym typeface="Wingdings" panose="05000000000000000000" pitchFamily="2" charset="2"/>
              </a:rPr>
              <a:t>Arbutus </a:t>
            </a:r>
            <a:r>
              <a:rPr lang="en-US" sz="2400" i="1" dirty="0" err="1" smtClean="0">
                <a:solidFill>
                  <a:srgbClr val="800000"/>
                </a:solidFill>
                <a:latin typeface="Arial" pitchFamily="34" charset="0"/>
                <a:sym typeface="Wingdings" panose="05000000000000000000" pitchFamily="2" charset="2"/>
              </a:rPr>
              <a:t>unedo</a:t>
            </a:r>
            <a:r>
              <a:rPr lang="en-US" sz="2400" i="1" dirty="0" smtClean="0">
                <a:solidFill>
                  <a:srgbClr val="800000"/>
                </a:solidFill>
                <a:latin typeface="Arial" pitchFamily="34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solidFill>
                  <a:srgbClr val="800000"/>
                </a:solidFill>
                <a:latin typeface="Arial" pitchFamily="34" charset="0"/>
                <a:sym typeface="Wingdings" panose="05000000000000000000" pitchFamily="2" charset="2"/>
              </a:rPr>
              <a:t>have a positive correlation.</a:t>
            </a:r>
          </a:p>
          <a:p>
            <a:pPr marL="342900" indent="-342900" algn="just">
              <a:lnSpc>
                <a:spcPct val="125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The Suitability Map could be useful </a:t>
            </a:r>
            <a:r>
              <a:rPr lang="en-US" sz="2400" dirty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for management </a:t>
            </a:r>
            <a:r>
              <a:rPr lang="en-US" sz="2400" dirty="0" smtClean="0">
                <a:solidFill>
                  <a:srgbClr val="000099"/>
                </a:solidFill>
                <a:latin typeface="Arial" pitchFamily="34" charset="0"/>
                <a:sym typeface="Wingdings" panose="05000000000000000000" pitchFamily="2" charset="2"/>
              </a:rPr>
              <a:t>authorities and stakeholders supporting decisions.      </a:t>
            </a:r>
            <a:endParaRPr lang="en-US" sz="2400" dirty="0">
              <a:solidFill>
                <a:srgbClr val="000099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01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 </a:t>
            </a:r>
            <a:endParaRPr lang="pt-PT" dirty="0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FEFE73-EB91-4BDD-9F92-2135D95AD4E3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  <p:pic>
        <p:nvPicPr>
          <p:cNvPr id="4" name="Picture 6" descr="C:\Users\Margarida\Documents\Projectos\2012 ARBUTUS\1 Colheita de material\090513 Oleiros\IMG_097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6" b="3926"/>
          <a:stretch/>
        </p:blipFill>
        <p:spPr bwMode="auto">
          <a:xfrm>
            <a:off x="-47368" y="-29028"/>
            <a:ext cx="10372235" cy="723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343025" y="2073840"/>
            <a:ext cx="679268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Times New Roman" pitchFamily="18" charset="0"/>
              </a:rPr>
              <a:t>Thank you</a:t>
            </a:r>
            <a:endParaRPr 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27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Globe</Template>
  <TotalTime>666</TotalTime>
  <Pages>22</Pages>
  <Words>1263</Words>
  <Application>Microsoft Office PowerPoint</Application>
  <PresentationFormat>Diapositivos de 35 mm</PresentationFormat>
  <Paragraphs>390</Paragraphs>
  <Slides>21</Slides>
  <Notes>6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30" baseType="lpstr">
      <vt:lpstr>Arial</vt:lpstr>
      <vt:lpstr>Arial Black</vt:lpstr>
      <vt:lpstr>Arial Narrow</vt:lpstr>
      <vt:lpstr>Calibri</vt:lpstr>
      <vt:lpstr>Tahoma</vt:lpstr>
      <vt:lpstr>Times New Roman</vt:lpstr>
      <vt:lpstr>Verdana</vt:lpstr>
      <vt:lpstr>Wingdings</vt:lpstr>
      <vt:lpstr>Globe</vt:lpstr>
      <vt:lpstr>Multicriteria Spatial Analysis to evaluate strawberry tree biophysical suitability</vt:lpstr>
      <vt:lpstr>Apresentação do PowerPoint</vt:lpstr>
      <vt:lpstr>Apresentação do PowerPoint</vt:lpstr>
      <vt:lpstr>Project ARBUTUS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GENERALITES</dc:title>
  <dc:creator>CRN-Tours</dc:creator>
  <cp:lastModifiedBy>Luís Quinta-Nova</cp:lastModifiedBy>
  <cp:revision>1968</cp:revision>
  <cp:lastPrinted>2013-12-05T15:29:15Z</cp:lastPrinted>
  <dcterms:created xsi:type="dcterms:W3CDTF">1996-05-28T09:26:58Z</dcterms:created>
  <dcterms:modified xsi:type="dcterms:W3CDTF">2016-09-27T10:21:13Z</dcterms:modified>
</cp:coreProperties>
</file>