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72" r:id="rId5"/>
    <p:sldId id="258" r:id="rId6"/>
    <p:sldId id="266" r:id="rId7"/>
    <p:sldId id="259" r:id="rId8"/>
    <p:sldId id="268" r:id="rId9"/>
    <p:sldId id="275" r:id="rId10"/>
    <p:sldId id="273" r:id="rId11"/>
    <p:sldId id="269" r:id="rId12"/>
    <p:sldId id="277" r:id="rId13"/>
    <p:sldId id="260" r:id="rId14"/>
    <p:sldId id="270" r:id="rId15"/>
    <p:sldId id="271" r:id="rId16"/>
    <p:sldId id="274" r:id="rId17"/>
    <p:sldId id="264" r:id="rId18"/>
    <p:sldId id="265" r:id="rId19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228"/>
    <a:srgbClr val="826300"/>
    <a:srgbClr val="CC9B00"/>
    <a:srgbClr val="7C9B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1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92CD2-C1A4-4518-8138-682147FC5D5D}" type="datetimeFigureOut">
              <a:rPr lang="pt-PT" smtClean="0"/>
              <a:t>04/07/2019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FA0E0-3059-4040-8387-25263EFCFCA6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jpeg"/><Relationship Id="rId5" Type="http://schemas.openxmlformats.org/officeDocument/2006/relationships/image" Target="../media/image16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4005064"/>
            <a:ext cx="8568952" cy="1752600"/>
          </a:xfrm>
        </p:spPr>
        <p:txBody>
          <a:bodyPr>
            <a:normAutofit/>
          </a:bodyPr>
          <a:lstStyle/>
          <a:p>
            <a:r>
              <a:rPr lang="pt-PT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 Cen MT" pitchFamily="34" charset="0"/>
              </a:rPr>
              <a:t>Contributo para o planeamento sustentável dos desportos de natureza em áreas </a:t>
            </a:r>
            <a:r>
              <a:rPr lang="pt-PT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w Cen MT" pitchFamily="34" charset="0"/>
              </a:rPr>
              <a:t>protegidas</a:t>
            </a:r>
            <a:r>
              <a:rPr lang="pt-PT" b="1" dirty="0" smtClean="0">
                <a:latin typeface="Tw Cen MT" pitchFamily="34" charset="0"/>
              </a:rPr>
              <a:t> </a:t>
            </a:r>
          </a:p>
          <a:p>
            <a:r>
              <a:rPr lang="pt-PT" sz="2600" b="1" dirty="0" smtClean="0">
                <a:latin typeface="Tw Cen MT" pitchFamily="34" charset="0"/>
              </a:rPr>
              <a:t>O </a:t>
            </a:r>
            <a:r>
              <a:rPr lang="pt-PT" sz="2600" b="1" dirty="0">
                <a:latin typeface="Tw Cen MT" pitchFamily="34" charset="0"/>
              </a:rPr>
              <a:t>caso do Parque Natural do Tejo Internacional</a:t>
            </a:r>
          </a:p>
          <a:p>
            <a:endParaRPr lang="pt-PT" dirty="0">
              <a:latin typeface="Tw Cen M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30322"/>
          <a:stretch>
            <a:fillRect/>
          </a:stretch>
        </p:blipFill>
        <p:spPr bwMode="auto">
          <a:xfrm>
            <a:off x="-36513" y="-387424"/>
            <a:ext cx="9242029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51520" y="5879594"/>
            <a:ext cx="597666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Luís Quinta-Nova </a:t>
            </a:r>
            <a:r>
              <a:rPr kumimoji="0" lang="pt-PT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Dora Ferreira</a:t>
            </a:r>
            <a:r>
              <a:rPr kumimoji="0" lang="pt-PT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2</a:t>
            </a:r>
            <a:endParaRPr kumimoji="0" lang="pt-PT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pt-P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lnova@ipcb.pt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Instituto Politécnico de Castelo Branco, Portugal</a:t>
            </a:r>
            <a:endParaRPr kumimoji="0" lang="pt-PT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pt-P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drodrigucc@alumnos.unex.es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Universidade da Extremadura, Espanha</a:t>
            </a:r>
            <a:endParaRPr kumimoji="0" lang="pt-PT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</p:txBody>
      </p:sp>
      <p:pic>
        <p:nvPicPr>
          <p:cNvPr id="1028" name="Picture 4" descr="apdr2019_v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5724" y="7911"/>
            <a:ext cx="2699792" cy="97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logo_IPCB_ES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7" y="7911"/>
            <a:ext cx="1513889" cy="79208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17" y="6015039"/>
            <a:ext cx="1073485" cy="7003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696" y="6017472"/>
            <a:ext cx="1395800" cy="6979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096" y="7911"/>
            <a:ext cx="1955784" cy="792088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5493" y="142445"/>
            <a:ext cx="8529861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Enquadramento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75493" y="1114452"/>
            <a:ext cx="8844976" cy="5217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100" dirty="0">
                <a:solidFill>
                  <a:srgbClr val="4F6228"/>
                </a:solidFill>
              </a:rPr>
              <a:t>A crescente procura de territórios rurais para fins turístico-recreativos, </a:t>
            </a:r>
            <a:r>
              <a:rPr lang="pt-PT" sz="2100" dirty="0" smtClean="0">
                <a:solidFill>
                  <a:srgbClr val="4F6228"/>
                </a:solidFill>
              </a:rPr>
              <a:t>com </a:t>
            </a:r>
            <a:r>
              <a:rPr lang="pt-PT" sz="2100" dirty="0">
                <a:solidFill>
                  <a:srgbClr val="4F6228"/>
                </a:solidFill>
              </a:rPr>
              <a:t>especial incidência nas áreas de valor paisagístico mais elevado, requer a necessidade de </a:t>
            </a:r>
            <a:r>
              <a:rPr lang="pt-PT" sz="2100" b="1" dirty="0">
                <a:solidFill>
                  <a:srgbClr val="4F6228"/>
                </a:solidFill>
              </a:rPr>
              <a:t>compatibilizar a fruição dessas áreas com a preservação e conservação dos valores naturais</a:t>
            </a:r>
            <a:r>
              <a:rPr lang="pt-PT" sz="2100" dirty="0" smtClean="0">
                <a:solidFill>
                  <a:srgbClr val="4F6228"/>
                </a:solidFill>
              </a:rPr>
              <a:t>.</a:t>
            </a:r>
          </a:p>
          <a:p>
            <a:pPr marL="342900" indent="-342900" algn="just" fontAlgn="base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100" dirty="0" smtClean="0">
                <a:solidFill>
                  <a:srgbClr val="826300"/>
                </a:solidFill>
              </a:rPr>
              <a:t>As diferentes modalidades de </a:t>
            </a:r>
            <a:r>
              <a:rPr lang="pt-PT" sz="2100" dirty="0">
                <a:solidFill>
                  <a:srgbClr val="826300"/>
                </a:solidFill>
              </a:rPr>
              <a:t>desporto de </a:t>
            </a:r>
            <a:r>
              <a:rPr lang="pt-PT" sz="2100" dirty="0" smtClean="0">
                <a:solidFill>
                  <a:srgbClr val="826300"/>
                </a:solidFill>
              </a:rPr>
              <a:t>natureza (DN) proporcionam a </a:t>
            </a:r>
            <a:r>
              <a:rPr lang="pt-PT" sz="2100" dirty="0">
                <a:solidFill>
                  <a:srgbClr val="826300"/>
                </a:solidFill>
              </a:rPr>
              <a:t>experimentação de </a:t>
            </a:r>
            <a:r>
              <a:rPr lang="pt-PT" sz="2100" b="1" dirty="0">
                <a:solidFill>
                  <a:srgbClr val="826300"/>
                </a:solidFill>
              </a:rPr>
              <a:t>estados emocionais e de tensão </a:t>
            </a:r>
            <a:r>
              <a:rPr lang="pt-PT" sz="2100" b="1" dirty="0" smtClean="0">
                <a:solidFill>
                  <a:srgbClr val="826300"/>
                </a:solidFill>
              </a:rPr>
              <a:t>agradáveis</a:t>
            </a:r>
            <a:r>
              <a:rPr lang="pt-PT" sz="2100" dirty="0" smtClean="0">
                <a:solidFill>
                  <a:srgbClr val="826300"/>
                </a:solidFill>
              </a:rPr>
              <a:t>, razão que explica o seu crescente desenvolvimento, </a:t>
            </a:r>
            <a:r>
              <a:rPr lang="pt-PT" sz="2100" dirty="0">
                <a:solidFill>
                  <a:srgbClr val="826300"/>
                </a:solidFill>
              </a:rPr>
              <a:t>ao mesmo tempo que os praticantes estabelecem vínculos emocionais com o destino onde praticam a </a:t>
            </a:r>
            <a:r>
              <a:rPr lang="pt-PT" sz="2100" dirty="0" smtClean="0">
                <a:solidFill>
                  <a:srgbClr val="826300"/>
                </a:solidFill>
              </a:rPr>
              <a:t>atividade.</a:t>
            </a:r>
          </a:p>
          <a:p>
            <a:pPr marL="342900" indent="-342900" algn="just" fontAlgn="base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100" dirty="0" smtClean="0">
                <a:solidFill>
                  <a:srgbClr val="4F6228"/>
                </a:solidFill>
              </a:rPr>
              <a:t>No planeamento e gestão das </a:t>
            </a:r>
            <a:r>
              <a:rPr lang="pt-PT" sz="2100" dirty="0">
                <a:solidFill>
                  <a:srgbClr val="4F6228"/>
                </a:solidFill>
              </a:rPr>
              <a:t>atividades de </a:t>
            </a:r>
            <a:r>
              <a:rPr lang="pt-PT" sz="2100" dirty="0" smtClean="0">
                <a:solidFill>
                  <a:srgbClr val="4F6228"/>
                </a:solidFill>
              </a:rPr>
              <a:t>DN existe a </a:t>
            </a:r>
            <a:r>
              <a:rPr lang="pt-PT" sz="2100" b="1" dirty="0" smtClean="0">
                <a:solidFill>
                  <a:srgbClr val="4F6228"/>
                </a:solidFill>
              </a:rPr>
              <a:t>necessidade de integrar os requisitos para a </a:t>
            </a:r>
            <a:r>
              <a:rPr lang="pt-PT" sz="2100" b="1" dirty="0">
                <a:solidFill>
                  <a:srgbClr val="4F6228"/>
                </a:solidFill>
              </a:rPr>
              <a:t>sua prática com os </a:t>
            </a:r>
            <a:r>
              <a:rPr lang="pt-PT" sz="2100" b="1" dirty="0" smtClean="0">
                <a:solidFill>
                  <a:srgbClr val="4F6228"/>
                </a:solidFill>
              </a:rPr>
              <a:t>efeitos </a:t>
            </a:r>
            <a:r>
              <a:rPr lang="pt-PT" sz="2100" b="1" dirty="0">
                <a:solidFill>
                  <a:srgbClr val="4F6228"/>
                </a:solidFill>
              </a:rPr>
              <a:t>ambientais </a:t>
            </a:r>
            <a:r>
              <a:rPr lang="pt-PT" sz="2100" b="1" dirty="0" smtClean="0">
                <a:solidFill>
                  <a:srgbClr val="4F6228"/>
                </a:solidFill>
              </a:rPr>
              <a:t>originados</a:t>
            </a:r>
            <a:r>
              <a:rPr lang="pt-PT" sz="2100" dirty="0" smtClean="0">
                <a:solidFill>
                  <a:srgbClr val="4F6228"/>
                </a:solidFill>
              </a:rPr>
              <a:t>, tanto </a:t>
            </a:r>
            <a:r>
              <a:rPr lang="pt-PT" sz="2100" dirty="0">
                <a:solidFill>
                  <a:srgbClr val="4F6228"/>
                </a:solidFill>
              </a:rPr>
              <a:t>na vertente </a:t>
            </a:r>
            <a:r>
              <a:rPr lang="pt-PT" sz="2100" dirty="0" smtClean="0">
                <a:solidFill>
                  <a:srgbClr val="4F6228"/>
                </a:solidFill>
              </a:rPr>
              <a:t>recreativa como </a:t>
            </a:r>
            <a:r>
              <a:rPr lang="pt-PT" sz="2100" dirty="0">
                <a:solidFill>
                  <a:srgbClr val="4F6228"/>
                </a:solidFill>
              </a:rPr>
              <a:t>na vertente </a:t>
            </a:r>
            <a:r>
              <a:rPr lang="pt-PT" sz="2100" dirty="0" smtClean="0">
                <a:solidFill>
                  <a:srgbClr val="4F6228"/>
                </a:solidFill>
              </a:rPr>
              <a:t>de competição.</a:t>
            </a:r>
          </a:p>
        </p:txBody>
      </p:sp>
    </p:spTree>
    <p:extLst>
      <p:ext uri="{BB962C8B-B14F-4D97-AF65-F5344CB8AC3E}">
        <p14:creationId xmlns:p14="http://schemas.microsoft.com/office/powerpoint/2010/main" val="222826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8603" y="504621"/>
            <a:ext cx="8529861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Objetivos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pic>
        <p:nvPicPr>
          <p:cNvPr id="7" name="Picture 2" descr="simbpn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944" y="179937"/>
            <a:ext cx="1645996" cy="1645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Brada D'our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73" y="264087"/>
            <a:ext cx="1844326" cy="138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41163" y="4886328"/>
            <a:ext cx="8607236" cy="156700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lnSpc>
                <a:spcPct val="125000"/>
              </a:lnSpc>
              <a:spcAft>
                <a:spcPct val="100000"/>
              </a:spcAft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dirty="0">
                <a:solidFill>
                  <a:srgbClr val="4F6228"/>
                </a:solidFill>
              </a:rPr>
              <a:t>Definir uma metodologia SIG que permita combinar os diferentes dados biofísicos importantes para a </a:t>
            </a:r>
            <a:r>
              <a:rPr lang="pt-PT" sz="2500" dirty="0" smtClean="0">
                <a:solidFill>
                  <a:srgbClr val="4F6228"/>
                </a:solidFill>
              </a:rPr>
              <a:t>determinação </a:t>
            </a:r>
            <a:r>
              <a:rPr lang="pt-PT" sz="2500" dirty="0">
                <a:solidFill>
                  <a:srgbClr val="4F6228"/>
                </a:solidFill>
              </a:rPr>
              <a:t>das aptidões do território para a prática desportiva.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41163" y="2060848"/>
            <a:ext cx="860723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25000"/>
              </a:lnSpc>
              <a:spcBef>
                <a:spcPct val="20000"/>
              </a:spcBef>
              <a:spcAft>
                <a:spcPct val="100000"/>
              </a:spcAft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dirty="0">
                <a:solidFill>
                  <a:srgbClr val="4F6228"/>
                </a:solidFill>
              </a:rPr>
              <a:t>Fornecer informação útil para o planeamento e gestão das atividades de desporto de natureza no PNTI.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56939" y="3334124"/>
            <a:ext cx="8591460" cy="1535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5000"/>
              </a:lnSpc>
              <a:spcAft>
                <a:spcPct val="100000"/>
              </a:spcAft>
              <a:buClr>
                <a:srgbClr val="826300"/>
              </a:buClr>
              <a:buFont typeface="Arial" panose="020B0604020202020204" pitchFamily="34" charset="0"/>
              <a:buChar char="•"/>
              <a:defRPr/>
            </a:pPr>
            <a:r>
              <a:rPr lang="pt-PT" sz="2500" dirty="0">
                <a:solidFill>
                  <a:srgbClr val="826300"/>
                </a:solidFill>
              </a:rPr>
              <a:t>Identificar as áreas com maior aptidão para a prática de atividades de desporto de natureza, avaliando igualmente os seus impactes.</a:t>
            </a:r>
          </a:p>
        </p:txBody>
      </p:sp>
      <p:pic>
        <p:nvPicPr>
          <p:cNvPr id="13" name="Picture 21" descr="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2"/>
          <a:stretch>
            <a:fillRect/>
          </a:stretch>
        </p:blipFill>
        <p:spPr bwMode="auto">
          <a:xfrm>
            <a:off x="2906969" y="297335"/>
            <a:ext cx="1205626" cy="138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85775" y="163513"/>
            <a:ext cx="8256588" cy="587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pt-PT" sz="3200" dirty="0">
              <a:solidFill>
                <a:srgbClr val="CCECFF"/>
              </a:solidFill>
              <a:latin typeface="Arial" charset="0"/>
              <a:ea typeface="+mn-ea"/>
              <a:cs typeface="+mn-cs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323528" y="188639"/>
            <a:ext cx="7632848" cy="6359073"/>
            <a:chOff x="-5032278" y="16919301"/>
            <a:chExt cx="4330081" cy="3296204"/>
          </a:xfrm>
        </p:grpSpPr>
        <p:sp>
          <p:nvSpPr>
            <p:cNvPr id="12" name="Retângulo 11"/>
            <p:cNvSpPr/>
            <p:nvPr/>
          </p:nvSpPr>
          <p:spPr>
            <a:xfrm>
              <a:off x="-5032278" y="16919301"/>
              <a:ext cx="4330081" cy="3296204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grpSp>
          <p:nvGrpSpPr>
            <p:cNvPr id="13" name="Group 8"/>
            <p:cNvGrpSpPr>
              <a:grpSpLocks/>
            </p:cNvGrpSpPr>
            <p:nvPr/>
          </p:nvGrpSpPr>
          <p:grpSpPr bwMode="auto">
            <a:xfrm>
              <a:off x="-4658764" y="17319149"/>
              <a:ext cx="3583051" cy="2496507"/>
              <a:chOff x="1445" y="5891"/>
              <a:chExt cx="10015" cy="8505"/>
            </a:xfrm>
          </p:grpSpPr>
          <p:pic>
            <p:nvPicPr>
              <p:cNvPr id="14" name="Picture 9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082" t="18506" r="28387" b="7678"/>
              <a:stretch>
                <a:fillRect/>
              </a:stretch>
            </p:blipFill>
            <p:spPr bwMode="auto">
              <a:xfrm>
                <a:off x="1445" y="5891"/>
                <a:ext cx="4536" cy="85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10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256" t="17522" r="9192" b="7678"/>
              <a:stretch>
                <a:fillRect/>
              </a:stretch>
            </p:blipFill>
            <p:spPr bwMode="auto">
              <a:xfrm>
                <a:off x="5585" y="7331"/>
                <a:ext cx="5875" cy="487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>
                <a:off x="3675" y="10297"/>
                <a:ext cx="1980" cy="1800"/>
              </a:xfrm>
              <a:prstGeom prst="line">
                <a:avLst/>
              </a:prstGeom>
              <a:noFill/>
              <a:ln w="12700">
                <a:solidFill>
                  <a:schemeClr val="accent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3646" y="7566"/>
                <a:ext cx="2020" cy="1539"/>
              </a:xfrm>
              <a:prstGeom prst="line">
                <a:avLst/>
              </a:prstGeom>
              <a:noFill/>
              <a:ln w="12700">
                <a:solidFill>
                  <a:schemeClr val="accent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</p:grpSp>
      <p:sp>
        <p:nvSpPr>
          <p:cNvPr id="18" name="Título 1"/>
          <p:cNvSpPr txBox="1">
            <a:spLocks/>
          </p:cNvSpPr>
          <p:nvPr/>
        </p:nvSpPr>
        <p:spPr>
          <a:xfrm>
            <a:off x="179512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O Parque Natural do Tejo Internacional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4144639" y="4509120"/>
            <a:ext cx="47395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altLang="pt-PT" sz="2000" dirty="0" smtClean="0">
                <a:solidFill>
                  <a:srgbClr val="4F6228"/>
                </a:solidFill>
              </a:rPr>
              <a:t>Idanha-a-Nova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2000" dirty="0" smtClean="0">
                <a:solidFill>
                  <a:srgbClr val="4F6228"/>
                </a:solidFill>
              </a:rPr>
              <a:t>Castelo Branco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2000" dirty="0" smtClean="0">
                <a:solidFill>
                  <a:srgbClr val="4F6228"/>
                </a:solidFill>
              </a:rPr>
              <a:t>Vila Velha de Ródão</a:t>
            </a:r>
          </a:p>
          <a:p>
            <a:endParaRPr lang="pt-PT" sz="2000" dirty="0" smtClean="0">
              <a:solidFill>
                <a:srgbClr val="4F6228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sz="2000" dirty="0" smtClean="0">
                <a:solidFill>
                  <a:srgbClr val="4F6228"/>
                </a:solidFill>
              </a:rPr>
              <a:t>Área: 26.484 </a:t>
            </a:r>
            <a:r>
              <a:rPr lang="pt-PT" sz="2000" dirty="0" err="1" smtClean="0">
                <a:solidFill>
                  <a:srgbClr val="4F6228"/>
                </a:solidFill>
              </a:rPr>
              <a:t>ha</a:t>
            </a:r>
            <a:endParaRPr lang="pt-PT" sz="2000" dirty="0">
              <a:solidFill>
                <a:srgbClr val="4F6228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sz="2000" dirty="0" smtClean="0">
                <a:solidFill>
                  <a:srgbClr val="4F6228"/>
                </a:solidFill>
              </a:rPr>
              <a:t>Densidade populacional: </a:t>
            </a:r>
            <a:r>
              <a:rPr lang="pt-PT" sz="2000" b="1" dirty="0" smtClean="0">
                <a:solidFill>
                  <a:srgbClr val="4F6228"/>
                </a:solidFill>
              </a:rPr>
              <a:t>36,6</a:t>
            </a:r>
            <a:r>
              <a:rPr lang="pt-PT" sz="2000" dirty="0" smtClean="0">
                <a:solidFill>
                  <a:srgbClr val="4F6228"/>
                </a:solidFill>
              </a:rPr>
              <a:t> </a:t>
            </a:r>
            <a:r>
              <a:rPr lang="pt-PT" sz="2000" dirty="0" err="1" smtClean="0">
                <a:solidFill>
                  <a:srgbClr val="4F6228"/>
                </a:solidFill>
              </a:rPr>
              <a:t>hab</a:t>
            </a:r>
            <a:r>
              <a:rPr lang="pt-PT" sz="2000" dirty="0" smtClean="0">
                <a:solidFill>
                  <a:srgbClr val="4F6228"/>
                </a:solidFill>
              </a:rPr>
              <a:t>./km</a:t>
            </a:r>
            <a:r>
              <a:rPr lang="pt-PT" sz="2000" baseline="30000" dirty="0" smtClean="0">
                <a:solidFill>
                  <a:srgbClr val="4F6228"/>
                </a:solidFill>
              </a:rPr>
              <a:t>2</a:t>
            </a:r>
            <a:endParaRPr lang="pt-PT" sz="2000" baseline="30000" dirty="0">
              <a:solidFill>
                <a:srgbClr val="4F6228"/>
              </a:solidFill>
            </a:endParaRPr>
          </a:p>
        </p:txBody>
      </p:sp>
      <p:pic>
        <p:nvPicPr>
          <p:cNvPr id="24" name="Picture 2" descr="simbpn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880" y="116632"/>
            <a:ext cx="1075045" cy="1075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580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>
                <a:solidFill>
                  <a:srgbClr val="4F6228"/>
                </a:solidFill>
              </a:rPr>
              <a:t>Caracterização </a:t>
            </a:r>
            <a:r>
              <a:rPr lang="pt-PT" sz="3600" b="1" dirty="0" smtClean="0">
                <a:solidFill>
                  <a:srgbClr val="4F6228"/>
                </a:solidFill>
              </a:rPr>
              <a:t>física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85775" y="163513"/>
            <a:ext cx="8256588" cy="587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pt-PT" sz="3200" dirty="0">
              <a:solidFill>
                <a:srgbClr val="CCEC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890588"/>
            <a:ext cx="8435280" cy="271303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b="0" dirty="0" smtClean="0">
                <a:solidFill>
                  <a:srgbClr val="4F6228"/>
                </a:solidFill>
              </a:rPr>
              <a:t>Geologia </a:t>
            </a:r>
            <a:r>
              <a:rPr lang="pt-PT" sz="2500" b="0" dirty="0">
                <a:solidFill>
                  <a:srgbClr val="4F6228"/>
                </a:solidFill>
              </a:rPr>
              <a:t>dominada pelo complexo xisto-</a:t>
            </a:r>
            <a:r>
              <a:rPr lang="pt-PT" sz="2500" b="0" dirty="0" err="1">
                <a:solidFill>
                  <a:srgbClr val="4F6228"/>
                </a:solidFill>
              </a:rPr>
              <a:t>grauváquico</a:t>
            </a:r>
            <a:r>
              <a:rPr lang="pt-PT" sz="2500" b="0" dirty="0">
                <a:solidFill>
                  <a:srgbClr val="4F6228"/>
                </a:solidFill>
              </a:rPr>
              <a:t> com pequenos afloramentos graníticos</a:t>
            </a:r>
          </a:p>
          <a:p>
            <a:pPr algn="just" eaLnBrk="1" hangingPunct="1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b="0" dirty="0" smtClean="0">
                <a:solidFill>
                  <a:srgbClr val="826300"/>
                </a:solidFill>
              </a:rPr>
              <a:t>Planalto </a:t>
            </a:r>
            <a:r>
              <a:rPr lang="pt-PT" sz="2500" b="0" dirty="0">
                <a:solidFill>
                  <a:srgbClr val="826300"/>
                </a:solidFill>
              </a:rPr>
              <a:t>levemente ondulado com vales encaixados</a:t>
            </a:r>
          </a:p>
          <a:p>
            <a:pPr algn="just" eaLnBrk="1" hangingPunct="1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b="0" dirty="0" smtClean="0">
                <a:solidFill>
                  <a:srgbClr val="4F6228"/>
                </a:solidFill>
              </a:rPr>
              <a:t>Rede </a:t>
            </a:r>
            <a:r>
              <a:rPr lang="pt-PT" sz="2500" b="0" dirty="0">
                <a:solidFill>
                  <a:srgbClr val="4F6228"/>
                </a:solidFill>
              </a:rPr>
              <a:t>hidrográfica densa</a:t>
            </a:r>
          </a:p>
          <a:p>
            <a:pPr algn="just" eaLnBrk="1" hangingPunct="1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PT" sz="2500" b="0" dirty="0" smtClean="0">
                <a:solidFill>
                  <a:srgbClr val="826300"/>
                </a:solidFill>
              </a:rPr>
              <a:t>Clima </a:t>
            </a:r>
            <a:r>
              <a:rPr lang="pt-PT" sz="2500" b="0" dirty="0">
                <a:solidFill>
                  <a:srgbClr val="826300"/>
                </a:solidFill>
              </a:rPr>
              <a:t>mediterrânico com </a:t>
            </a:r>
            <a:r>
              <a:rPr lang="pt-PT" sz="2500" b="0" dirty="0" smtClean="0">
                <a:solidFill>
                  <a:srgbClr val="826300"/>
                </a:solidFill>
              </a:rPr>
              <a:t>acentuada </a:t>
            </a:r>
            <a:r>
              <a:rPr lang="pt-PT" sz="2500" b="0" dirty="0">
                <a:solidFill>
                  <a:srgbClr val="826300"/>
                </a:solidFill>
              </a:rPr>
              <a:t>continentalidade</a:t>
            </a:r>
          </a:p>
        </p:txBody>
      </p:sp>
      <p:pic>
        <p:nvPicPr>
          <p:cNvPr id="7" name="Picture 23" descr="Brada D'o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3621088"/>
            <a:ext cx="3148540" cy="2570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8" descr="Tejo Internacional 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5" y="3494088"/>
            <a:ext cx="19018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7"/>
          <p:cNvSpPr txBox="1">
            <a:spLocks noChangeArrowheads="1"/>
          </p:cNvSpPr>
          <p:nvPr/>
        </p:nvSpPr>
        <p:spPr bwMode="auto">
          <a:xfrm>
            <a:off x="3957638" y="5929867"/>
            <a:ext cx="13922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pt-PT" altLang="pt-PT" sz="1600" b="0" dirty="0">
                <a:solidFill>
                  <a:srgbClr val="826300"/>
                </a:solidFill>
              </a:rPr>
              <a:t>rio </a:t>
            </a:r>
            <a:r>
              <a:rPr lang="pt-PT" altLang="pt-PT" sz="1600" b="0" dirty="0" smtClean="0">
                <a:solidFill>
                  <a:srgbClr val="826300"/>
                </a:solidFill>
              </a:rPr>
              <a:t>Tejo</a:t>
            </a:r>
            <a:endParaRPr lang="pt-PT" altLang="pt-PT" sz="1600" b="0" dirty="0">
              <a:solidFill>
                <a:srgbClr val="826300"/>
              </a:solidFill>
            </a:endParaRP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7236296" y="6093296"/>
            <a:ext cx="13922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pt-PT" altLang="pt-PT" sz="1600" b="0" dirty="0">
                <a:solidFill>
                  <a:srgbClr val="4F6228"/>
                </a:solidFill>
              </a:rPr>
              <a:t>rio Erges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Valores biológicos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85775" y="163513"/>
            <a:ext cx="8256588" cy="587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pt-PT" sz="3200" dirty="0">
              <a:solidFill>
                <a:srgbClr val="CCEC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457200" y="1024597"/>
            <a:ext cx="8229600" cy="262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lnSpc>
                <a:spcPct val="114000"/>
              </a:lnSpc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2500" b="0" dirty="0" smtClean="0">
                <a:solidFill>
                  <a:srgbClr val="4F6228"/>
                </a:solidFill>
                <a:latin typeface="+mn-lt"/>
              </a:rPr>
              <a:t>Inventariadas </a:t>
            </a:r>
            <a:r>
              <a:rPr lang="pt-PT" altLang="pt-PT" sz="2500" b="0" dirty="0">
                <a:solidFill>
                  <a:srgbClr val="4F6228"/>
                </a:solidFill>
                <a:latin typeface="+mn-lt"/>
              </a:rPr>
              <a:t>610 espécies de plantas, 31 das quais cultivadas, pertencentes a 92 famílias.</a:t>
            </a:r>
          </a:p>
          <a:p>
            <a:pPr algn="just" eaLnBrk="1" hangingPunct="1">
              <a:lnSpc>
                <a:spcPct val="114000"/>
              </a:lnSpc>
              <a:spcBef>
                <a:spcPts val="1200"/>
              </a:spcBef>
              <a:buClr>
                <a:srgbClr val="826300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2500" b="0" dirty="0" smtClean="0">
                <a:solidFill>
                  <a:srgbClr val="826300"/>
                </a:solidFill>
                <a:latin typeface="+mn-lt"/>
              </a:rPr>
              <a:t>Espécies </a:t>
            </a:r>
            <a:r>
              <a:rPr lang="pt-PT" altLang="pt-PT" sz="2500" b="0" dirty="0">
                <a:solidFill>
                  <a:srgbClr val="826300"/>
                </a:solidFill>
                <a:latin typeface="+mn-lt"/>
              </a:rPr>
              <a:t>de aves prioritárias a nível nacional e comunitário: águia-imperial, cegonha-negra, </a:t>
            </a:r>
            <a:r>
              <a:rPr lang="pt-PT" altLang="pt-PT" sz="2500" b="0" dirty="0" smtClean="0">
                <a:solidFill>
                  <a:srgbClr val="826300"/>
                </a:solidFill>
                <a:latin typeface="+mn-lt"/>
              </a:rPr>
              <a:t>águia-de-</a:t>
            </a:r>
            <a:r>
              <a:rPr lang="pt-PT" altLang="pt-PT" sz="2500" b="0" dirty="0" err="1" smtClean="0">
                <a:solidFill>
                  <a:srgbClr val="826300"/>
                </a:solidFill>
                <a:latin typeface="+mn-lt"/>
              </a:rPr>
              <a:t>Bonelli</a:t>
            </a:r>
            <a:r>
              <a:rPr lang="pt-PT" altLang="pt-PT" sz="2500" b="0" dirty="0">
                <a:solidFill>
                  <a:srgbClr val="826300"/>
                </a:solidFill>
                <a:latin typeface="+mn-lt"/>
              </a:rPr>
              <a:t>, </a:t>
            </a:r>
            <a:r>
              <a:rPr lang="pt-PT" altLang="pt-PT" sz="2500" b="0" dirty="0" smtClean="0">
                <a:solidFill>
                  <a:srgbClr val="826300"/>
                </a:solidFill>
                <a:latin typeface="+mn-lt"/>
              </a:rPr>
              <a:t>abutre-negro</a:t>
            </a:r>
            <a:r>
              <a:rPr lang="pt-PT" altLang="pt-PT" sz="2500" b="0" dirty="0">
                <a:solidFill>
                  <a:srgbClr val="826300"/>
                </a:solidFill>
                <a:latin typeface="+mn-lt"/>
              </a:rPr>
              <a:t>, abutre-do-</a:t>
            </a:r>
            <a:r>
              <a:rPr lang="pt-PT" altLang="pt-PT" sz="2500" b="0" dirty="0" err="1">
                <a:solidFill>
                  <a:srgbClr val="826300"/>
                </a:solidFill>
                <a:latin typeface="+mn-lt"/>
              </a:rPr>
              <a:t>egito</a:t>
            </a:r>
            <a:r>
              <a:rPr lang="pt-PT" altLang="pt-PT" sz="2500" b="0" dirty="0">
                <a:solidFill>
                  <a:srgbClr val="826300"/>
                </a:solidFill>
                <a:latin typeface="+mn-lt"/>
              </a:rPr>
              <a:t>, ganga, grifo e </a:t>
            </a:r>
            <a:r>
              <a:rPr lang="pt-PT" altLang="pt-PT" sz="2500" b="0" dirty="0" smtClean="0">
                <a:solidFill>
                  <a:srgbClr val="826300"/>
                </a:solidFill>
                <a:latin typeface="+mn-lt"/>
              </a:rPr>
              <a:t>águia-real</a:t>
            </a:r>
            <a:r>
              <a:rPr lang="pt-PT" altLang="pt-PT" sz="2500" b="0" dirty="0" smtClean="0">
                <a:solidFill>
                  <a:srgbClr val="826300"/>
                </a:solidFill>
                <a:latin typeface="+mn-lt"/>
              </a:rPr>
              <a:t>.</a:t>
            </a:r>
            <a:endParaRPr lang="pt-PT" altLang="pt-PT" b="0" dirty="0">
              <a:solidFill>
                <a:srgbClr val="826300"/>
              </a:solidFill>
            </a:endParaRPr>
          </a:p>
          <a:p>
            <a:pPr algn="just" eaLnBrk="1" hangingPunct="1">
              <a:lnSpc>
                <a:spcPct val="150000"/>
              </a:lnSpc>
              <a:buClr>
                <a:schemeClr val="bg1"/>
              </a:buClr>
              <a:buSzPct val="75000"/>
              <a:buFont typeface="Wingdings" panose="05000000000000000000" pitchFamily="2" charset="2"/>
              <a:buChar char="§"/>
            </a:pPr>
            <a:endParaRPr lang="pt-PT" altLang="pt-PT" b="0" dirty="0">
              <a:solidFill>
                <a:srgbClr val="FFC000"/>
              </a:solidFill>
            </a:endParaRPr>
          </a:p>
        </p:txBody>
      </p:sp>
      <p:pic>
        <p:nvPicPr>
          <p:cNvPr id="13" name="Picture 19" descr="Paeonia (5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23" y="3923537"/>
            <a:ext cx="2911970" cy="1868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839788" y="5792365"/>
            <a:ext cx="2085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sz="1600" b="0" dirty="0">
                <a:solidFill>
                  <a:srgbClr val="4F6228"/>
                </a:solidFill>
              </a:rPr>
              <a:t>Rosa-albardeira</a:t>
            </a:r>
          </a:p>
        </p:txBody>
      </p:sp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4699844"/>
              </p:ext>
            </p:extLst>
          </p:nvPr>
        </p:nvGraphicFramePr>
        <p:xfrm>
          <a:off x="4337093" y="3906415"/>
          <a:ext cx="1797050" cy="206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Fotografia do Photo Editor" r:id="rId4" imgW="12352381" imgH="14580952" progId="MSPhotoEd.3">
                  <p:embed/>
                </p:oleObj>
              </mc:Choice>
              <mc:Fallback>
                <p:oleObj name="Fotografia do Photo Editor" r:id="rId4" imgW="12352381" imgH="1458095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7093" y="3906415"/>
                        <a:ext cx="1797050" cy="206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4337093" y="5973340"/>
            <a:ext cx="19716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sz="1600" b="0" dirty="0">
                <a:solidFill>
                  <a:srgbClr val="4F6228"/>
                </a:solidFill>
              </a:rPr>
              <a:t>Águia-imperial </a:t>
            </a:r>
          </a:p>
        </p:txBody>
      </p:sp>
      <p:pic>
        <p:nvPicPr>
          <p:cNvPr id="17" name="Picture 2" descr="gang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3" t="6776" r="6778" b="9549"/>
          <a:stretch>
            <a:fillRect/>
          </a:stretch>
        </p:blipFill>
        <p:spPr bwMode="auto">
          <a:xfrm>
            <a:off x="6621463" y="3847678"/>
            <a:ext cx="2065337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7812360" y="5320991"/>
            <a:ext cx="90859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sz="1600" b="0" dirty="0">
                <a:solidFill>
                  <a:srgbClr val="4F6228"/>
                </a:solidFill>
              </a:rPr>
              <a:t>Ganga </a:t>
            </a:r>
          </a:p>
        </p:txBody>
      </p:sp>
    </p:spTree>
    <p:extLst>
      <p:ext uri="{BB962C8B-B14F-4D97-AF65-F5344CB8AC3E}">
        <p14:creationId xmlns:p14="http://schemas.microsoft.com/office/powerpoint/2010/main" val="11534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186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>
                <a:solidFill>
                  <a:srgbClr val="4F6228"/>
                </a:solidFill>
              </a:rPr>
              <a:t>Metodologia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1864" y="1124744"/>
            <a:ext cx="8424936" cy="5327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25000"/>
              </a:lnSpc>
              <a:spcBef>
                <a:spcPts val="1200"/>
              </a:spcBef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pt-PT" sz="2500" dirty="0">
                <a:solidFill>
                  <a:srgbClr val="826300"/>
                </a:solidFill>
              </a:rPr>
              <a:t>Identificação </a:t>
            </a:r>
            <a:r>
              <a:rPr lang="pt-PT" sz="2500" dirty="0" smtClean="0">
                <a:solidFill>
                  <a:srgbClr val="826300"/>
                </a:solidFill>
              </a:rPr>
              <a:t>e recolha dos fatores (critérios) que contribuem para a definição da aptidão dos DN. </a:t>
            </a:r>
            <a:endParaRPr lang="pt-PT" sz="2500" dirty="0">
              <a:solidFill>
                <a:srgbClr val="826300"/>
              </a:solidFill>
            </a:endParaRPr>
          </a:p>
          <a:p>
            <a:pPr marL="457200" indent="-457200" algn="just">
              <a:lnSpc>
                <a:spcPct val="125000"/>
              </a:lnSpc>
              <a:spcBef>
                <a:spcPts val="1200"/>
              </a:spcBef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pt-PT" sz="2500" dirty="0">
                <a:solidFill>
                  <a:srgbClr val="4F6228"/>
                </a:solidFill>
              </a:rPr>
              <a:t>Classificação dos </a:t>
            </a:r>
            <a:r>
              <a:rPr lang="pt-PT" sz="2500" dirty="0" smtClean="0">
                <a:solidFill>
                  <a:srgbClr val="4F6228"/>
                </a:solidFill>
              </a:rPr>
              <a:t>critérios </a:t>
            </a:r>
            <a:r>
              <a:rPr lang="pt-PT" sz="2500" dirty="0">
                <a:solidFill>
                  <a:srgbClr val="4F6228"/>
                </a:solidFill>
              </a:rPr>
              <a:t>em três níveis de </a:t>
            </a:r>
            <a:r>
              <a:rPr lang="pt-PT" sz="2500" dirty="0" smtClean="0">
                <a:solidFill>
                  <a:srgbClr val="4F6228"/>
                </a:solidFill>
              </a:rPr>
              <a:t>aptidão. </a:t>
            </a:r>
            <a:endParaRPr lang="pt-PT" sz="2500" dirty="0">
              <a:solidFill>
                <a:srgbClr val="4F6228"/>
              </a:solidFill>
            </a:endParaRPr>
          </a:p>
          <a:p>
            <a:pPr marL="457200" indent="-457200" algn="just">
              <a:lnSpc>
                <a:spcPct val="125000"/>
              </a:lnSpc>
              <a:spcBef>
                <a:spcPts val="1200"/>
              </a:spcBef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pt-PT" sz="2500" dirty="0" smtClean="0">
                <a:solidFill>
                  <a:srgbClr val="826300"/>
                </a:solidFill>
              </a:rPr>
              <a:t>Os critérios são </a:t>
            </a:r>
            <a:r>
              <a:rPr lang="pt-PT" sz="2500" dirty="0">
                <a:solidFill>
                  <a:srgbClr val="826300"/>
                </a:solidFill>
              </a:rPr>
              <a:t>comparados dois a dois (</a:t>
            </a:r>
            <a:r>
              <a:rPr lang="pt-PT" sz="2500" i="1" dirty="0" err="1">
                <a:solidFill>
                  <a:srgbClr val="826300"/>
                </a:solidFill>
              </a:rPr>
              <a:t>pairwise</a:t>
            </a:r>
            <a:r>
              <a:rPr lang="pt-PT" sz="2500" i="1" dirty="0">
                <a:solidFill>
                  <a:srgbClr val="826300"/>
                </a:solidFill>
              </a:rPr>
              <a:t> </a:t>
            </a:r>
            <a:r>
              <a:rPr lang="pt-PT" sz="2500" i="1" dirty="0" err="1">
                <a:solidFill>
                  <a:srgbClr val="826300"/>
                </a:solidFill>
              </a:rPr>
              <a:t>comparation</a:t>
            </a:r>
            <a:r>
              <a:rPr lang="pt-PT" sz="2500" dirty="0">
                <a:solidFill>
                  <a:srgbClr val="826300"/>
                </a:solidFill>
              </a:rPr>
              <a:t>) numa matriz de decisão quadrada, baseada numa escala de importância de nove valores </a:t>
            </a:r>
            <a:r>
              <a:rPr lang="pt-PT" sz="2500" dirty="0" smtClean="0">
                <a:solidFill>
                  <a:srgbClr val="826300"/>
                </a:solidFill>
              </a:rPr>
              <a:t>numéricos - extensão AHP (</a:t>
            </a:r>
            <a:r>
              <a:rPr lang="pt-PT" sz="2500" dirty="0" err="1" smtClean="0">
                <a:solidFill>
                  <a:srgbClr val="826300"/>
                </a:solidFill>
              </a:rPr>
              <a:t>Marinoni</a:t>
            </a:r>
            <a:r>
              <a:rPr lang="pt-PT" sz="2500" dirty="0" smtClean="0">
                <a:solidFill>
                  <a:srgbClr val="826300"/>
                </a:solidFill>
              </a:rPr>
              <a:t>, 2009). </a:t>
            </a:r>
            <a:endParaRPr lang="pt-PT" sz="2500" dirty="0">
              <a:solidFill>
                <a:srgbClr val="826300"/>
              </a:solidFill>
            </a:endParaRPr>
          </a:p>
          <a:p>
            <a:pPr marL="457200" indent="-457200" algn="just">
              <a:lnSpc>
                <a:spcPct val="125000"/>
              </a:lnSpc>
              <a:spcBef>
                <a:spcPts val="1200"/>
              </a:spcBef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pt-PT" sz="2500" dirty="0" smtClean="0">
                <a:solidFill>
                  <a:srgbClr val="4F6228"/>
                </a:solidFill>
              </a:rPr>
              <a:t>O </a:t>
            </a:r>
            <a:r>
              <a:rPr lang="pt-PT" sz="2500" dirty="0">
                <a:solidFill>
                  <a:srgbClr val="4F6228"/>
                </a:solidFill>
              </a:rPr>
              <a:t>processo AHP é concluído pela determinação da importância relativa de cada </a:t>
            </a:r>
            <a:r>
              <a:rPr lang="pt-PT" sz="2500" dirty="0" smtClean="0">
                <a:solidFill>
                  <a:srgbClr val="4F6228"/>
                </a:solidFill>
              </a:rPr>
              <a:t>critério </a:t>
            </a:r>
            <a:r>
              <a:rPr lang="pt-PT" sz="2500" dirty="0">
                <a:solidFill>
                  <a:srgbClr val="4F6228"/>
                </a:solidFill>
              </a:rPr>
              <a:t>e pela validação da consistência destas operações.</a:t>
            </a:r>
            <a:endParaRPr lang="pt-PT" altLang="pt-PT" sz="2500" dirty="0">
              <a:solidFill>
                <a:srgbClr val="4F6228"/>
              </a:solidFill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1687" y="11848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>
                <a:solidFill>
                  <a:srgbClr val="4F6228"/>
                </a:solidFill>
              </a:rPr>
              <a:t>Metodologia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pic>
        <p:nvPicPr>
          <p:cNvPr id="2050" name="Picture 2" descr="metodolog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60544"/>
            <a:ext cx="7859216" cy="480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946606" y="1360544"/>
            <a:ext cx="288040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500" dirty="0">
                <a:solidFill>
                  <a:srgbClr val="4F6228"/>
                </a:solidFill>
              </a:rPr>
              <a:t>Modelo SIG utilizado</a:t>
            </a:r>
          </a:p>
        </p:txBody>
      </p:sp>
    </p:spTree>
    <p:extLst>
      <p:ext uri="{BB962C8B-B14F-4D97-AF65-F5344CB8AC3E}">
        <p14:creationId xmlns:p14="http://schemas.microsoft.com/office/powerpoint/2010/main" val="211833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6650"/>
            <a:ext cx="8229600" cy="686046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>
                <a:solidFill>
                  <a:srgbClr val="4F6228"/>
                </a:solidFill>
              </a:rPr>
              <a:t>Metodologia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-36512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20688" y="1177900"/>
            <a:ext cx="8229600" cy="4051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pt-PT" sz="2000" b="1" dirty="0" smtClean="0">
                <a:solidFill>
                  <a:srgbClr val="826300"/>
                </a:solidFill>
              </a:rPr>
              <a:t>Ações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Permanência de pessoas ou animais fora de trilhos e caminhos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Ignição e libertação de materiais de combustão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Circulação pessoas em trilhos e caminhos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Circulação de viaturas fora de caminhos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Deposição de detritos fora de contentores apropriados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Remoção de vegetação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</a:rPr>
              <a:t>Montagem de tendas pela organização </a:t>
            </a: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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Montagem de balizas 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Utilização de fontes luminosas  </a:t>
            </a:r>
            <a:r>
              <a:rPr lang="pt-PT" altLang="pt-PT" sz="1800" dirty="0" smtClean="0">
                <a:solidFill>
                  <a:srgbClr val="4F6228"/>
                </a:solidFill>
                <a:sym typeface="Wingdings 2" panose="05020102010507070707" pitchFamily="18" charset="2"/>
              </a:rPr>
              <a:t>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  <a:sym typeface="Wingdings 2" panose="05020102010507070707" pitchFamily="18" charset="2"/>
              </a:rPr>
              <a:t>Lavagem de bicicletas </a:t>
            </a: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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Emissão de ruído (equipamento sonoro) </a:t>
            </a:r>
          </a:p>
          <a:p>
            <a:pPr>
              <a:spcBef>
                <a:spcPct val="0"/>
              </a:spcBef>
              <a:buClr>
                <a:srgbClr val="4F6228"/>
              </a:buClr>
            </a:pPr>
            <a:r>
              <a:rPr lang="pt-PT" altLang="pt-PT" sz="1800" dirty="0" smtClean="0">
                <a:solidFill>
                  <a:srgbClr val="4F6228"/>
                </a:solidFill>
                <a:sym typeface="Wingdings" panose="05000000000000000000" pitchFamily="2" charset="2"/>
              </a:rPr>
              <a:t>Estacionamento meio transporte</a:t>
            </a:r>
            <a:endParaRPr lang="pt-PT" altLang="pt-PT" sz="1800" dirty="0" smtClean="0">
              <a:solidFill>
                <a:srgbClr val="4F6228"/>
              </a:solidFill>
              <a:sym typeface="Wingdings 2" panose="05020102010507070707" pitchFamily="18" charset="2"/>
            </a:endParaRPr>
          </a:p>
          <a:p>
            <a:pPr>
              <a:spcBef>
                <a:spcPct val="0"/>
              </a:spcBef>
              <a:buClr>
                <a:srgbClr val="4F6228"/>
              </a:buClr>
            </a:pPr>
            <a:endParaRPr lang="pt-PT" altLang="pt-PT" sz="1900" dirty="0" smtClean="0"/>
          </a:p>
          <a:p>
            <a:pPr>
              <a:spcBef>
                <a:spcPct val="0"/>
              </a:spcBef>
            </a:pPr>
            <a:endParaRPr lang="pt-PT" altLang="pt-PT" sz="1900" dirty="0" smtClean="0"/>
          </a:p>
        </p:txBody>
      </p:sp>
      <p:sp>
        <p:nvSpPr>
          <p:cNvPr id="7" name="Rectangle 225"/>
          <p:cNvSpPr txBox="1">
            <a:spLocks noChangeArrowheads="1"/>
          </p:cNvSpPr>
          <p:nvPr/>
        </p:nvSpPr>
        <p:spPr bwMode="auto">
          <a:xfrm>
            <a:off x="434976" y="4806205"/>
            <a:ext cx="8229600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2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pt-PT" altLang="pt-PT" sz="1900" dirty="0">
                <a:solidFill>
                  <a:srgbClr val="826300"/>
                </a:solidFill>
                <a:latin typeface="+mn-lt"/>
              </a:rPr>
              <a:t>Impactes</a:t>
            </a:r>
          </a:p>
          <a:p>
            <a:pPr eaLnBrk="1" hangingPunct="1"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1800" b="0" dirty="0">
                <a:solidFill>
                  <a:srgbClr val="4F6228"/>
                </a:solidFill>
                <a:latin typeface="+mn-lt"/>
              </a:rPr>
              <a:t>Perturbação direta</a:t>
            </a:r>
          </a:p>
          <a:p>
            <a:pPr eaLnBrk="1" hangingPunct="1"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1800" b="0" dirty="0">
                <a:solidFill>
                  <a:srgbClr val="4F6228"/>
                </a:solidFill>
                <a:latin typeface="+mn-lt"/>
              </a:rPr>
              <a:t>Pisoteio e erosão do solo em locais declivosos</a:t>
            </a:r>
          </a:p>
          <a:p>
            <a:pPr eaLnBrk="1" hangingPunct="1"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1800" b="0" dirty="0">
                <a:solidFill>
                  <a:srgbClr val="4F6228"/>
                </a:solidFill>
                <a:latin typeface="+mn-lt"/>
              </a:rPr>
              <a:t>Atropelamento</a:t>
            </a:r>
          </a:p>
          <a:p>
            <a:pPr eaLnBrk="1" hangingPunct="1"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1800" b="0" dirty="0">
                <a:solidFill>
                  <a:srgbClr val="4F6228"/>
                </a:solidFill>
                <a:latin typeface="+mn-lt"/>
              </a:rPr>
              <a:t>Degradação do coberto Vegetal</a:t>
            </a:r>
          </a:p>
          <a:p>
            <a:pPr eaLnBrk="1" hangingPunct="1">
              <a:buClr>
                <a:srgbClr val="4F6228"/>
              </a:buClr>
              <a:buSzPct val="100000"/>
              <a:buFont typeface="Arial" panose="020B0604020202020204" pitchFamily="34" charset="0"/>
              <a:buChar char="•"/>
            </a:pPr>
            <a:r>
              <a:rPr lang="pt-PT" altLang="pt-PT" sz="1800" b="0" dirty="0">
                <a:solidFill>
                  <a:srgbClr val="4F6228"/>
                </a:solidFill>
                <a:latin typeface="+mn-lt"/>
              </a:rPr>
              <a:t>Contaminação das águas superficiais e subterrâneas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</a:pPr>
            <a:endParaRPr lang="pt-PT" altLang="pt-PT" sz="1800" b="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74215" y="692696"/>
            <a:ext cx="8122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 smtClean="0">
                <a:solidFill>
                  <a:srgbClr val="826300"/>
                </a:solidFill>
                <a:latin typeface="Arial" charset="0"/>
              </a:rPr>
              <a:t>Potenciais efeitos Ambientais das modalidades de DN</a:t>
            </a:r>
            <a:endParaRPr lang="pt-PT" sz="2400" b="1" dirty="0">
              <a:solidFill>
                <a:srgbClr val="826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1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229600" cy="893713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767561" y="807095"/>
            <a:ext cx="7608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>
                <a:solidFill>
                  <a:srgbClr val="CC9B00"/>
                </a:solidFill>
                <a:ea typeface="Times New Roman" panose="02020603050405020304" pitchFamily="18" charset="0"/>
              </a:rPr>
              <a:t>Matriz </a:t>
            </a:r>
            <a:r>
              <a:rPr lang="pt-PT" sz="2400" b="1" dirty="0" smtClean="0">
                <a:solidFill>
                  <a:srgbClr val="CC9B00"/>
                </a:solidFill>
                <a:ea typeface="Times New Roman" panose="02020603050405020304" pitchFamily="18" charset="0"/>
              </a:rPr>
              <a:t>dos </a:t>
            </a:r>
            <a:r>
              <a:rPr lang="pt-PT" sz="2400" b="1" dirty="0">
                <a:solidFill>
                  <a:srgbClr val="CC9B00"/>
                </a:solidFill>
                <a:ea typeface="Times New Roman" panose="02020603050405020304" pitchFamily="18" charset="0"/>
              </a:rPr>
              <a:t>impactes ambientais das atividades </a:t>
            </a:r>
            <a:r>
              <a:rPr lang="pt-PT" sz="2400" b="1" dirty="0" smtClean="0">
                <a:solidFill>
                  <a:srgbClr val="CC9B00"/>
                </a:solidFill>
                <a:ea typeface="Times New Roman" panose="02020603050405020304" pitchFamily="18" charset="0"/>
              </a:rPr>
              <a:t>recreativas</a:t>
            </a:r>
            <a:endParaRPr lang="pt-PT" sz="2400" b="1" dirty="0">
              <a:solidFill>
                <a:srgbClr val="CC9B00"/>
              </a:solidFill>
              <a:ea typeface="Times New Roman" panose="02020603050405020304" pitchFamily="18" charset="0"/>
            </a:endParaRPr>
          </a:p>
        </p:txBody>
      </p:sp>
      <p:pic>
        <p:nvPicPr>
          <p:cNvPr id="13" name="Imagem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1" t="15836" r="5670" b="17386"/>
          <a:stretch>
            <a:fillRect/>
          </a:stretch>
        </p:blipFill>
        <p:spPr bwMode="auto">
          <a:xfrm>
            <a:off x="0" y="1412776"/>
            <a:ext cx="9082211" cy="49949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968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07761"/>
            <a:ext cx="8229600" cy="1023629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54" y="365161"/>
            <a:ext cx="2984561" cy="198371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35451"/>
            <a:ext cx="3094023" cy="202349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2436" y="3006244"/>
            <a:ext cx="5193885" cy="3203019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220360" y="6070763"/>
            <a:ext cx="483399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 smtClean="0">
                <a:ea typeface="Times New Roman" panose="02020603050405020304" pitchFamily="18" charset="0"/>
              </a:rPr>
              <a:t>2 </a:t>
            </a:r>
            <a:r>
              <a:rPr lang="pt-PT" sz="1200" dirty="0">
                <a:ea typeface="Times New Roman" panose="02020603050405020304" pitchFamily="18" charset="0"/>
              </a:rPr>
              <a:t>- aptidão elevada; 1 - aptidão média; 0 - aptidão nula / atividade interdita</a:t>
            </a:r>
            <a:endParaRPr lang="pt-PT" sz="1200" dirty="0"/>
          </a:p>
        </p:txBody>
      </p:sp>
      <p:sp>
        <p:nvSpPr>
          <p:cNvPr id="11" name="Retângulo 10"/>
          <p:cNvSpPr/>
          <p:nvPr/>
        </p:nvSpPr>
        <p:spPr>
          <a:xfrm>
            <a:off x="5500946" y="2492896"/>
            <a:ext cx="2174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>
                <a:solidFill>
                  <a:srgbClr val="CC9B00"/>
                </a:solidFill>
                <a:ea typeface="Times New Roman" panose="02020603050405020304" pitchFamily="18" charset="0"/>
              </a:rPr>
              <a:t>Ranking dos critérios</a:t>
            </a:r>
            <a:endParaRPr lang="pt-PT" dirty="0">
              <a:solidFill>
                <a:srgbClr val="CC9B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15336"/>
            <a:ext cx="3087599" cy="205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56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544126"/>
          </a:xfrm>
        </p:spPr>
        <p:txBody>
          <a:bodyPr>
            <a:no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823221" y="692696"/>
            <a:ext cx="53258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b="1" dirty="0" smtClean="0">
                <a:solidFill>
                  <a:srgbClr val="826300"/>
                </a:solidFill>
                <a:ea typeface="Times New Roman" panose="02020603050405020304" pitchFamily="18" charset="0"/>
              </a:rPr>
              <a:t>Cartogramas dos fatores (critérios) considerados</a:t>
            </a:r>
            <a:endParaRPr lang="pt-PT" sz="2000" b="1" dirty="0">
              <a:solidFill>
                <a:srgbClr val="8263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99" y="1596862"/>
            <a:ext cx="3258637" cy="2304256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965561" y="1196752"/>
            <a:ext cx="28021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4F6228"/>
                </a:solidFill>
                <a:ea typeface="Times New Roman" panose="02020603050405020304" pitchFamily="18" charset="0"/>
              </a:rPr>
              <a:t>Níveis de proteção - PNTI</a:t>
            </a:r>
            <a:endParaRPr lang="pt-PT" sz="2000" dirty="0">
              <a:solidFill>
                <a:srgbClr val="4F6228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520" y="1550800"/>
            <a:ext cx="3323779" cy="2350318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5497980" y="1180436"/>
            <a:ext cx="10397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4F6228"/>
                </a:solidFill>
                <a:ea typeface="Times New Roman" panose="02020603050405020304" pitchFamily="18" charset="0"/>
              </a:rPr>
              <a:t>Declives</a:t>
            </a:r>
            <a:endParaRPr lang="pt-PT" sz="2000" dirty="0">
              <a:solidFill>
                <a:srgbClr val="4F6228"/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712061" y="3878818"/>
            <a:ext cx="3309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4F6228"/>
                </a:solidFill>
                <a:ea typeface="Times New Roman" panose="02020603050405020304" pitchFamily="18" charset="0"/>
              </a:rPr>
              <a:t>Rede de caminhos - distâncias</a:t>
            </a:r>
            <a:endParaRPr lang="pt-PT" sz="2000" dirty="0">
              <a:solidFill>
                <a:srgbClr val="4F6228"/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20" y="4268735"/>
            <a:ext cx="3241516" cy="229214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209969"/>
            <a:ext cx="3323779" cy="2350319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5000054" y="3855489"/>
            <a:ext cx="20356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4F6228"/>
                </a:solidFill>
                <a:ea typeface="Times New Roman" panose="02020603050405020304" pitchFamily="18" charset="0"/>
              </a:rPr>
              <a:t>Ocupação do solo</a:t>
            </a:r>
            <a:endParaRPr lang="pt-PT" sz="2000" dirty="0">
              <a:solidFill>
                <a:srgbClr val="4F6228"/>
              </a:solidFill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299" y="4653136"/>
            <a:ext cx="1336851" cy="190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9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10776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pic>
        <p:nvPicPr>
          <p:cNvPr id="3074" name="Picture 2" descr="Trail_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96752"/>
            <a:ext cx="7560840" cy="534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815917" y="796642"/>
            <a:ext cx="42205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>
                <a:solidFill>
                  <a:srgbClr val="826300"/>
                </a:solidFill>
                <a:ea typeface="Times New Roman" panose="02020603050405020304" pitchFamily="18" charset="0"/>
              </a:rPr>
              <a:t>Aptidão para a prática do Trail Running</a:t>
            </a:r>
            <a:endParaRPr lang="pt-PT" sz="2000" dirty="0">
              <a:solidFill>
                <a:srgbClr val="8263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05" y="5229200"/>
            <a:ext cx="2091861" cy="13945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107761"/>
            <a:ext cx="8229600" cy="922154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pic>
        <p:nvPicPr>
          <p:cNvPr id="4098" name="Picture 2" descr="Orient_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362" y="1193056"/>
            <a:ext cx="7489126" cy="529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050772" y="750284"/>
            <a:ext cx="49857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>
                <a:solidFill>
                  <a:srgbClr val="826300"/>
                </a:solidFill>
                <a:ea typeface="Times New Roman" panose="02020603050405020304" pitchFamily="18" charset="0"/>
              </a:rPr>
              <a:t>Aptidão para a prática </a:t>
            </a:r>
            <a:r>
              <a:rPr lang="pt-PT" sz="2000" dirty="0" smtClean="0">
                <a:solidFill>
                  <a:srgbClr val="826300"/>
                </a:solidFill>
                <a:ea typeface="Times New Roman" panose="02020603050405020304" pitchFamily="18" charset="0"/>
              </a:rPr>
              <a:t>da Orientação Pedestre</a:t>
            </a:r>
            <a:endParaRPr lang="pt-PT" sz="2000" dirty="0">
              <a:solidFill>
                <a:srgbClr val="826300"/>
              </a:solidFill>
            </a:endParaRPr>
          </a:p>
        </p:txBody>
      </p:sp>
      <p:pic>
        <p:nvPicPr>
          <p:cNvPr id="8" name="Picture 23" descr="PÓVO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62285"/>
            <a:ext cx="1691680" cy="2461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52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10776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pic>
        <p:nvPicPr>
          <p:cNvPr id="5122" name="Picture 2" descr="btt_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5155"/>
            <a:ext cx="7344816" cy="5192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374322" y="836712"/>
            <a:ext cx="46621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>
                <a:solidFill>
                  <a:srgbClr val="826300"/>
                </a:solidFill>
                <a:ea typeface="Times New Roman" panose="02020603050405020304" pitchFamily="18" charset="0"/>
              </a:rPr>
              <a:t>Aptidão para a prática de Competições BTT</a:t>
            </a:r>
            <a:endParaRPr lang="pt-PT" sz="2000" dirty="0">
              <a:solidFill>
                <a:srgbClr val="8263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4" t="8227" b="5389"/>
          <a:stretch/>
        </p:blipFill>
        <p:spPr>
          <a:xfrm>
            <a:off x="0" y="4972050"/>
            <a:ext cx="2141254" cy="165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97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10776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rgbClr val="4F6228"/>
                </a:solidFill>
              </a:rPr>
              <a:t>Resultados</a:t>
            </a:r>
            <a:endParaRPr lang="pt-PT" sz="3600" b="1" dirty="0">
              <a:solidFill>
                <a:srgbClr val="4F6228"/>
              </a:solidFill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025525"/>
            <a:ext cx="8229600" cy="54998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lvl="1" indent="-357188" algn="just">
              <a:lnSpc>
                <a:spcPct val="12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t-PT" altLang="pt-PT" sz="2400" b="1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Áreas com aptidão elevada</a:t>
            </a:r>
            <a:r>
              <a:rPr lang="pt-PT" altLang="pt-PT" sz="2400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pt-PT" altLang="pt-PT" sz="2400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Locais com sensibilidade </a:t>
            </a:r>
            <a:r>
              <a:rPr lang="pt-PT" altLang="pt-PT" sz="2400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reduzida</a:t>
            </a:r>
            <a:endParaRPr lang="pt-PT" altLang="pt-PT" sz="1800" dirty="0"/>
          </a:p>
          <a:p>
            <a:pPr marL="542925" lvl="1" indent="-357188" algn="just">
              <a:lnSpc>
                <a:spcPct val="12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t-PT" altLang="pt-PT" sz="2400" b="1" dirty="0">
                <a:solidFill>
                  <a:srgbClr val="826300"/>
                </a:solidFill>
              </a:rPr>
              <a:t>Áreas com aptidão </a:t>
            </a:r>
            <a:r>
              <a:rPr lang="pt-PT" altLang="pt-PT" sz="2400" b="1" dirty="0" smtClean="0">
                <a:solidFill>
                  <a:srgbClr val="826300"/>
                </a:solidFill>
              </a:rPr>
              <a:t>média</a:t>
            </a:r>
            <a:r>
              <a:rPr lang="pt-PT" altLang="pt-PT" sz="2400" dirty="0" smtClean="0">
                <a:solidFill>
                  <a:srgbClr val="826300"/>
                </a:solidFill>
              </a:rPr>
              <a:t>: locais </a:t>
            </a:r>
            <a:r>
              <a:rPr lang="pt-PT" altLang="pt-PT" sz="2400" dirty="0">
                <a:solidFill>
                  <a:srgbClr val="826300"/>
                </a:solidFill>
              </a:rPr>
              <a:t>com sensibilidade </a:t>
            </a:r>
            <a:r>
              <a:rPr lang="pt-PT" altLang="pt-PT" sz="2400" dirty="0" smtClean="0">
                <a:solidFill>
                  <a:srgbClr val="826300"/>
                </a:solidFill>
              </a:rPr>
              <a:t>média a elevada</a:t>
            </a:r>
            <a:r>
              <a:rPr lang="pt-PT" altLang="pt-PT" sz="2400" dirty="0">
                <a:solidFill>
                  <a:srgbClr val="826300"/>
                </a:solidFill>
              </a:rPr>
              <a:t>.</a:t>
            </a:r>
          </a:p>
          <a:p>
            <a:pPr marL="1257300" lvl="2" indent="-271463" algn="just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</a:pPr>
            <a:r>
              <a:rPr lang="pt-PT" altLang="pt-PT" dirty="0">
                <a:solidFill>
                  <a:srgbClr val="826300"/>
                </a:solidFill>
              </a:rPr>
              <a:t>Só </a:t>
            </a:r>
            <a:r>
              <a:rPr lang="pt-PT" altLang="pt-PT" dirty="0" smtClean="0">
                <a:solidFill>
                  <a:srgbClr val="826300"/>
                </a:solidFill>
              </a:rPr>
              <a:t>deverão ser permitidas atividades </a:t>
            </a:r>
            <a:r>
              <a:rPr lang="pt-PT" altLang="pt-PT" dirty="0">
                <a:solidFill>
                  <a:srgbClr val="826300"/>
                </a:solidFill>
              </a:rPr>
              <a:t>realizadas em trilhos e caminhos em especial na época de nidificação </a:t>
            </a:r>
            <a:r>
              <a:rPr lang="pt-PT" altLang="pt-PT" dirty="0" smtClean="0">
                <a:solidFill>
                  <a:srgbClr val="826300"/>
                </a:solidFill>
              </a:rPr>
              <a:t>das espécies (15 dezembro </a:t>
            </a:r>
            <a:r>
              <a:rPr lang="pt-PT" altLang="pt-PT" dirty="0">
                <a:solidFill>
                  <a:srgbClr val="826300"/>
                </a:solidFill>
              </a:rPr>
              <a:t>a 15 de </a:t>
            </a:r>
            <a:r>
              <a:rPr lang="pt-PT" altLang="pt-PT" dirty="0" smtClean="0">
                <a:solidFill>
                  <a:srgbClr val="826300"/>
                </a:solidFill>
              </a:rPr>
              <a:t>agosto).</a:t>
            </a:r>
            <a:endParaRPr lang="pt-PT" altLang="pt-PT" dirty="0">
              <a:solidFill>
                <a:srgbClr val="826300"/>
              </a:solidFill>
            </a:endParaRPr>
          </a:p>
          <a:p>
            <a:pPr marL="542925" lvl="1" indent="-357188" algn="just">
              <a:lnSpc>
                <a:spcPct val="12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t-PT" altLang="pt-PT" sz="2400" b="1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Áreas com aptidão baixa ou </a:t>
            </a:r>
            <a:r>
              <a:rPr lang="pt-PT" altLang="pt-PT" sz="2400" b="1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nula</a:t>
            </a:r>
            <a:r>
              <a:rPr lang="pt-PT" altLang="pt-PT" sz="2400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PT" altLang="pt-PT" sz="2400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locais com sensibilidade ecológica muito elevada ou com </a:t>
            </a:r>
            <a:r>
              <a:rPr lang="pt-PT" altLang="pt-PT" sz="2400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declives muito acentuados.</a:t>
            </a:r>
            <a:endParaRPr lang="pt-PT" altLang="pt-PT" sz="2400" dirty="0">
              <a:solidFill>
                <a:srgbClr val="4F6228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271463" algn="just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</a:pPr>
            <a:r>
              <a:rPr lang="pt-PT" altLang="pt-PT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PT" altLang="pt-PT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deverá ser </a:t>
            </a:r>
            <a:r>
              <a:rPr lang="pt-PT" altLang="pt-PT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permitida a prática de qualquer modalidade</a:t>
            </a:r>
            <a:r>
              <a:rPr lang="pt-PT" altLang="pt-PT" dirty="0" smtClean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PT" altLang="pt-PT" dirty="0">
              <a:solidFill>
                <a:srgbClr val="4F6228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70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4360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accent3"/>
                </a:solidFill>
              </a:rPr>
              <a:t>Considerações finais</a:t>
            </a:r>
            <a:endParaRPr lang="pt-PT" sz="3600" b="1" dirty="0">
              <a:solidFill>
                <a:schemeClr val="accent3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6623774"/>
            <a:ext cx="9144000" cy="2616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>
                <a:solidFill>
                  <a:schemeClr val="bg1"/>
                </a:solidFill>
                <a:latin typeface="Tw Cen MT" pitchFamily="34" charset="0"/>
              </a:rPr>
              <a:t>Aveiro  | Contributo para o planeamento sustentável dos desportos de natureza em áreas protegidas. O caso do Parque Natural do Tejo Internacional  </a:t>
            </a:r>
            <a:endParaRPr lang="pt-PT" sz="1100" b="1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9512" y="1196752"/>
            <a:ext cx="8610128" cy="5138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pt-PT" sz="2100" dirty="0">
                <a:solidFill>
                  <a:srgbClr val="826300"/>
                </a:solidFill>
              </a:rPr>
              <a:t>A metodologia apresentada demonstrou-se adequada para identificar a aptidão para a prática de atividades de desporto de natureza </a:t>
            </a:r>
            <a:r>
              <a:rPr lang="pt-PT" sz="2100" dirty="0" smtClean="0">
                <a:solidFill>
                  <a:srgbClr val="826300"/>
                </a:solidFill>
              </a:rPr>
              <a:t>no </a:t>
            </a:r>
            <a:r>
              <a:rPr lang="pt-PT" sz="2100" dirty="0">
                <a:solidFill>
                  <a:srgbClr val="826300"/>
                </a:solidFill>
              </a:rPr>
              <a:t>PNTI, através da combinação de diferentes critérios considerados importantes para a determinação da adequabilidade do território para a prática dos desportos de natureza.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pt-PT" sz="2100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Um dos fatores a equacionar nas limitações de uso de uma área sensível, refere-se à sua </a:t>
            </a:r>
            <a:r>
              <a:rPr lang="pt-PT" sz="2100" b="1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capacidade de carga</a:t>
            </a:r>
            <a:r>
              <a:rPr lang="pt-PT" sz="2100" dirty="0">
                <a:solidFill>
                  <a:srgbClr val="4F622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A sua determinação requer uma monitorização contínua da sua utilização de acordo com a fragilidade do meio e com a intensidade dos diversos impactes criados pelas atividades.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pt-PT" sz="2100" b="1" dirty="0">
                <a:solidFill>
                  <a:srgbClr val="826300"/>
                </a:solidFill>
              </a:rPr>
              <a:t>As modalidades de Trail Running, Orientação e BTT apresentam potencial para a criação de produtos turísticos </a:t>
            </a:r>
            <a:r>
              <a:rPr lang="pt-PT" sz="2100" dirty="0">
                <a:solidFill>
                  <a:srgbClr val="826300"/>
                </a:solidFill>
              </a:rPr>
              <a:t>que, desenvolvidos em colaboração entre os decisores territoriais, animadores e operadores turísticos, federações e clubes desportivos, vem diferenciar e complementar a oferta de turismo e natureza existente no território.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4005064"/>
            <a:ext cx="8568952" cy="1752600"/>
          </a:xfrm>
        </p:spPr>
        <p:txBody>
          <a:bodyPr>
            <a:normAutofit/>
          </a:bodyPr>
          <a:lstStyle/>
          <a:p>
            <a:r>
              <a:rPr lang="pt-PT" b="1" dirty="0">
                <a:latin typeface="Tw Cen MT" pitchFamily="34" charset="0"/>
              </a:rPr>
              <a:t>Contributo para o planeamento sustentável dos desportos de natureza em áreas protegidas. </a:t>
            </a:r>
            <a:endParaRPr lang="pt-PT" b="1" dirty="0" smtClean="0">
              <a:latin typeface="Tw Cen MT" pitchFamily="34" charset="0"/>
            </a:endParaRPr>
          </a:p>
          <a:p>
            <a:r>
              <a:rPr lang="pt-PT" sz="2600" b="1" dirty="0" smtClean="0">
                <a:latin typeface="Tw Cen MT" pitchFamily="34" charset="0"/>
              </a:rPr>
              <a:t>O </a:t>
            </a:r>
            <a:r>
              <a:rPr lang="pt-PT" sz="2600" b="1" dirty="0">
                <a:latin typeface="Tw Cen MT" pitchFamily="34" charset="0"/>
              </a:rPr>
              <a:t>caso do Parque Natural do Tejo Internacional</a:t>
            </a:r>
          </a:p>
          <a:p>
            <a:endParaRPr lang="pt-PT" dirty="0">
              <a:latin typeface="Tw Cen M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30322"/>
          <a:stretch>
            <a:fillRect/>
          </a:stretch>
        </p:blipFill>
        <p:spPr bwMode="auto">
          <a:xfrm>
            <a:off x="-36513" y="-387424"/>
            <a:ext cx="9242029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51520" y="5879594"/>
            <a:ext cx="597666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Luís Quinta-Nova </a:t>
            </a:r>
            <a:r>
              <a:rPr kumimoji="0" lang="pt-PT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Dora Ferreira</a:t>
            </a:r>
            <a:r>
              <a:rPr kumimoji="0" lang="pt-PT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2</a:t>
            </a:r>
            <a:endParaRPr kumimoji="0" lang="pt-PT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pt-P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lnova@ipcb.pt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Instituto Politécnico de Castelo Branco, Portugal</a:t>
            </a:r>
            <a:endParaRPr kumimoji="0" lang="pt-PT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pt-P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drodrigucc@alumnos.unex.es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, Universidade da Extremadura, Espanha</a:t>
            </a:r>
            <a:endParaRPr kumimoji="0" lang="pt-PT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w Cen MT" pitchFamily="34" charset="0"/>
              <a:cs typeface="Arial" pitchFamily="34" charset="0"/>
            </a:endParaRPr>
          </a:p>
        </p:txBody>
      </p:sp>
      <p:pic>
        <p:nvPicPr>
          <p:cNvPr id="1028" name="Picture 4" descr="apdr2019_v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9" y="5877272"/>
            <a:ext cx="2699792" cy="97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251520" y="764704"/>
            <a:ext cx="864096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t-PT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ea typeface="+mn-ea"/>
                <a:cs typeface="+mn-cs"/>
              </a:rPr>
              <a:t>Agradecemos a atenção!</a:t>
            </a:r>
            <a:endParaRPr kumimoji="0" lang="pt-PT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w Cen MT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1232</Words>
  <Application>Microsoft Office PowerPoint</Application>
  <PresentationFormat>Apresentação no Ecrã (4:3)</PresentationFormat>
  <Paragraphs>110</Paragraphs>
  <Slides>18</Slides>
  <Notes>0</Notes>
  <HiddenSlides>0</HiddenSlides>
  <MMClips>0</MMClips>
  <ScaleCrop>false</ScaleCrop>
  <HeadingPairs>
    <vt:vector size="8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7" baseType="lpstr">
      <vt:lpstr>Arial</vt:lpstr>
      <vt:lpstr>Calibri</vt:lpstr>
      <vt:lpstr>Times New Roman</vt:lpstr>
      <vt:lpstr>Tw Cen MT</vt:lpstr>
      <vt:lpstr>Verdana</vt:lpstr>
      <vt:lpstr>Wingdings</vt:lpstr>
      <vt:lpstr>Wingdings 2</vt:lpstr>
      <vt:lpstr>Tema do Office</vt:lpstr>
      <vt:lpstr>Fotografia do Photo Editor</vt:lpstr>
      <vt:lpstr>Apresentação do PowerPoint</vt:lpstr>
      <vt:lpstr>Enquadramento</vt:lpstr>
      <vt:lpstr>Objetivos</vt:lpstr>
      <vt:lpstr>Apresentação do PowerPoint</vt:lpstr>
      <vt:lpstr>Caracterização física</vt:lpstr>
      <vt:lpstr>Valores biológicos</vt:lpstr>
      <vt:lpstr>Metodologia</vt:lpstr>
      <vt:lpstr>Metodologia</vt:lpstr>
      <vt:lpstr>Metodologia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Considerações finais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Dora Ferreira</dc:creator>
  <cp:lastModifiedBy>Luís Quinta-Nova</cp:lastModifiedBy>
  <cp:revision>46</cp:revision>
  <dcterms:created xsi:type="dcterms:W3CDTF">2019-07-01T16:56:18Z</dcterms:created>
  <dcterms:modified xsi:type="dcterms:W3CDTF">2019-07-04T12:35:12Z</dcterms:modified>
</cp:coreProperties>
</file>