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9"/>
  </p:notesMasterIdLst>
  <p:sldIdLst>
    <p:sldId id="293" r:id="rId2"/>
    <p:sldId id="294" r:id="rId3"/>
    <p:sldId id="295" r:id="rId4"/>
    <p:sldId id="299" r:id="rId5"/>
    <p:sldId id="297" r:id="rId6"/>
    <p:sldId id="298" r:id="rId7"/>
    <p:sldId id="296" r:id="rId8"/>
  </p:sldIdLst>
  <p:sldSz cx="12192000" cy="6858000"/>
  <p:notesSz cx="6858000" cy="9144000"/>
  <p:defaultTextStyle>
    <a:defPPr>
      <a:defRPr lang="pt-P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9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Estilo Médio 2 - Destaqu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061" autoAdjust="0"/>
    <p:restoredTop sz="94660" autoAdjust="0"/>
  </p:normalViewPr>
  <p:slideViewPr>
    <p:cSldViewPr snapToGrid="0">
      <p:cViewPr varScale="1">
        <p:scale>
          <a:sx n="71" d="100"/>
          <a:sy n="71" d="100"/>
        </p:scale>
        <p:origin x="492" y="60"/>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Posição do Cabeçalho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pt-PT"/>
          </a:p>
        </p:txBody>
      </p:sp>
      <p:sp>
        <p:nvSpPr>
          <p:cNvPr id="3" name="Marcador de Posição da Data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763E21B-7615-4332-B2EA-F5EF841628F5}" type="datetimeFigureOut">
              <a:rPr lang="pt-PT" smtClean="0"/>
              <a:pPr/>
              <a:t>15/07/2018</a:t>
            </a:fld>
            <a:endParaRPr lang="pt-PT"/>
          </a:p>
        </p:txBody>
      </p:sp>
      <p:sp>
        <p:nvSpPr>
          <p:cNvPr id="4" name="Marcador de Posição da Imagem do Diapositivo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pt-PT"/>
          </a:p>
        </p:txBody>
      </p:sp>
      <p:sp>
        <p:nvSpPr>
          <p:cNvPr id="5" name="Marcador de Posição de Notas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pt-PT" smtClean="0"/>
              <a:t>Clique para editar os estilos</a:t>
            </a:r>
          </a:p>
          <a:p>
            <a:pPr lvl="1"/>
            <a:r>
              <a:rPr lang="pt-PT" smtClean="0"/>
              <a:t>Segundo nível</a:t>
            </a:r>
          </a:p>
          <a:p>
            <a:pPr lvl="2"/>
            <a:r>
              <a:rPr lang="pt-PT" smtClean="0"/>
              <a:t>Terceiro nível</a:t>
            </a:r>
          </a:p>
          <a:p>
            <a:pPr lvl="3"/>
            <a:r>
              <a:rPr lang="pt-PT" smtClean="0"/>
              <a:t>Quarto nível</a:t>
            </a:r>
          </a:p>
          <a:p>
            <a:pPr lvl="4"/>
            <a:r>
              <a:rPr lang="pt-PT" smtClean="0"/>
              <a:t>Quinto nível</a:t>
            </a:r>
            <a:endParaRPr lang="pt-PT"/>
          </a:p>
        </p:txBody>
      </p:sp>
      <p:sp>
        <p:nvSpPr>
          <p:cNvPr id="6" name="Marcador de Posição do Rodapé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pt-PT"/>
          </a:p>
        </p:txBody>
      </p:sp>
      <p:sp>
        <p:nvSpPr>
          <p:cNvPr id="7" name="Marcador de Posição do Número do Diapositivo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BA40C20-BC5B-4BB4-901A-5D99F408EDB9}" type="slidenum">
              <a:rPr lang="pt-PT" smtClean="0"/>
              <a:pPr/>
              <a:t>‹nº›</a:t>
            </a:fld>
            <a:endParaRPr lang="pt-PT"/>
          </a:p>
        </p:txBody>
      </p:sp>
    </p:spTree>
    <p:extLst>
      <p:ext uri="{BB962C8B-B14F-4D97-AF65-F5344CB8AC3E}">
        <p14:creationId xmlns:p14="http://schemas.microsoft.com/office/powerpoint/2010/main" val="85150066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o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pt-PT" smtClean="0"/>
              <a:t>Clique para editar o estilo</a:t>
            </a:r>
            <a:endParaRPr lang="pt-PT"/>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pt-PT" smtClean="0"/>
              <a:t>Faça clique para editar o estilo</a:t>
            </a:r>
            <a:endParaRPr lang="pt-PT"/>
          </a:p>
        </p:txBody>
      </p:sp>
      <p:sp>
        <p:nvSpPr>
          <p:cNvPr id="4" name="Marcador de Posição da Data 3"/>
          <p:cNvSpPr>
            <a:spLocks noGrp="1"/>
          </p:cNvSpPr>
          <p:nvPr>
            <p:ph type="dt" sz="half" idx="10"/>
          </p:nvPr>
        </p:nvSpPr>
        <p:spPr/>
        <p:txBody>
          <a:bodyPr/>
          <a:lstStyle/>
          <a:p>
            <a:fld id="{B8099B33-31B2-4540-9C99-0A7003F629C3}" type="datetime1">
              <a:rPr lang="pt-PT" smtClean="0"/>
              <a:pPr/>
              <a:t>15/07/2018</a:t>
            </a:fld>
            <a:endParaRPr lang="pt-PT"/>
          </a:p>
        </p:txBody>
      </p:sp>
      <p:sp>
        <p:nvSpPr>
          <p:cNvPr id="5" name="Marcador de Posição do Rodapé 4"/>
          <p:cNvSpPr>
            <a:spLocks noGrp="1"/>
          </p:cNvSpPr>
          <p:nvPr>
            <p:ph type="ftr" sz="quarter" idx="11"/>
          </p:nvPr>
        </p:nvSpPr>
        <p:spPr/>
        <p:txBody>
          <a:bodyPr/>
          <a:lstStyle/>
          <a:p>
            <a:endParaRPr lang="pt-PT"/>
          </a:p>
        </p:txBody>
      </p:sp>
      <p:sp>
        <p:nvSpPr>
          <p:cNvPr id="6" name="Marcador de Posição do Número do Diapositivo 5"/>
          <p:cNvSpPr>
            <a:spLocks noGrp="1"/>
          </p:cNvSpPr>
          <p:nvPr>
            <p:ph type="sldNum" sz="quarter" idx="12"/>
          </p:nvPr>
        </p:nvSpPr>
        <p:spPr/>
        <p:txBody>
          <a:bodyPr/>
          <a:lstStyle/>
          <a:p>
            <a:fld id="{47FEE759-DCD7-497A-8BAE-F7A088E4D21E}" type="slidenum">
              <a:rPr lang="pt-PT" smtClean="0"/>
              <a:pPr/>
              <a:t>‹nº›</a:t>
            </a:fld>
            <a:endParaRPr lang="pt-PT"/>
          </a:p>
        </p:txBody>
      </p:sp>
    </p:spTree>
    <p:extLst>
      <p:ext uri="{BB962C8B-B14F-4D97-AF65-F5344CB8AC3E}">
        <p14:creationId xmlns:p14="http://schemas.microsoft.com/office/powerpoint/2010/main" val="418981617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objet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PT" smtClean="0"/>
              <a:t>Clique para editar o estilo</a:t>
            </a:r>
            <a:endParaRPr lang="pt-PT"/>
          </a:p>
        </p:txBody>
      </p:sp>
      <p:sp>
        <p:nvSpPr>
          <p:cNvPr id="3" name="Marcador de Posição de Conteúdo 2"/>
          <p:cNvSpPr>
            <a:spLocks noGrp="1"/>
          </p:cNvSpPr>
          <p:nvPr>
            <p:ph idx="1"/>
          </p:nvPr>
        </p:nvSpPr>
        <p:spPr/>
        <p:txBody>
          <a:bodyPr/>
          <a:lstStyle/>
          <a:p>
            <a:pPr lvl="0"/>
            <a:r>
              <a:rPr lang="pt-PT" smtClean="0"/>
              <a:t>Clique para editar os estilos</a:t>
            </a:r>
          </a:p>
          <a:p>
            <a:pPr lvl="1"/>
            <a:r>
              <a:rPr lang="pt-PT" smtClean="0"/>
              <a:t>Segundo nível</a:t>
            </a:r>
          </a:p>
          <a:p>
            <a:pPr lvl="2"/>
            <a:r>
              <a:rPr lang="pt-PT" smtClean="0"/>
              <a:t>Terceiro nível</a:t>
            </a:r>
          </a:p>
          <a:p>
            <a:pPr lvl="3"/>
            <a:r>
              <a:rPr lang="pt-PT" smtClean="0"/>
              <a:t>Quarto nível</a:t>
            </a:r>
          </a:p>
          <a:p>
            <a:pPr lvl="4"/>
            <a:r>
              <a:rPr lang="pt-PT" smtClean="0"/>
              <a:t>Quinto nível</a:t>
            </a:r>
            <a:endParaRPr lang="pt-PT"/>
          </a:p>
        </p:txBody>
      </p:sp>
      <p:sp>
        <p:nvSpPr>
          <p:cNvPr id="4" name="Marcador de Posição da Data 3"/>
          <p:cNvSpPr>
            <a:spLocks noGrp="1"/>
          </p:cNvSpPr>
          <p:nvPr>
            <p:ph type="dt" sz="half" idx="10"/>
          </p:nvPr>
        </p:nvSpPr>
        <p:spPr/>
        <p:txBody>
          <a:bodyPr/>
          <a:lstStyle/>
          <a:p>
            <a:fld id="{DBEC03CD-C81D-4AD7-86CF-A1CD0FAE76B9}" type="datetime1">
              <a:rPr lang="pt-PT" smtClean="0"/>
              <a:pPr/>
              <a:t>15/07/2018</a:t>
            </a:fld>
            <a:endParaRPr lang="pt-PT"/>
          </a:p>
        </p:txBody>
      </p:sp>
      <p:sp>
        <p:nvSpPr>
          <p:cNvPr id="5" name="Marcador de Posição do Rodapé 4"/>
          <p:cNvSpPr>
            <a:spLocks noGrp="1"/>
          </p:cNvSpPr>
          <p:nvPr>
            <p:ph type="ftr" sz="quarter" idx="11"/>
          </p:nvPr>
        </p:nvSpPr>
        <p:spPr/>
        <p:txBody>
          <a:bodyPr/>
          <a:lstStyle/>
          <a:p>
            <a:endParaRPr lang="pt-PT"/>
          </a:p>
        </p:txBody>
      </p:sp>
      <p:sp>
        <p:nvSpPr>
          <p:cNvPr id="6" name="Marcador de Posição do Número do Diapositivo 5"/>
          <p:cNvSpPr>
            <a:spLocks noGrp="1"/>
          </p:cNvSpPr>
          <p:nvPr>
            <p:ph type="sldNum" sz="quarter" idx="12"/>
          </p:nvPr>
        </p:nvSpPr>
        <p:spPr/>
        <p:txBody>
          <a:bodyPr/>
          <a:lstStyle/>
          <a:p>
            <a:fld id="{47FEE759-DCD7-497A-8BAE-F7A088E4D21E}" type="slidenum">
              <a:rPr lang="pt-PT" smtClean="0"/>
              <a:pPr/>
              <a:t>‹nº›</a:t>
            </a:fld>
            <a:endParaRPr lang="pt-PT"/>
          </a:p>
        </p:txBody>
      </p:sp>
    </p:spTree>
    <p:extLst>
      <p:ext uri="{BB962C8B-B14F-4D97-AF65-F5344CB8AC3E}">
        <p14:creationId xmlns:p14="http://schemas.microsoft.com/office/powerpoint/2010/main" val="20459737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cção">
    <p:spTree>
      <p:nvGrpSpPr>
        <p:cNvPr id="1" name=""/>
        <p:cNvGrpSpPr/>
        <p:nvPr/>
      </p:nvGrpSpPr>
      <p:grpSpPr>
        <a:xfrm>
          <a:off x="0" y="0"/>
          <a:ext cx="0" cy="0"/>
          <a:chOff x="0" y="0"/>
          <a:chExt cx="0" cy="0"/>
        </a:xfrm>
      </p:grpSpPr>
      <p:sp>
        <p:nvSpPr>
          <p:cNvPr id="2" name="Título 1"/>
          <p:cNvSpPr>
            <a:spLocks noGrp="1"/>
          </p:cNvSpPr>
          <p:nvPr>
            <p:ph type="title"/>
          </p:nvPr>
        </p:nvSpPr>
        <p:spPr>
          <a:xfrm>
            <a:off x="831851" y="1709740"/>
            <a:ext cx="10515600" cy="2852737"/>
          </a:xfrm>
        </p:spPr>
        <p:txBody>
          <a:bodyPr anchor="b"/>
          <a:lstStyle>
            <a:lvl1pPr>
              <a:defRPr sz="6000"/>
            </a:lvl1pPr>
          </a:lstStyle>
          <a:p>
            <a:r>
              <a:rPr lang="pt-PT" smtClean="0"/>
              <a:t>Clique para editar o estilo</a:t>
            </a:r>
            <a:endParaRPr lang="pt-PT"/>
          </a:p>
        </p:txBody>
      </p:sp>
      <p:sp>
        <p:nvSpPr>
          <p:cNvPr id="3" name="Marcador de Posição do Texto 2"/>
          <p:cNvSpPr>
            <a:spLocks noGrp="1"/>
          </p:cNvSpPr>
          <p:nvPr>
            <p:ph type="body" idx="1"/>
          </p:nvPr>
        </p:nvSpPr>
        <p:spPr>
          <a:xfrm>
            <a:off x="831851" y="4589465"/>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pt-PT" smtClean="0"/>
              <a:t>Clique para editar os estilos</a:t>
            </a:r>
          </a:p>
        </p:txBody>
      </p:sp>
      <p:sp>
        <p:nvSpPr>
          <p:cNvPr id="4" name="Marcador de Posição da Data 3"/>
          <p:cNvSpPr>
            <a:spLocks noGrp="1"/>
          </p:cNvSpPr>
          <p:nvPr>
            <p:ph type="dt" sz="half" idx="10"/>
          </p:nvPr>
        </p:nvSpPr>
        <p:spPr/>
        <p:txBody>
          <a:bodyPr/>
          <a:lstStyle/>
          <a:p>
            <a:fld id="{A21B1698-2E76-442A-B3F1-D0B99EC16193}" type="datetime1">
              <a:rPr lang="pt-PT" smtClean="0"/>
              <a:pPr/>
              <a:t>15/07/2018</a:t>
            </a:fld>
            <a:endParaRPr lang="pt-PT"/>
          </a:p>
        </p:txBody>
      </p:sp>
      <p:sp>
        <p:nvSpPr>
          <p:cNvPr id="5" name="Marcador de Posição do Rodapé 4"/>
          <p:cNvSpPr>
            <a:spLocks noGrp="1"/>
          </p:cNvSpPr>
          <p:nvPr>
            <p:ph type="ftr" sz="quarter" idx="11"/>
          </p:nvPr>
        </p:nvSpPr>
        <p:spPr/>
        <p:txBody>
          <a:bodyPr/>
          <a:lstStyle/>
          <a:p>
            <a:endParaRPr lang="pt-PT"/>
          </a:p>
        </p:txBody>
      </p:sp>
      <p:sp>
        <p:nvSpPr>
          <p:cNvPr id="6" name="Marcador de Posição do Número do Diapositivo 5"/>
          <p:cNvSpPr>
            <a:spLocks noGrp="1"/>
          </p:cNvSpPr>
          <p:nvPr>
            <p:ph type="sldNum" sz="quarter" idx="12"/>
          </p:nvPr>
        </p:nvSpPr>
        <p:spPr/>
        <p:txBody>
          <a:bodyPr/>
          <a:lstStyle/>
          <a:p>
            <a:fld id="{47FEE759-DCD7-497A-8BAE-F7A088E4D21E}" type="slidenum">
              <a:rPr lang="pt-PT" smtClean="0"/>
              <a:pPr/>
              <a:t>‹nº›</a:t>
            </a:fld>
            <a:endParaRPr lang="pt-PT"/>
          </a:p>
        </p:txBody>
      </p:sp>
    </p:spTree>
    <p:extLst>
      <p:ext uri="{BB962C8B-B14F-4D97-AF65-F5344CB8AC3E}">
        <p14:creationId xmlns:p14="http://schemas.microsoft.com/office/powerpoint/2010/main" val="7730588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Conteúdo Dup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PT" smtClean="0"/>
              <a:t>Clique para editar o estilo</a:t>
            </a:r>
            <a:endParaRPr lang="pt-PT"/>
          </a:p>
        </p:txBody>
      </p:sp>
      <p:sp>
        <p:nvSpPr>
          <p:cNvPr id="3" name="Marcador de Posição de Conteúdo 2"/>
          <p:cNvSpPr>
            <a:spLocks noGrp="1"/>
          </p:cNvSpPr>
          <p:nvPr>
            <p:ph sz="half" idx="1"/>
          </p:nvPr>
        </p:nvSpPr>
        <p:spPr>
          <a:xfrm>
            <a:off x="838200" y="1825625"/>
            <a:ext cx="5181600" cy="4351338"/>
          </a:xfrm>
        </p:spPr>
        <p:txBody>
          <a:bodyPr/>
          <a:lstStyle/>
          <a:p>
            <a:pPr lvl="0"/>
            <a:r>
              <a:rPr lang="pt-PT" smtClean="0"/>
              <a:t>Clique para editar os estilos</a:t>
            </a:r>
          </a:p>
          <a:p>
            <a:pPr lvl="1"/>
            <a:r>
              <a:rPr lang="pt-PT" smtClean="0"/>
              <a:t>Segundo nível</a:t>
            </a:r>
          </a:p>
          <a:p>
            <a:pPr lvl="2"/>
            <a:r>
              <a:rPr lang="pt-PT" smtClean="0"/>
              <a:t>Terceiro nível</a:t>
            </a:r>
          </a:p>
          <a:p>
            <a:pPr lvl="3"/>
            <a:r>
              <a:rPr lang="pt-PT" smtClean="0"/>
              <a:t>Quarto nível</a:t>
            </a:r>
          </a:p>
          <a:p>
            <a:pPr lvl="4"/>
            <a:r>
              <a:rPr lang="pt-PT" smtClean="0"/>
              <a:t>Quinto nível</a:t>
            </a:r>
            <a:endParaRPr lang="pt-PT"/>
          </a:p>
        </p:txBody>
      </p:sp>
      <p:sp>
        <p:nvSpPr>
          <p:cNvPr id="4" name="Marcador de Posição de Conteúdo 3"/>
          <p:cNvSpPr>
            <a:spLocks noGrp="1"/>
          </p:cNvSpPr>
          <p:nvPr>
            <p:ph sz="half" idx="2"/>
          </p:nvPr>
        </p:nvSpPr>
        <p:spPr>
          <a:xfrm>
            <a:off x="6172200" y="1825625"/>
            <a:ext cx="5181600" cy="4351338"/>
          </a:xfrm>
        </p:spPr>
        <p:txBody>
          <a:bodyPr/>
          <a:lstStyle/>
          <a:p>
            <a:pPr lvl="0"/>
            <a:r>
              <a:rPr lang="pt-PT" smtClean="0"/>
              <a:t>Clique para editar os estilos</a:t>
            </a:r>
          </a:p>
          <a:p>
            <a:pPr lvl="1"/>
            <a:r>
              <a:rPr lang="pt-PT" smtClean="0"/>
              <a:t>Segundo nível</a:t>
            </a:r>
          </a:p>
          <a:p>
            <a:pPr lvl="2"/>
            <a:r>
              <a:rPr lang="pt-PT" smtClean="0"/>
              <a:t>Terceiro nível</a:t>
            </a:r>
          </a:p>
          <a:p>
            <a:pPr lvl="3"/>
            <a:r>
              <a:rPr lang="pt-PT" smtClean="0"/>
              <a:t>Quarto nível</a:t>
            </a:r>
          </a:p>
          <a:p>
            <a:pPr lvl="4"/>
            <a:r>
              <a:rPr lang="pt-PT" smtClean="0"/>
              <a:t>Quinto nível</a:t>
            </a:r>
            <a:endParaRPr lang="pt-PT"/>
          </a:p>
        </p:txBody>
      </p:sp>
      <p:sp>
        <p:nvSpPr>
          <p:cNvPr id="5" name="Marcador de Posição da Data 4"/>
          <p:cNvSpPr>
            <a:spLocks noGrp="1"/>
          </p:cNvSpPr>
          <p:nvPr>
            <p:ph type="dt" sz="half" idx="10"/>
          </p:nvPr>
        </p:nvSpPr>
        <p:spPr/>
        <p:txBody>
          <a:bodyPr/>
          <a:lstStyle/>
          <a:p>
            <a:fld id="{B479C725-87AA-4386-99E2-FC76FB7FB667}" type="datetime1">
              <a:rPr lang="pt-PT" smtClean="0"/>
              <a:pPr/>
              <a:t>15/07/2018</a:t>
            </a:fld>
            <a:endParaRPr lang="pt-PT"/>
          </a:p>
        </p:txBody>
      </p:sp>
      <p:sp>
        <p:nvSpPr>
          <p:cNvPr id="6" name="Marcador de Posição do Rodapé 5"/>
          <p:cNvSpPr>
            <a:spLocks noGrp="1"/>
          </p:cNvSpPr>
          <p:nvPr>
            <p:ph type="ftr" sz="quarter" idx="11"/>
          </p:nvPr>
        </p:nvSpPr>
        <p:spPr/>
        <p:txBody>
          <a:bodyPr/>
          <a:lstStyle/>
          <a:p>
            <a:endParaRPr lang="pt-PT"/>
          </a:p>
        </p:txBody>
      </p:sp>
      <p:sp>
        <p:nvSpPr>
          <p:cNvPr id="7" name="Marcador de Posição do Número do Diapositivo 6"/>
          <p:cNvSpPr>
            <a:spLocks noGrp="1"/>
          </p:cNvSpPr>
          <p:nvPr>
            <p:ph type="sldNum" sz="quarter" idx="12"/>
          </p:nvPr>
        </p:nvSpPr>
        <p:spPr/>
        <p:txBody>
          <a:bodyPr/>
          <a:lstStyle/>
          <a:p>
            <a:fld id="{47FEE759-DCD7-497A-8BAE-F7A088E4D21E}" type="slidenum">
              <a:rPr lang="pt-PT" smtClean="0"/>
              <a:pPr/>
              <a:t>‹nº›</a:t>
            </a:fld>
            <a:endParaRPr lang="pt-PT"/>
          </a:p>
        </p:txBody>
      </p:sp>
    </p:spTree>
    <p:extLst>
      <p:ext uri="{BB962C8B-B14F-4D97-AF65-F5344CB8AC3E}">
        <p14:creationId xmlns:p14="http://schemas.microsoft.com/office/powerpoint/2010/main" val="13498639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7"/>
            <a:ext cx="10515600" cy="1325563"/>
          </a:xfrm>
        </p:spPr>
        <p:txBody>
          <a:bodyPr/>
          <a:lstStyle/>
          <a:p>
            <a:r>
              <a:rPr lang="pt-PT" smtClean="0"/>
              <a:t>Clique para editar o estilo</a:t>
            </a:r>
            <a:endParaRPr lang="pt-PT"/>
          </a:p>
        </p:txBody>
      </p:sp>
      <p:sp>
        <p:nvSpPr>
          <p:cNvPr id="3" name="Marcador de Posição do Texto 2"/>
          <p:cNvSpPr>
            <a:spLocks noGrp="1"/>
          </p:cNvSpPr>
          <p:nvPr>
            <p:ph type="body" idx="1"/>
          </p:nvPr>
        </p:nvSpPr>
        <p:spPr>
          <a:xfrm>
            <a:off x="839789"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PT" smtClean="0"/>
              <a:t>Clique para editar os estilos</a:t>
            </a:r>
          </a:p>
        </p:txBody>
      </p:sp>
      <p:sp>
        <p:nvSpPr>
          <p:cNvPr id="4" name="Marcador de Posição de Conteúdo 3"/>
          <p:cNvSpPr>
            <a:spLocks noGrp="1"/>
          </p:cNvSpPr>
          <p:nvPr>
            <p:ph sz="half" idx="2"/>
          </p:nvPr>
        </p:nvSpPr>
        <p:spPr>
          <a:xfrm>
            <a:off x="839789" y="2505075"/>
            <a:ext cx="5157787" cy="3684588"/>
          </a:xfrm>
        </p:spPr>
        <p:txBody>
          <a:bodyPr/>
          <a:lstStyle/>
          <a:p>
            <a:pPr lvl="0"/>
            <a:r>
              <a:rPr lang="pt-PT" smtClean="0"/>
              <a:t>Clique para editar os estilos</a:t>
            </a:r>
          </a:p>
          <a:p>
            <a:pPr lvl="1"/>
            <a:r>
              <a:rPr lang="pt-PT" smtClean="0"/>
              <a:t>Segundo nível</a:t>
            </a:r>
          </a:p>
          <a:p>
            <a:pPr lvl="2"/>
            <a:r>
              <a:rPr lang="pt-PT" smtClean="0"/>
              <a:t>Terceiro nível</a:t>
            </a:r>
          </a:p>
          <a:p>
            <a:pPr lvl="3"/>
            <a:r>
              <a:rPr lang="pt-PT" smtClean="0"/>
              <a:t>Quarto nível</a:t>
            </a:r>
          </a:p>
          <a:p>
            <a:pPr lvl="4"/>
            <a:r>
              <a:rPr lang="pt-PT" smtClean="0"/>
              <a:t>Quinto nível</a:t>
            </a:r>
            <a:endParaRPr lang="pt-PT"/>
          </a:p>
        </p:txBody>
      </p:sp>
      <p:sp>
        <p:nvSpPr>
          <p:cNvPr id="5" name="Marcador de Posição do Texto 4"/>
          <p:cNvSpPr>
            <a:spLocks noGrp="1"/>
          </p:cNvSpPr>
          <p:nvPr>
            <p:ph type="body" sz="quarter" idx="3"/>
          </p:nvPr>
        </p:nvSpPr>
        <p:spPr>
          <a:xfrm>
            <a:off x="6172201"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PT" smtClean="0"/>
              <a:t>Clique para editar os estilos</a:t>
            </a:r>
          </a:p>
        </p:txBody>
      </p:sp>
      <p:sp>
        <p:nvSpPr>
          <p:cNvPr id="6" name="Marcador de Posição de Conteúdo 5"/>
          <p:cNvSpPr>
            <a:spLocks noGrp="1"/>
          </p:cNvSpPr>
          <p:nvPr>
            <p:ph sz="quarter" idx="4"/>
          </p:nvPr>
        </p:nvSpPr>
        <p:spPr>
          <a:xfrm>
            <a:off x="6172201" y="2505075"/>
            <a:ext cx="5183188" cy="3684588"/>
          </a:xfrm>
        </p:spPr>
        <p:txBody>
          <a:bodyPr/>
          <a:lstStyle/>
          <a:p>
            <a:pPr lvl="0"/>
            <a:r>
              <a:rPr lang="pt-PT" smtClean="0"/>
              <a:t>Clique para editar os estilos</a:t>
            </a:r>
          </a:p>
          <a:p>
            <a:pPr lvl="1"/>
            <a:r>
              <a:rPr lang="pt-PT" smtClean="0"/>
              <a:t>Segundo nível</a:t>
            </a:r>
          </a:p>
          <a:p>
            <a:pPr lvl="2"/>
            <a:r>
              <a:rPr lang="pt-PT" smtClean="0"/>
              <a:t>Terceiro nível</a:t>
            </a:r>
          </a:p>
          <a:p>
            <a:pPr lvl="3"/>
            <a:r>
              <a:rPr lang="pt-PT" smtClean="0"/>
              <a:t>Quarto nível</a:t>
            </a:r>
          </a:p>
          <a:p>
            <a:pPr lvl="4"/>
            <a:r>
              <a:rPr lang="pt-PT" smtClean="0"/>
              <a:t>Quinto nível</a:t>
            </a:r>
            <a:endParaRPr lang="pt-PT"/>
          </a:p>
        </p:txBody>
      </p:sp>
      <p:sp>
        <p:nvSpPr>
          <p:cNvPr id="7" name="Marcador de Posição da Data 6"/>
          <p:cNvSpPr>
            <a:spLocks noGrp="1"/>
          </p:cNvSpPr>
          <p:nvPr>
            <p:ph type="dt" sz="half" idx="10"/>
          </p:nvPr>
        </p:nvSpPr>
        <p:spPr/>
        <p:txBody>
          <a:bodyPr/>
          <a:lstStyle/>
          <a:p>
            <a:fld id="{377BCB8F-914A-4285-9911-A2F389FBAF08}" type="datetime1">
              <a:rPr lang="pt-PT" smtClean="0"/>
              <a:pPr/>
              <a:t>15/07/2018</a:t>
            </a:fld>
            <a:endParaRPr lang="pt-PT"/>
          </a:p>
        </p:txBody>
      </p:sp>
      <p:sp>
        <p:nvSpPr>
          <p:cNvPr id="8" name="Marcador de Posição do Rodapé 7"/>
          <p:cNvSpPr>
            <a:spLocks noGrp="1"/>
          </p:cNvSpPr>
          <p:nvPr>
            <p:ph type="ftr" sz="quarter" idx="11"/>
          </p:nvPr>
        </p:nvSpPr>
        <p:spPr/>
        <p:txBody>
          <a:bodyPr/>
          <a:lstStyle/>
          <a:p>
            <a:endParaRPr lang="pt-PT"/>
          </a:p>
        </p:txBody>
      </p:sp>
      <p:sp>
        <p:nvSpPr>
          <p:cNvPr id="9" name="Marcador de Posição do Número do Diapositivo 8"/>
          <p:cNvSpPr>
            <a:spLocks noGrp="1"/>
          </p:cNvSpPr>
          <p:nvPr>
            <p:ph type="sldNum" sz="quarter" idx="12"/>
          </p:nvPr>
        </p:nvSpPr>
        <p:spPr/>
        <p:txBody>
          <a:bodyPr/>
          <a:lstStyle/>
          <a:p>
            <a:fld id="{47FEE759-DCD7-497A-8BAE-F7A088E4D21E}" type="slidenum">
              <a:rPr lang="pt-PT" smtClean="0"/>
              <a:pPr/>
              <a:t>‹nº›</a:t>
            </a:fld>
            <a:endParaRPr lang="pt-PT"/>
          </a:p>
        </p:txBody>
      </p:sp>
    </p:spTree>
    <p:extLst>
      <p:ext uri="{BB962C8B-B14F-4D97-AF65-F5344CB8AC3E}">
        <p14:creationId xmlns:p14="http://schemas.microsoft.com/office/powerpoint/2010/main" val="115097582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PT" smtClean="0"/>
              <a:t>Clique para editar o estilo</a:t>
            </a:r>
            <a:endParaRPr lang="pt-PT"/>
          </a:p>
        </p:txBody>
      </p:sp>
      <p:sp>
        <p:nvSpPr>
          <p:cNvPr id="3" name="Marcador de Posição da Data 2"/>
          <p:cNvSpPr>
            <a:spLocks noGrp="1"/>
          </p:cNvSpPr>
          <p:nvPr>
            <p:ph type="dt" sz="half" idx="10"/>
          </p:nvPr>
        </p:nvSpPr>
        <p:spPr/>
        <p:txBody>
          <a:bodyPr/>
          <a:lstStyle/>
          <a:p>
            <a:fld id="{F39A4E42-EF34-4A10-AE13-224C9158A691}" type="datetime1">
              <a:rPr lang="pt-PT" smtClean="0"/>
              <a:pPr/>
              <a:t>15/07/2018</a:t>
            </a:fld>
            <a:endParaRPr lang="pt-PT"/>
          </a:p>
        </p:txBody>
      </p:sp>
      <p:sp>
        <p:nvSpPr>
          <p:cNvPr id="4" name="Marcador de Posição do Rodapé 3"/>
          <p:cNvSpPr>
            <a:spLocks noGrp="1"/>
          </p:cNvSpPr>
          <p:nvPr>
            <p:ph type="ftr" sz="quarter" idx="11"/>
          </p:nvPr>
        </p:nvSpPr>
        <p:spPr/>
        <p:txBody>
          <a:bodyPr/>
          <a:lstStyle/>
          <a:p>
            <a:endParaRPr lang="pt-PT"/>
          </a:p>
        </p:txBody>
      </p:sp>
      <p:sp>
        <p:nvSpPr>
          <p:cNvPr id="5" name="Marcador de Posição do Número do Diapositivo 4"/>
          <p:cNvSpPr>
            <a:spLocks noGrp="1"/>
          </p:cNvSpPr>
          <p:nvPr>
            <p:ph type="sldNum" sz="quarter" idx="12"/>
          </p:nvPr>
        </p:nvSpPr>
        <p:spPr/>
        <p:txBody>
          <a:bodyPr/>
          <a:lstStyle/>
          <a:p>
            <a:fld id="{47FEE759-DCD7-497A-8BAE-F7A088E4D21E}" type="slidenum">
              <a:rPr lang="pt-PT" smtClean="0"/>
              <a:pPr/>
              <a:t>‹nº›</a:t>
            </a:fld>
            <a:endParaRPr lang="pt-PT"/>
          </a:p>
        </p:txBody>
      </p:sp>
    </p:spTree>
    <p:extLst>
      <p:ext uri="{BB962C8B-B14F-4D97-AF65-F5344CB8AC3E}">
        <p14:creationId xmlns:p14="http://schemas.microsoft.com/office/powerpoint/2010/main" val="179517672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Marcador de Posição da Data 1"/>
          <p:cNvSpPr>
            <a:spLocks noGrp="1"/>
          </p:cNvSpPr>
          <p:nvPr>
            <p:ph type="dt" sz="half" idx="10"/>
          </p:nvPr>
        </p:nvSpPr>
        <p:spPr/>
        <p:txBody>
          <a:bodyPr/>
          <a:lstStyle/>
          <a:p>
            <a:fld id="{CF065983-1A59-46EE-9F94-ABE1DC9D0BA6}" type="datetime1">
              <a:rPr lang="pt-PT" smtClean="0"/>
              <a:pPr/>
              <a:t>15/07/2018</a:t>
            </a:fld>
            <a:endParaRPr lang="pt-PT"/>
          </a:p>
        </p:txBody>
      </p:sp>
      <p:sp>
        <p:nvSpPr>
          <p:cNvPr id="3" name="Marcador de Posição do Rodapé 2"/>
          <p:cNvSpPr>
            <a:spLocks noGrp="1"/>
          </p:cNvSpPr>
          <p:nvPr>
            <p:ph type="ftr" sz="quarter" idx="11"/>
          </p:nvPr>
        </p:nvSpPr>
        <p:spPr/>
        <p:txBody>
          <a:bodyPr/>
          <a:lstStyle/>
          <a:p>
            <a:endParaRPr lang="pt-PT"/>
          </a:p>
        </p:txBody>
      </p:sp>
      <p:sp>
        <p:nvSpPr>
          <p:cNvPr id="4" name="Marcador de Posição do Número do Diapositivo 3"/>
          <p:cNvSpPr>
            <a:spLocks noGrp="1"/>
          </p:cNvSpPr>
          <p:nvPr>
            <p:ph type="sldNum" sz="quarter" idx="12"/>
          </p:nvPr>
        </p:nvSpPr>
        <p:spPr/>
        <p:txBody>
          <a:bodyPr/>
          <a:lstStyle/>
          <a:p>
            <a:fld id="{47FEE759-DCD7-497A-8BAE-F7A088E4D21E}" type="slidenum">
              <a:rPr lang="pt-PT" smtClean="0"/>
              <a:pPr/>
              <a:t>‹nº›</a:t>
            </a:fld>
            <a:endParaRPr lang="pt-PT"/>
          </a:p>
        </p:txBody>
      </p:sp>
    </p:spTree>
    <p:extLst>
      <p:ext uri="{BB962C8B-B14F-4D97-AF65-F5344CB8AC3E}">
        <p14:creationId xmlns:p14="http://schemas.microsoft.com/office/powerpoint/2010/main" val="264714079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pt-PT" smtClean="0"/>
              <a:t>Clique para editar o estilo</a:t>
            </a:r>
            <a:endParaRPr lang="pt-PT"/>
          </a:p>
        </p:txBody>
      </p:sp>
      <p:sp>
        <p:nvSpPr>
          <p:cNvPr id="3" name="Marcador de Posição de Conteúdo 2"/>
          <p:cNvSpPr>
            <a:spLocks noGrp="1"/>
          </p:cNvSpPr>
          <p:nvPr>
            <p:ph idx="1"/>
          </p:nvPr>
        </p:nvSpPr>
        <p:spPr>
          <a:xfrm>
            <a:off x="5183188" y="987427"/>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t-PT" smtClean="0"/>
              <a:t>Clique para editar os estilos</a:t>
            </a:r>
          </a:p>
          <a:p>
            <a:pPr lvl="1"/>
            <a:r>
              <a:rPr lang="pt-PT" smtClean="0"/>
              <a:t>Segundo nível</a:t>
            </a:r>
          </a:p>
          <a:p>
            <a:pPr lvl="2"/>
            <a:r>
              <a:rPr lang="pt-PT" smtClean="0"/>
              <a:t>Terceiro nível</a:t>
            </a:r>
          </a:p>
          <a:p>
            <a:pPr lvl="3"/>
            <a:r>
              <a:rPr lang="pt-PT" smtClean="0"/>
              <a:t>Quarto nível</a:t>
            </a:r>
          </a:p>
          <a:p>
            <a:pPr lvl="4"/>
            <a:r>
              <a:rPr lang="pt-PT" smtClean="0"/>
              <a:t>Quinto nível</a:t>
            </a:r>
            <a:endParaRPr lang="pt-PT"/>
          </a:p>
        </p:txBody>
      </p:sp>
      <p:sp>
        <p:nvSpPr>
          <p:cNvPr id="4" name="Marcador de Posição do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t-PT" smtClean="0"/>
              <a:t>Clique para editar os estilos</a:t>
            </a:r>
          </a:p>
        </p:txBody>
      </p:sp>
      <p:sp>
        <p:nvSpPr>
          <p:cNvPr id="5" name="Marcador de Posição da Data 4"/>
          <p:cNvSpPr>
            <a:spLocks noGrp="1"/>
          </p:cNvSpPr>
          <p:nvPr>
            <p:ph type="dt" sz="half" idx="10"/>
          </p:nvPr>
        </p:nvSpPr>
        <p:spPr/>
        <p:txBody>
          <a:bodyPr/>
          <a:lstStyle/>
          <a:p>
            <a:fld id="{EACFBA0E-1C59-40E5-B761-B1644483726F}" type="datetime1">
              <a:rPr lang="pt-PT" smtClean="0"/>
              <a:pPr/>
              <a:t>15/07/2018</a:t>
            </a:fld>
            <a:endParaRPr lang="pt-PT"/>
          </a:p>
        </p:txBody>
      </p:sp>
      <p:sp>
        <p:nvSpPr>
          <p:cNvPr id="6" name="Marcador de Posição do Rodapé 5"/>
          <p:cNvSpPr>
            <a:spLocks noGrp="1"/>
          </p:cNvSpPr>
          <p:nvPr>
            <p:ph type="ftr" sz="quarter" idx="11"/>
          </p:nvPr>
        </p:nvSpPr>
        <p:spPr/>
        <p:txBody>
          <a:bodyPr/>
          <a:lstStyle/>
          <a:p>
            <a:endParaRPr lang="pt-PT"/>
          </a:p>
        </p:txBody>
      </p:sp>
      <p:sp>
        <p:nvSpPr>
          <p:cNvPr id="7" name="Marcador de Posição do Número do Diapositivo 6"/>
          <p:cNvSpPr>
            <a:spLocks noGrp="1"/>
          </p:cNvSpPr>
          <p:nvPr>
            <p:ph type="sldNum" sz="quarter" idx="12"/>
          </p:nvPr>
        </p:nvSpPr>
        <p:spPr/>
        <p:txBody>
          <a:bodyPr/>
          <a:lstStyle/>
          <a:p>
            <a:fld id="{47FEE759-DCD7-497A-8BAE-F7A088E4D21E}" type="slidenum">
              <a:rPr lang="pt-PT" smtClean="0"/>
              <a:pPr/>
              <a:t>‹nº›</a:t>
            </a:fld>
            <a:endParaRPr lang="pt-PT"/>
          </a:p>
        </p:txBody>
      </p:sp>
    </p:spTree>
    <p:extLst>
      <p:ext uri="{BB962C8B-B14F-4D97-AF65-F5344CB8AC3E}">
        <p14:creationId xmlns:p14="http://schemas.microsoft.com/office/powerpoint/2010/main" val="196215148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pt-PT" smtClean="0"/>
              <a:t>Clique para editar o estilo</a:t>
            </a:r>
            <a:endParaRPr lang="pt-PT"/>
          </a:p>
        </p:txBody>
      </p:sp>
      <p:sp>
        <p:nvSpPr>
          <p:cNvPr id="3" name="Marcador de Posição da Imagem 2"/>
          <p:cNvSpPr>
            <a:spLocks noGrp="1"/>
          </p:cNvSpPr>
          <p:nvPr>
            <p:ph type="pic" idx="1"/>
          </p:nvPr>
        </p:nvSpPr>
        <p:spPr>
          <a:xfrm>
            <a:off x="5183188" y="987427"/>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pt-PT"/>
          </a:p>
        </p:txBody>
      </p:sp>
      <p:sp>
        <p:nvSpPr>
          <p:cNvPr id="4" name="Marcador de Posição do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t-PT" smtClean="0"/>
              <a:t>Clique para editar os estilos</a:t>
            </a:r>
          </a:p>
        </p:txBody>
      </p:sp>
      <p:sp>
        <p:nvSpPr>
          <p:cNvPr id="5" name="Marcador de Posição da Data 4"/>
          <p:cNvSpPr>
            <a:spLocks noGrp="1"/>
          </p:cNvSpPr>
          <p:nvPr>
            <p:ph type="dt" sz="half" idx="10"/>
          </p:nvPr>
        </p:nvSpPr>
        <p:spPr/>
        <p:txBody>
          <a:bodyPr/>
          <a:lstStyle/>
          <a:p>
            <a:fld id="{310246AA-F832-4E98-BA39-90B337886525}" type="datetime1">
              <a:rPr lang="pt-PT" smtClean="0"/>
              <a:pPr/>
              <a:t>15/07/2018</a:t>
            </a:fld>
            <a:endParaRPr lang="pt-PT"/>
          </a:p>
        </p:txBody>
      </p:sp>
      <p:sp>
        <p:nvSpPr>
          <p:cNvPr id="6" name="Marcador de Posição do Rodapé 5"/>
          <p:cNvSpPr>
            <a:spLocks noGrp="1"/>
          </p:cNvSpPr>
          <p:nvPr>
            <p:ph type="ftr" sz="quarter" idx="11"/>
          </p:nvPr>
        </p:nvSpPr>
        <p:spPr/>
        <p:txBody>
          <a:bodyPr/>
          <a:lstStyle/>
          <a:p>
            <a:endParaRPr lang="pt-PT"/>
          </a:p>
        </p:txBody>
      </p:sp>
      <p:sp>
        <p:nvSpPr>
          <p:cNvPr id="7" name="Marcador de Posição do Número do Diapositivo 6"/>
          <p:cNvSpPr>
            <a:spLocks noGrp="1"/>
          </p:cNvSpPr>
          <p:nvPr>
            <p:ph type="sldNum" sz="quarter" idx="12"/>
          </p:nvPr>
        </p:nvSpPr>
        <p:spPr/>
        <p:txBody>
          <a:bodyPr/>
          <a:lstStyle/>
          <a:p>
            <a:fld id="{47FEE759-DCD7-497A-8BAE-F7A088E4D21E}" type="slidenum">
              <a:rPr lang="pt-PT" smtClean="0"/>
              <a:pPr/>
              <a:t>‹nº›</a:t>
            </a:fld>
            <a:endParaRPr lang="pt-PT"/>
          </a:p>
        </p:txBody>
      </p:sp>
    </p:spTree>
    <p:extLst>
      <p:ext uri="{BB962C8B-B14F-4D97-AF65-F5344CB8AC3E}">
        <p14:creationId xmlns:p14="http://schemas.microsoft.com/office/powerpoint/2010/main" val="60344739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PT" smtClean="0"/>
              <a:t>Clique para editar o estilo</a:t>
            </a:r>
            <a:endParaRPr lang="pt-PT"/>
          </a:p>
        </p:txBody>
      </p:sp>
      <p:sp>
        <p:nvSpPr>
          <p:cNvPr id="3" name="Marcador de Posição de Texto Vertical 2"/>
          <p:cNvSpPr>
            <a:spLocks noGrp="1"/>
          </p:cNvSpPr>
          <p:nvPr>
            <p:ph type="body" orient="vert" idx="1"/>
          </p:nvPr>
        </p:nvSpPr>
        <p:spPr/>
        <p:txBody>
          <a:bodyPr vert="eaVert"/>
          <a:lstStyle/>
          <a:p>
            <a:pPr lvl="0"/>
            <a:r>
              <a:rPr lang="pt-PT" smtClean="0"/>
              <a:t>Clique para editar os estilos</a:t>
            </a:r>
          </a:p>
          <a:p>
            <a:pPr lvl="1"/>
            <a:r>
              <a:rPr lang="pt-PT" smtClean="0"/>
              <a:t>Segundo nível</a:t>
            </a:r>
          </a:p>
          <a:p>
            <a:pPr lvl="2"/>
            <a:r>
              <a:rPr lang="pt-PT" smtClean="0"/>
              <a:t>Terceiro nível</a:t>
            </a:r>
          </a:p>
          <a:p>
            <a:pPr lvl="3"/>
            <a:r>
              <a:rPr lang="pt-PT" smtClean="0"/>
              <a:t>Quarto nível</a:t>
            </a:r>
          </a:p>
          <a:p>
            <a:pPr lvl="4"/>
            <a:r>
              <a:rPr lang="pt-PT" smtClean="0"/>
              <a:t>Quinto nível</a:t>
            </a:r>
            <a:endParaRPr lang="pt-PT"/>
          </a:p>
        </p:txBody>
      </p:sp>
      <p:sp>
        <p:nvSpPr>
          <p:cNvPr id="4" name="Marcador de Posição da Data 3"/>
          <p:cNvSpPr>
            <a:spLocks noGrp="1"/>
          </p:cNvSpPr>
          <p:nvPr>
            <p:ph type="dt" sz="half" idx="10"/>
          </p:nvPr>
        </p:nvSpPr>
        <p:spPr/>
        <p:txBody>
          <a:bodyPr/>
          <a:lstStyle/>
          <a:p>
            <a:fld id="{660D5BA7-5767-4FE1-9D0C-111E53BBA4CD}" type="datetime1">
              <a:rPr lang="pt-PT" smtClean="0"/>
              <a:pPr/>
              <a:t>15/07/2018</a:t>
            </a:fld>
            <a:endParaRPr lang="pt-PT"/>
          </a:p>
        </p:txBody>
      </p:sp>
      <p:sp>
        <p:nvSpPr>
          <p:cNvPr id="5" name="Marcador de Posição do Rodapé 4"/>
          <p:cNvSpPr>
            <a:spLocks noGrp="1"/>
          </p:cNvSpPr>
          <p:nvPr>
            <p:ph type="ftr" sz="quarter" idx="11"/>
          </p:nvPr>
        </p:nvSpPr>
        <p:spPr/>
        <p:txBody>
          <a:bodyPr/>
          <a:lstStyle/>
          <a:p>
            <a:endParaRPr lang="pt-PT"/>
          </a:p>
        </p:txBody>
      </p:sp>
      <p:sp>
        <p:nvSpPr>
          <p:cNvPr id="6" name="Marcador de Posição do Número do Diapositivo 5"/>
          <p:cNvSpPr>
            <a:spLocks noGrp="1"/>
          </p:cNvSpPr>
          <p:nvPr>
            <p:ph type="sldNum" sz="quarter" idx="12"/>
          </p:nvPr>
        </p:nvSpPr>
        <p:spPr/>
        <p:txBody>
          <a:bodyPr/>
          <a:lstStyle/>
          <a:p>
            <a:fld id="{47FEE759-DCD7-497A-8BAE-F7A088E4D21E}" type="slidenum">
              <a:rPr lang="pt-PT" smtClean="0"/>
              <a:pPr/>
              <a:t>‹nº›</a:t>
            </a:fld>
            <a:endParaRPr lang="pt-PT"/>
          </a:p>
        </p:txBody>
      </p:sp>
    </p:spTree>
    <p:extLst>
      <p:ext uri="{BB962C8B-B14F-4D97-AF65-F5344CB8AC3E}">
        <p14:creationId xmlns:p14="http://schemas.microsoft.com/office/powerpoint/2010/main" val="25837521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e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1" y="365125"/>
            <a:ext cx="2628900" cy="5811838"/>
          </a:xfrm>
        </p:spPr>
        <p:txBody>
          <a:bodyPr vert="eaVert"/>
          <a:lstStyle/>
          <a:p>
            <a:r>
              <a:rPr lang="pt-PT" smtClean="0"/>
              <a:t>Clique para editar o estilo</a:t>
            </a:r>
            <a:endParaRPr lang="pt-PT"/>
          </a:p>
        </p:txBody>
      </p:sp>
      <p:sp>
        <p:nvSpPr>
          <p:cNvPr id="3" name="Marcador de Posição de Texto Vertical 2"/>
          <p:cNvSpPr>
            <a:spLocks noGrp="1"/>
          </p:cNvSpPr>
          <p:nvPr>
            <p:ph type="body" orient="vert" idx="1"/>
          </p:nvPr>
        </p:nvSpPr>
        <p:spPr>
          <a:xfrm>
            <a:off x="838201" y="365125"/>
            <a:ext cx="7734300" cy="5811838"/>
          </a:xfrm>
        </p:spPr>
        <p:txBody>
          <a:bodyPr vert="eaVert"/>
          <a:lstStyle/>
          <a:p>
            <a:pPr lvl="0"/>
            <a:r>
              <a:rPr lang="pt-PT" smtClean="0"/>
              <a:t>Clique para editar os estilos</a:t>
            </a:r>
          </a:p>
          <a:p>
            <a:pPr lvl="1"/>
            <a:r>
              <a:rPr lang="pt-PT" smtClean="0"/>
              <a:t>Segundo nível</a:t>
            </a:r>
          </a:p>
          <a:p>
            <a:pPr lvl="2"/>
            <a:r>
              <a:rPr lang="pt-PT" smtClean="0"/>
              <a:t>Terceiro nível</a:t>
            </a:r>
          </a:p>
          <a:p>
            <a:pPr lvl="3"/>
            <a:r>
              <a:rPr lang="pt-PT" smtClean="0"/>
              <a:t>Quarto nível</a:t>
            </a:r>
          </a:p>
          <a:p>
            <a:pPr lvl="4"/>
            <a:r>
              <a:rPr lang="pt-PT" smtClean="0"/>
              <a:t>Quinto nível</a:t>
            </a:r>
            <a:endParaRPr lang="pt-PT"/>
          </a:p>
        </p:txBody>
      </p:sp>
      <p:sp>
        <p:nvSpPr>
          <p:cNvPr id="4" name="Marcador de Posição da Data 3"/>
          <p:cNvSpPr>
            <a:spLocks noGrp="1"/>
          </p:cNvSpPr>
          <p:nvPr>
            <p:ph type="dt" sz="half" idx="10"/>
          </p:nvPr>
        </p:nvSpPr>
        <p:spPr/>
        <p:txBody>
          <a:bodyPr/>
          <a:lstStyle/>
          <a:p>
            <a:fld id="{790D78DB-3B54-4E94-9895-698EC301C583}" type="datetime1">
              <a:rPr lang="pt-PT" smtClean="0"/>
              <a:pPr/>
              <a:t>15/07/2018</a:t>
            </a:fld>
            <a:endParaRPr lang="pt-PT"/>
          </a:p>
        </p:txBody>
      </p:sp>
      <p:sp>
        <p:nvSpPr>
          <p:cNvPr id="5" name="Marcador de Posição do Rodapé 4"/>
          <p:cNvSpPr>
            <a:spLocks noGrp="1"/>
          </p:cNvSpPr>
          <p:nvPr>
            <p:ph type="ftr" sz="quarter" idx="11"/>
          </p:nvPr>
        </p:nvSpPr>
        <p:spPr/>
        <p:txBody>
          <a:bodyPr/>
          <a:lstStyle/>
          <a:p>
            <a:endParaRPr lang="pt-PT"/>
          </a:p>
        </p:txBody>
      </p:sp>
      <p:sp>
        <p:nvSpPr>
          <p:cNvPr id="6" name="Marcador de Posição do Número do Diapositivo 5"/>
          <p:cNvSpPr>
            <a:spLocks noGrp="1"/>
          </p:cNvSpPr>
          <p:nvPr>
            <p:ph type="sldNum" sz="quarter" idx="12"/>
          </p:nvPr>
        </p:nvSpPr>
        <p:spPr/>
        <p:txBody>
          <a:bodyPr/>
          <a:lstStyle/>
          <a:p>
            <a:fld id="{47FEE759-DCD7-497A-8BAE-F7A088E4D21E}" type="slidenum">
              <a:rPr lang="pt-PT" smtClean="0"/>
              <a:pPr/>
              <a:t>‹nº›</a:t>
            </a:fld>
            <a:endParaRPr lang="pt-PT"/>
          </a:p>
        </p:txBody>
      </p:sp>
    </p:spTree>
    <p:extLst>
      <p:ext uri="{BB962C8B-B14F-4D97-AF65-F5344CB8AC3E}">
        <p14:creationId xmlns:p14="http://schemas.microsoft.com/office/powerpoint/2010/main" val="38450522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Posição do Título 1"/>
          <p:cNvSpPr>
            <a:spLocks noGrp="1"/>
          </p:cNvSpPr>
          <p:nvPr>
            <p:ph type="title"/>
          </p:nvPr>
        </p:nvSpPr>
        <p:spPr>
          <a:xfrm>
            <a:off x="838200" y="365127"/>
            <a:ext cx="10515600" cy="1325563"/>
          </a:xfrm>
          <a:prstGeom prst="rect">
            <a:avLst/>
          </a:prstGeom>
        </p:spPr>
        <p:txBody>
          <a:bodyPr vert="horz" lIns="91440" tIns="45720" rIns="91440" bIns="45720" rtlCol="0" anchor="ctr">
            <a:normAutofit/>
          </a:bodyPr>
          <a:lstStyle/>
          <a:p>
            <a:r>
              <a:rPr lang="pt-PT" smtClean="0"/>
              <a:t>Clique para editar o estilo</a:t>
            </a:r>
            <a:endParaRPr lang="pt-PT"/>
          </a:p>
        </p:txBody>
      </p:sp>
      <p:sp>
        <p:nvSpPr>
          <p:cNvPr id="3" name="Marcador de Posição do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pt-PT" smtClean="0"/>
              <a:t>Clique para editar os estilos</a:t>
            </a:r>
          </a:p>
          <a:p>
            <a:pPr lvl="1"/>
            <a:r>
              <a:rPr lang="pt-PT" smtClean="0"/>
              <a:t>Segundo nível</a:t>
            </a:r>
          </a:p>
          <a:p>
            <a:pPr lvl="2"/>
            <a:r>
              <a:rPr lang="pt-PT" smtClean="0"/>
              <a:t>Terceiro nível</a:t>
            </a:r>
          </a:p>
          <a:p>
            <a:pPr lvl="3"/>
            <a:r>
              <a:rPr lang="pt-PT" smtClean="0"/>
              <a:t>Quarto nível</a:t>
            </a:r>
          </a:p>
          <a:p>
            <a:pPr lvl="4"/>
            <a:r>
              <a:rPr lang="pt-PT" smtClean="0"/>
              <a:t>Quinto nível</a:t>
            </a:r>
            <a:endParaRPr lang="pt-PT"/>
          </a:p>
        </p:txBody>
      </p:sp>
      <p:sp>
        <p:nvSpPr>
          <p:cNvPr id="4" name="Marcador de Posição da Data 3"/>
          <p:cNvSpPr>
            <a:spLocks noGrp="1"/>
          </p:cNvSpPr>
          <p:nvPr>
            <p:ph type="dt" sz="half" idx="2"/>
          </p:nvPr>
        </p:nvSpPr>
        <p:spPr>
          <a:xfrm>
            <a:off x="838200" y="6356352"/>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53B6CDC-8582-42A5-BF32-396F28341557}" type="datetime1">
              <a:rPr lang="pt-PT" smtClean="0"/>
              <a:pPr/>
              <a:t>15/07/2018</a:t>
            </a:fld>
            <a:endParaRPr lang="pt-PT"/>
          </a:p>
        </p:txBody>
      </p:sp>
      <p:sp>
        <p:nvSpPr>
          <p:cNvPr id="5" name="Marcador de Posição do Rodapé 4"/>
          <p:cNvSpPr>
            <a:spLocks noGrp="1"/>
          </p:cNvSpPr>
          <p:nvPr>
            <p:ph type="ftr" sz="quarter" idx="3"/>
          </p:nvPr>
        </p:nvSpPr>
        <p:spPr>
          <a:xfrm>
            <a:off x="4038600" y="6356352"/>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pt-PT"/>
          </a:p>
        </p:txBody>
      </p:sp>
      <p:sp>
        <p:nvSpPr>
          <p:cNvPr id="6" name="Marcador de Posição do Número do Diapositivo 5"/>
          <p:cNvSpPr>
            <a:spLocks noGrp="1"/>
          </p:cNvSpPr>
          <p:nvPr>
            <p:ph type="sldNum" sz="quarter" idx="4"/>
          </p:nvPr>
        </p:nvSpPr>
        <p:spPr>
          <a:xfrm>
            <a:off x="8610600" y="6356352"/>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7FEE759-DCD7-497A-8BAE-F7A088E4D21E}" type="slidenum">
              <a:rPr lang="pt-PT" smtClean="0"/>
              <a:pPr/>
              <a:t>‹nº›</a:t>
            </a:fld>
            <a:endParaRPr lang="pt-PT"/>
          </a:p>
        </p:txBody>
      </p:sp>
    </p:spTree>
    <p:extLst>
      <p:ext uri="{BB962C8B-B14F-4D97-AF65-F5344CB8AC3E}">
        <p14:creationId xmlns:p14="http://schemas.microsoft.com/office/powerpoint/2010/main" val="217624626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pt-P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6.jpg"/><Relationship Id="rId5" Type="http://schemas.openxmlformats.org/officeDocument/2006/relationships/image" Target="../media/image5.jpg"/><Relationship Id="rId4" Type="http://schemas.openxmlformats.org/officeDocument/2006/relationships/image" Target="../media/image4.jp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aixaDeTexto 5"/>
          <p:cNvSpPr txBox="1"/>
          <p:nvPr/>
        </p:nvSpPr>
        <p:spPr>
          <a:xfrm>
            <a:off x="2052921" y="1896465"/>
            <a:ext cx="9777454" cy="2308324"/>
          </a:xfrm>
          <a:prstGeom prst="rect">
            <a:avLst/>
          </a:prstGeom>
          <a:noFill/>
        </p:spPr>
        <p:txBody>
          <a:bodyPr wrap="square" rtlCol="0">
            <a:spAutoFit/>
          </a:bodyPr>
          <a:lstStyle/>
          <a:p>
            <a:pPr algn="ctr"/>
            <a:endParaRPr lang="pt-PT" sz="3600" b="1" dirty="0" smtClean="0">
              <a:solidFill>
                <a:srgbClr val="FFC000"/>
              </a:solidFill>
            </a:endParaRPr>
          </a:p>
          <a:p>
            <a:pPr algn="r"/>
            <a:r>
              <a:rPr lang="pt-PT" sz="3600" b="1" i="1" dirty="0">
                <a:solidFill>
                  <a:srgbClr val="FF9900"/>
                </a:solidFill>
              </a:rPr>
              <a:t>BIOMODEL</a:t>
            </a:r>
            <a:r>
              <a:rPr lang="pt-PT" sz="3600" b="1" dirty="0">
                <a:solidFill>
                  <a:srgbClr val="FF9900"/>
                </a:solidFill>
              </a:rPr>
              <a:t> </a:t>
            </a:r>
            <a:r>
              <a:rPr lang="pt-PT" sz="3600" b="1" dirty="0" smtClean="0">
                <a:solidFill>
                  <a:srgbClr val="FF9900"/>
                </a:solidFill>
              </a:rPr>
              <a:t>– A gestão agroflorestal e a biodiversidade em territórios de baixa densidade </a:t>
            </a:r>
            <a:r>
              <a:rPr lang="pt-PT" sz="3600" i="1" dirty="0" smtClean="0">
                <a:solidFill>
                  <a:srgbClr val="FF9900"/>
                </a:solidFill>
              </a:rPr>
              <a:t>       </a:t>
            </a:r>
          </a:p>
          <a:p>
            <a:pPr algn="r"/>
            <a:endParaRPr lang="pt-PT" sz="3600" i="1" dirty="0">
              <a:solidFill>
                <a:schemeClr val="tx1">
                  <a:lumMod val="65000"/>
                  <a:lumOff val="35000"/>
                </a:schemeClr>
              </a:solidFill>
            </a:endParaRPr>
          </a:p>
        </p:txBody>
      </p:sp>
      <p:pic>
        <p:nvPicPr>
          <p:cNvPr id="1026" name="Picture 2" descr="C:\Users\guida\Desktop\logotipo_novo_IPP_fundo_branco.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60529" y="109178"/>
            <a:ext cx="2221406" cy="1372829"/>
          </a:xfrm>
          <a:prstGeom prst="rect">
            <a:avLst/>
          </a:prstGeom>
          <a:noFill/>
          <a:extLst>
            <a:ext uri="{909E8E84-426E-40DD-AFC4-6F175D3DCCD1}">
              <a14:hiddenFill xmlns:a14="http://schemas.microsoft.com/office/drawing/2010/main">
                <a:solidFill>
                  <a:srgbClr val="FFFFFF"/>
                </a:solidFill>
              </a14:hiddenFill>
            </a:ext>
          </a:extLst>
        </p:spPr>
      </p:pic>
      <p:sp>
        <p:nvSpPr>
          <p:cNvPr id="7" name="Rectângulo 6"/>
          <p:cNvSpPr/>
          <p:nvPr/>
        </p:nvSpPr>
        <p:spPr>
          <a:xfrm>
            <a:off x="318407" y="1482007"/>
            <a:ext cx="5135336" cy="348342"/>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PT"/>
          </a:p>
        </p:txBody>
      </p:sp>
      <p:sp>
        <p:nvSpPr>
          <p:cNvPr id="9" name="Rectângulo 8"/>
          <p:cNvSpPr/>
          <p:nvPr/>
        </p:nvSpPr>
        <p:spPr>
          <a:xfrm>
            <a:off x="6626762" y="6408027"/>
            <a:ext cx="5402036" cy="348342"/>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PT"/>
          </a:p>
        </p:txBody>
      </p:sp>
      <p:pic>
        <p:nvPicPr>
          <p:cNvPr id="10" name="Imagem 9" descr="http://valoriza.ipportalegre.pt/images/VALORIZA-PT.pn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18407" y="93014"/>
            <a:ext cx="2397498" cy="1388993"/>
          </a:xfrm>
          <a:prstGeom prst="rect">
            <a:avLst/>
          </a:prstGeom>
          <a:noFill/>
          <a:ln>
            <a:noFill/>
          </a:ln>
        </p:spPr>
      </p:pic>
      <p:sp>
        <p:nvSpPr>
          <p:cNvPr id="2" name="Retângulo 1"/>
          <p:cNvSpPr/>
          <p:nvPr/>
        </p:nvSpPr>
        <p:spPr>
          <a:xfrm>
            <a:off x="6626762" y="4273874"/>
            <a:ext cx="5154304" cy="1785104"/>
          </a:xfrm>
          <a:prstGeom prst="rect">
            <a:avLst/>
          </a:prstGeom>
        </p:spPr>
        <p:txBody>
          <a:bodyPr wrap="square">
            <a:spAutoFit/>
          </a:bodyPr>
          <a:lstStyle/>
          <a:p>
            <a:pPr algn="r"/>
            <a:r>
              <a:rPr lang="pt-PT" sz="2800" i="1" dirty="0">
                <a:solidFill>
                  <a:schemeClr val="tx1">
                    <a:lumMod val="65000"/>
                    <a:lumOff val="35000"/>
                  </a:schemeClr>
                </a:solidFill>
              </a:rPr>
              <a:t> </a:t>
            </a:r>
          </a:p>
          <a:p>
            <a:pPr algn="r"/>
            <a:endParaRPr lang="pt-PT" sz="2800" i="1" dirty="0">
              <a:solidFill>
                <a:schemeClr val="tx1">
                  <a:lumMod val="65000"/>
                  <a:lumOff val="35000"/>
                </a:schemeClr>
              </a:solidFill>
            </a:endParaRPr>
          </a:p>
          <a:p>
            <a:pPr algn="r"/>
            <a:r>
              <a:rPr lang="pt-PT" dirty="0" smtClean="0">
                <a:solidFill>
                  <a:schemeClr val="tx1">
                    <a:lumMod val="65000"/>
                    <a:lumOff val="35000"/>
                  </a:schemeClr>
                </a:solidFill>
              </a:rPr>
              <a:t>16 </a:t>
            </a:r>
            <a:r>
              <a:rPr lang="pt-PT" dirty="0">
                <a:solidFill>
                  <a:schemeClr val="tx1">
                    <a:lumMod val="65000"/>
                    <a:lumOff val="35000"/>
                  </a:schemeClr>
                </a:solidFill>
              </a:rPr>
              <a:t>| </a:t>
            </a:r>
            <a:r>
              <a:rPr lang="pt-PT" dirty="0" smtClean="0">
                <a:solidFill>
                  <a:schemeClr val="tx1">
                    <a:lumMod val="65000"/>
                    <a:lumOff val="35000"/>
                  </a:schemeClr>
                </a:solidFill>
              </a:rPr>
              <a:t>julho </a:t>
            </a:r>
            <a:r>
              <a:rPr lang="pt-PT" dirty="0">
                <a:solidFill>
                  <a:schemeClr val="tx1">
                    <a:lumMod val="65000"/>
                    <a:lumOff val="35000"/>
                  </a:schemeClr>
                </a:solidFill>
              </a:rPr>
              <a:t>| </a:t>
            </a:r>
            <a:r>
              <a:rPr lang="pt-PT" dirty="0" smtClean="0">
                <a:solidFill>
                  <a:schemeClr val="tx1">
                    <a:lumMod val="65000"/>
                    <a:lumOff val="35000"/>
                  </a:schemeClr>
                </a:solidFill>
              </a:rPr>
              <a:t>2018</a:t>
            </a:r>
            <a:endParaRPr lang="pt-PT" dirty="0">
              <a:solidFill>
                <a:schemeClr val="tx1">
                  <a:lumMod val="65000"/>
                  <a:lumOff val="35000"/>
                </a:schemeClr>
              </a:solidFill>
            </a:endParaRPr>
          </a:p>
          <a:p>
            <a:pPr algn="r"/>
            <a:endParaRPr lang="pt-PT" dirty="0">
              <a:solidFill>
                <a:schemeClr val="tx1">
                  <a:lumMod val="65000"/>
                  <a:lumOff val="35000"/>
                </a:schemeClr>
              </a:solidFill>
            </a:endParaRPr>
          </a:p>
          <a:p>
            <a:pPr marL="2057400" algn="r" defTabSz="931863"/>
            <a:r>
              <a:rPr lang="pt-PT" dirty="0"/>
              <a:t> </a:t>
            </a:r>
            <a:r>
              <a:rPr lang="pt-PT" dirty="0" smtClean="0"/>
              <a:t>Luís Quinta-Nova</a:t>
            </a:r>
            <a:endParaRPr lang="pt-PT" dirty="0"/>
          </a:p>
        </p:txBody>
      </p:sp>
      <p:sp>
        <p:nvSpPr>
          <p:cNvPr id="3" name="Retângulo 2"/>
          <p:cNvSpPr/>
          <p:nvPr/>
        </p:nvSpPr>
        <p:spPr>
          <a:xfrm>
            <a:off x="5190565" y="611390"/>
            <a:ext cx="7001435" cy="584775"/>
          </a:xfrm>
          <a:prstGeom prst="rect">
            <a:avLst/>
          </a:prstGeom>
        </p:spPr>
        <p:txBody>
          <a:bodyPr wrap="square">
            <a:spAutoFit/>
          </a:bodyPr>
          <a:lstStyle/>
          <a:p>
            <a:pPr algn="r"/>
            <a:r>
              <a:rPr lang="pt-PT" sz="1600" dirty="0">
                <a:latin typeface="Arial Rounded MT Bold" panose="020F0704030504030204" pitchFamily="34" charset="0"/>
              </a:rPr>
              <a:t>Seminário </a:t>
            </a:r>
            <a:endParaRPr lang="pt-PT" sz="1600" dirty="0" smtClean="0">
              <a:latin typeface="Arial Rounded MT Bold" panose="020F0704030504030204" pitchFamily="34" charset="0"/>
            </a:endParaRPr>
          </a:p>
          <a:p>
            <a:pPr algn="r"/>
            <a:r>
              <a:rPr lang="pt-PT" sz="1600" dirty="0" smtClean="0">
                <a:latin typeface="Arial Rounded MT Bold" panose="020F0704030504030204" pitchFamily="34" charset="0"/>
              </a:rPr>
              <a:t>"</a:t>
            </a:r>
            <a:r>
              <a:rPr lang="pt-PT" sz="1600" dirty="0" err="1">
                <a:latin typeface="Arial Rounded MT Bold" panose="020F0704030504030204" pitchFamily="34" charset="0"/>
              </a:rPr>
              <a:t>VALORIZAr</a:t>
            </a:r>
            <a:r>
              <a:rPr lang="pt-PT" sz="1600" dirty="0">
                <a:latin typeface="Arial Rounded MT Bold" panose="020F0704030504030204" pitchFamily="34" charset="0"/>
              </a:rPr>
              <a:t> Comunidades e Territórios de Baixa Densidade"</a:t>
            </a:r>
          </a:p>
        </p:txBody>
      </p:sp>
      <p:pic>
        <p:nvPicPr>
          <p:cNvPr id="13"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003612" y="4001433"/>
            <a:ext cx="3859305" cy="28565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5625375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guida\Desktop\logotipo_novo_IPP_fundo_branco.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60529" y="109178"/>
            <a:ext cx="2221406" cy="1372829"/>
          </a:xfrm>
          <a:prstGeom prst="rect">
            <a:avLst/>
          </a:prstGeom>
          <a:noFill/>
          <a:extLst>
            <a:ext uri="{909E8E84-426E-40DD-AFC4-6F175D3DCCD1}">
              <a14:hiddenFill xmlns:a14="http://schemas.microsoft.com/office/drawing/2010/main">
                <a:solidFill>
                  <a:srgbClr val="FFFFFF"/>
                </a:solidFill>
              </a14:hiddenFill>
            </a:ext>
          </a:extLst>
        </p:spPr>
      </p:pic>
      <p:sp>
        <p:nvSpPr>
          <p:cNvPr id="7" name="Rectângulo 6"/>
          <p:cNvSpPr/>
          <p:nvPr/>
        </p:nvSpPr>
        <p:spPr>
          <a:xfrm>
            <a:off x="318407" y="1482007"/>
            <a:ext cx="5135336" cy="348342"/>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PT"/>
          </a:p>
        </p:txBody>
      </p:sp>
      <p:pic>
        <p:nvPicPr>
          <p:cNvPr id="10" name="Imagem 9" descr="http://valoriza.ipportalegre.pt/images/VALORIZA-PT.pn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18407" y="93014"/>
            <a:ext cx="2397498" cy="1388993"/>
          </a:xfrm>
          <a:prstGeom prst="rect">
            <a:avLst/>
          </a:prstGeom>
          <a:noFill/>
          <a:ln>
            <a:noFill/>
          </a:ln>
        </p:spPr>
      </p:pic>
      <p:sp>
        <p:nvSpPr>
          <p:cNvPr id="3" name="Retângulo 2"/>
          <p:cNvSpPr/>
          <p:nvPr/>
        </p:nvSpPr>
        <p:spPr>
          <a:xfrm>
            <a:off x="318407" y="2708354"/>
            <a:ext cx="11568793" cy="3031599"/>
          </a:xfrm>
          <a:prstGeom prst="rect">
            <a:avLst/>
          </a:prstGeom>
        </p:spPr>
        <p:txBody>
          <a:bodyPr wrap="square">
            <a:spAutoFit/>
          </a:bodyPr>
          <a:lstStyle/>
          <a:p>
            <a:pPr algn="just">
              <a:spcAft>
                <a:spcPts val="600"/>
              </a:spcAft>
            </a:pPr>
            <a:r>
              <a:rPr lang="pt-PT" sz="2400" b="1" dirty="0" smtClean="0">
                <a:solidFill>
                  <a:srgbClr val="C00000"/>
                </a:solidFill>
                <a:latin typeface="Calibri" panose="020F0502020204030204" pitchFamily="34" charset="0"/>
                <a:ea typeface="Times New Roman" panose="02020603050405020304" pitchFamily="18" charset="0"/>
                <a:cs typeface="Times New Roman" panose="02020603050405020304" pitchFamily="18" charset="0"/>
              </a:rPr>
              <a:t>Objetivo:</a:t>
            </a:r>
          </a:p>
          <a:p>
            <a:pPr algn="just">
              <a:lnSpc>
                <a:spcPct val="135000"/>
              </a:lnSpc>
            </a:pPr>
            <a:r>
              <a:rPr lang="pt-PT" sz="2400" dirty="0" smtClean="0">
                <a:solidFill>
                  <a:srgbClr val="0033CC"/>
                </a:solidFill>
                <a:latin typeface="Calibri" panose="020F0502020204030204" pitchFamily="34" charset="0"/>
                <a:ea typeface="Times New Roman" panose="02020603050405020304" pitchFamily="18" charset="0"/>
                <a:cs typeface="Times New Roman" panose="02020603050405020304" pitchFamily="18" charset="0"/>
              </a:rPr>
              <a:t>Pretende-se avaliar </a:t>
            </a:r>
            <a:r>
              <a:rPr lang="pt-PT" sz="2400" dirty="0">
                <a:solidFill>
                  <a:srgbClr val="0033CC"/>
                </a:solidFill>
                <a:latin typeface="Calibri" panose="020F0502020204030204" pitchFamily="34" charset="0"/>
                <a:ea typeface="Times New Roman" panose="02020603050405020304" pitchFamily="18" charset="0"/>
                <a:cs typeface="Times New Roman" panose="02020603050405020304" pitchFamily="18" charset="0"/>
              </a:rPr>
              <a:t>um dos serviços de </a:t>
            </a:r>
            <a:r>
              <a:rPr lang="pt-PT" sz="2400" dirty="0" smtClean="0">
                <a:solidFill>
                  <a:srgbClr val="0033CC"/>
                </a:solidFill>
                <a:latin typeface="Calibri" panose="020F0502020204030204" pitchFamily="34" charset="0"/>
                <a:ea typeface="Times New Roman" panose="02020603050405020304" pitchFamily="18" charset="0"/>
                <a:cs typeface="Times New Roman" panose="02020603050405020304" pitchFamily="18" charset="0"/>
              </a:rPr>
              <a:t>suporte do ecossistema </a:t>
            </a:r>
            <a:r>
              <a:rPr lang="pt-PT" sz="2400" dirty="0">
                <a:solidFill>
                  <a:srgbClr val="0033CC"/>
                </a:solidFill>
                <a:latin typeface="Calibri" panose="020F0502020204030204" pitchFamily="34" charset="0"/>
                <a:ea typeface="Times New Roman" panose="02020603050405020304" pitchFamily="18" charset="0"/>
                <a:cs typeface="Times New Roman" panose="02020603050405020304" pitchFamily="18" charset="0"/>
              </a:rPr>
              <a:t>- a </a:t>
            </a:r>
            <a:r>
              <a:rPr lang="pt-PT" sz="2400" dirty="0">
                <a:solidFill>
                  <a:schemeClr val="accent6">
                    <a:lumMod val="75000"/>
                  </a:schemeClr>
                </a:solidFill>
                <a:latin typeface="Calibri" panose="020F0502020204030204" pitchFamily="34" charset="0"/>
                <a:ea typeface="Times New Roman" panose="02020603050405020304" pitchFamily="18" charset="0"/>
                <a:cs typeface="Times New Roman" panose="02020603050405020304" pitchFamily="18" charset="0"/>
              </a:rPr>
              <a:t>Biodiversidade</a:t>
            </a:r>
            <a:r>
              <a:rPr lang="pt-PT" sz="2400" dirty="0">
                <a:solidFill>
                  <a:srgbClr val="0033CC"/>
                </a:solidFill>
                <a:latin typeface="Calibri" panose="020F0502020204030204" pitchFamily="34" charset="0"/>
                <a:ea typeface="Times New Roman" panose="02020603050405020304" pitchFamily="18" charset="0"/>
                <a:cs typeface="Times New Roman" panose="02020603050405020304" pitchFamily="18" charset="0"/>
              </a:rPr>
              <a:t>, associado aos modelos de exploração agroflorestal ao nível da paisagem e das unidades de gestão através de uma abordagem centrada numa rede de amostragem estratificada, com base na definição de unidades homogéneas de paisagem. Este método será sistematicamente aplicado no tempo para testar a capacidade de avaliação do sistema</a:t>
            </a:r>
            <a:r>
              <a:rPr lang="pt-PT" sz="2400" dirty="0" smtClean="0">
                <a:solidFill>
                  <a:srgbClr val="0033CC"/>
                </a:solidFill>
                <a:latin typeface="Calibri" panose="020F0502020204030204" pitchFamily="34" charset="0"/>
                <a:ea typeface="Times New Roman" panose="02020603050405020304" pitchFamily="18" charset="0"/>
                <a:cs typeface="Times New Roman" panose="02020603050405020304" pitchFamily="18" charset="0"/>
              </a:rPr>
              <a:t>.</a:t>
            </a:r>
          </a:p>
        </p:txBody>
      </p:sp>
      <p:sp>
        <p:nvSpPr>
          <p:cNvPr id="11" name="Retângulo 10"/>
          <p:cNvSpPr/>
          <p:nvPr/>
        </p:nvSpPr>
        <p:spPr>
          <a:xfrm>
            <a:off x="5190565" y="611390"/>
            <a:ext cx="7001435" cy="584775"/>
          </a:xfrm>
          <a:prstGeom prst="rect">
            <a:avLst/>
          </a:prstGeom>
        </p:spPr>
        <p:txBody>
          <a:bodyPr wrap="square">
            <a:spAutoFit/>
          </a:bodyPr>
          <a:lstStyle/>
          <a:p>
            <a:pPr algn="r"/>
            <a:r>
              <a:rPr lang="pt-PT" sz="1600" dirty="0">
                <a:latin typeface="Arial Rounded MT Bold" panose="020F0704030504030204" pitchFamily="34" charset="0"/>
              </a:rPr>
              <a:t>Seminário </a:t>
            </a:r>
            <a:endParaRPr lang="pt-PT" sz="1600" dirty="0" smtClean="0">
              <a:latin typeface="Arial Rounded MT Bold" panose="020F0704030504030204" pitchFamily="34" charset="0"/>
            </a:endParaRPr>
          </a:p>
          <a:p>
            <a:pPr algn="r"/>
            <a:r>
              <a:rPr lang="pt-PT" sz="1600" dirty="0" smtClean="0">
                <a:latin typeface="Arial Rounded MT Bold" panose="020F0704030504030204" pitchFamily="34" charset="0"/>
              </a:rPr>
              <a:t>"</a:t>
            </a:r>
            <a:r>
              <a:rPr lang="pt-PT" sz="1600" dirty="0" err="1">
                <a:latin typeface="Arial Rounded MT Bold" panose="020F0704030504030204" pitchFamily="34" charset="0"/>
              </a:rPr>
              <a:t>VALORIZAr</a:t>
            </a:r>
            <a:r>
              <a:rPr lang="pt-PT" sz="1600" dirty="0">
                <a:latin typeface="Arial Rounded MT Bold" panose="020F0704030504030204" pitchFamily="34" charset="0"/>
              </a:rPr>
              <a:t> Comunidades e Territórios de Baixa Densidade"</a:t>
            </a:r>
          </a:p>
        </p:txBody>
      </p:sp>
    </p:spTree>
    <p:extLst>
      <p:ext uri="{BB962C8B-B14F-4D97-AF65-F5344CB8AC3E}">
        <p14:creationId xmlns:p14="http://schemas.microsoft.com/office/powerpoint/2010/main" val="393339748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guida\Desktop\logotipo_novo_IPP_fundo_branco.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60529" y="109178"/>
            <a:ext cx="2221406" cy="1372829"/>
          </a:xfrm>
          <a:prstGeom prst="rect">
            <a:avLst/>
          </a:prstGeom>
          <a:noFill/>
          <a:extLst>
            <a:ext uri="{909E8E84-426E-40DD-AFC4-6F175D3DCCD1}">
              <a14:hiddenFill xmlns:a14="http://schemas.microsoft.com/office/drawing/2010/main">
                <a:solidFill>
                  <a:srgbClr val="FFFFFF"/>
                </a:solidFill>
              </a14:hiddenFill>
            </a:ext>
          </a:extLst>
        </p:spPr>
      </p:pic>
      <p:sp>
        <p:nvSpPr>
          <p:cNvPr id="7" name="Rectângulo 6"/>
          <p:cNvSpPr/>
          <p:nvPr/>
        </p:nvSpPr>
        <p:spPr>
          <a:xfrm>
            <a:off x="318407" y="1482007"/>
            <a:ext cx="5135336" cy="348342"/>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PT"/>
          </a:p>
        </p:txBody>
      </p:sp>
      <p:pic>
        <p:nvPicPr>
          <p:cNvPr id="10" name="Imagem 9" descr="http://valoriza.ipportalegre.pt/images/VALORIZA-PT.pn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18407" y="93014"/>
            <a:ext cx="2397498" cy="1388993"/>
          </a:xfrm>
          <a:prstGeom prst="rect">
            <a:avLst/>
          </a:prstGeom>
          <a:noFill/>
          <a:ln>
            <a:noFill/>
          </a:ln>
        </p:spPr>
      </p:pic>
      <p:sp>
        <p:nvSpPr>
          <p:cNvPr id="8" name="Retângulo 7"/>
          <p:cNvSpPr/>
          <p:nvPr/>
        </p:nvSpPr>
        <p:spPr>
          <a:xfrm>
            <a:off x="318407" y="1874638"/>
            <a:ext cx="11757052" cy="4770537"/>
          </a:xfrm>
          <a:prstGeom prst="rect">
            <a:avLst/>
          </a:prstGeom>
        </p:spPr>
        <p:txBody>
          <a:bodyPr wrap="square">
            <a:spAutoFit/>
          </a:bodyPr>
          <a:lstStyle/>
          <a:p>
            <a:pPr algn="just">
              <a:spcAft>
                <a:spcPts val="1200"/>
              </a:spcAft>
            </a:pPr>
            <a:r>
              <a:rPr lang="pt-PT" sz="2400" b="1" dirty="0" smtClean="0">
                <a:solidFill>
                  <a:srgbClr val="C00000"/>
                </a:solidFill>
                <a:latin typeface="Calibri" panose="020F0502020204030204" pitchFamily="34" charset="0"/>
                <a:ea typeface="Times New Roman" panose="02020603050405020304" pitchFamily="18" charset="0"/>
                <a:cs typeface="Times New Roman" panose="02020603050405020304" pitchFamily="18" charset="0"/>
              </a:rPr>
              <a:t>Etapas:</a:t>
            </a:r>
          </a:p>
          <a:p>
            <a:pPr marL="363538" indent="-363538" algn="just">
              <a:spcAft>
                <a:spcPts val="1200"/>
              </a:spcAft>
            </a:pPr>
            <a:r>
              <a:rPr lang="pt-PT" sz="2400" dirty="0" smtClean="0">
                <a:solidFill>
                  <a:srgbClr val="0033CC"/>
                </a:solidFill>
                <a:latin typeface="Calibri" panose="020F0502020204030204" pitchFamily="34" charset="0"/>
                <a:ea typeface="Times New Roman" panose="02020603050405020304" pitchFamily="18" charset="0"/>
                <a:cs typeface="Times New Roman" panose="02020603050405020304" pitchFamily="18" charset="0"/>
              </a:rPr>
              <a:t>1. Caracterizar </a:t>
            </a:r>
            <a:r>
              <a:rPr lang="pt-PT" sz="2400" dirty="0">
                <a:solidFill>
                  <a:srgbClr val="0033CC"/>
                </a:solidFill>
                <a:latin typeface="Calibri" panose="020F0502020204030204" pitchFamily="34" charset="0"/>
                <a:ea typeface="Times New Roman" panose="02020603050405020304" pitchFamily="18" charset="0"/>
                <a:cs typeface="Times New Roman" panose="02020603050405020304" pitchFamily="18" charset="0"/>
              </a:rPr>
              <a:t>a estrutura paisagística integrada em áreas florestais no território da Beira </a:t>
            </a:r>
            <a:r>
              <a:rPr lang="pt-PT" sz="2400" dirty="0" smtClean="0">
                <a:solidFill>
                  <a:srgbClr val="0033CC"/>
                </a:solidFill>
                <a:latin typeface="Calibri" panose="020F0502020204030204" pitchFamily="34" charset="0"/>
                <a:ea typeface="Times New Roman" panose="02020603050405020304" pitchFamily="18" charset="0"/>
                <a:cs typeface="Times New Roman" panose="02020603050405020304" pitchFamily="18" charset="0"/>
              </a:rPr>
              <a:t>Baixa e Norte Alentejano, </a:t>
            </a:r>
            <a:r>
              <a:rPr lang="pt-PT" sz="2400" dirty="0">
                <a:solidFill>
                  <a:srgbClr val="0033CC"/>
                </a:solidFill>
                <a:latin typeface="Calibri" panose="020F0502020204030204" pitchFamily="34" charset="0"/>
                <a:ea typeface="Times New Roman" panose="02020603050405020304" pitchFamily="18" charset="0"/>
                <a:cs typeface="Times New Roman" panose="02020603050405020304" pitchFamily="18" charset="0"/>
              </a:rPr>
              <a:t>com especial incidência na rede de áreas com interesse para a conservação da natureza (Rede Nacional de Áreas Protegidas e sítios da Rede Natura 2000</a:t>
            </a:r>
            <a:r>
              <a:rPr lang="pt-PT" sz="2400" dirty="0" smtClean="0">
                <a:solidFill>
                  <a:srgbClr val="0033CC"/>
                </a:solidFill>
                <a:latin typeface="Calibri" panose="020F0502020204030204" pitchFamily="34" charset="0"/>
                <a:ea typeface="Times New Roman" panose="02020603050405020304" pitchFamily="18" charset="0"/>
                <a:cs typeface="Times New Roman" panose="02020603050405020304" pitchFamily="18" charset="0"/>
              </a:rPr>
              <a:t>);</a:t>
            </a:r>
          </a:p>
          <a:p>
            <a:pPr marL="363538" indent="-363538" algn="just">
              <a:spcAft>
                <a:spcPts val="1200"/>
              </a:spcAft>
            </a:pPr>
            <a:r>
              <a:rPr lang="pt-PT" sz="2400" dirty="0">
                <a:solidFill>
                  <a:srgbClr val="0033CC"/>
                </a:solidFill>
                <a:latin typeface="Calibri" panose="020F0502020204030204" pitchFamily="34" charset="0"/>
                <a:ea typeface="Times New Roman" panose="02020603050405020304" pitchFamily="18" charset="0"/>
                <a:cs typeface="Times New Roman" panose="02020603050405020304" pitchFamily="18" charset="0"/>
              </a:rPr>
              <a:t>2. </a:t>
            </a:r>
            <a:r>
              <a:rPr lang="pt-PT" sz="2400" dirty="0" smtClean="0">
                <a:solidFill>
                  <a:srgbClr val="0033CC"/>
                </a:solidFill>
                <a:latin typeface="Calibri" panose="020F0502020204030204" pitchFamily="34" charset="0"/>
                <a:ea typeface="Times New Roman" panose="02020603050405020304" pitchFamily="18" charset="0"/>
                <a:cs typeface="Times New Roman" panose="02020603050405020304" pitchFamily="18" charset="0"/>
              </a:rPr>
              <a:t>Propor </a:t>
            </a:r>
            <a:r>
              <a:rPr lang="pt-PT" sz="2400" dirty="0">
                <a:solidFill>
                  <a:srgbClr val="0033CC"/>
                </a:solidFill>
                <a:latin typeface="Calibri" panose="020F0502020204030204" pitchFamily="34" charset="0"/>
                <a:ea typeface="Times New Roman" panose="02020603050405020304" pitchFamily="18" charset="0"/>
                <a:cs typeface="Times New Roman" panose="02020603050405020304" pitchFamily="18" charset="0"/>
              </a:rPr>
              <a:t>um protocolo </a:t>
            </a:r>
            <a:r>
              <a:rPr lang="pt-PT" sz="2400" dirty="0" smtClean="0">
                <a:solidFill>
                  <a:srgbClr val="0033CC"/>
                </a:solidFill>
                <a:latin typeface="Calibri" panose="020F0502020204030204" pitchFamily="34" charset="0"/>
                <a:ea typeface="Times New Roman" panose="02020603050405020304" pitchFamily="18" charset="0"/>
                <a:cs typeface="Times New Roman" panose="02020603050405020304" pitchFamily="18" charset="0"/>
              </a:rPr>
              <a:t>regional para </a:t>
            </a:r>
            <a:r>
              <a:rPr lang="pt-PT" sz="2400" dirty="0">
                <a:solidFill>
                  <a:srgbClr val="0033CC"/>
                </a:solidFill>
                <a:latin typeface="Calibri" panose="020F0502020204030204" pitchFamily="34" charset="0"/>
                <a:ea typeface="Times New Roman" panose="02020603050405020304" pitchFamily="18" charset="0"/>
                <a:cs typeface="Times New Roman" panose="02020603050405020304" pitchFamily="18" charset="0"/>
              </a:rPr>
              <a:t>o </a:t>
            </a:r>
            <a:r>
              <a:rPr lang="pt-PT" sz="2400" dirty="0" smtClean="0">
                <a:solidFill>
                  <a:srgbClr val="0033CC"/>
                </a:solidFill>
                <a:latin typeface="Calibri" panose="020F0502020204030204" pitchFamily="34" charset="0"/>
                <a:ea typeface="Times New Roman" panose="02020603050405020304" pitchFamily="18" charset="0"/>
                <a:cs typeface="Times New Roman" panose="02020603050405020304" pitchFamily="18" charset="0"/>
              </a:rPr>
              <a:t>recolha </a:t>
            </a:r>
            <a:r>
              <a:rPr lang="pt-PT" sz="2400" dirty="0">
                <a:solidFill>
                  <a:srgbClr val="0033CC"/>
                </a:solidFill>
                <a:latin typeface="Calibri" panose="020F0502020204030204" pitchFamily="34" charset="0"/>
                <a:ea typeface="Times New Roman" panose="02020603050405020304" pitchFamily="18" charset="0"/>
                <a:cs typeface="Times New Roman" panose="02020603050405020304" pitchFamily="18" charset="0"/>
              </a:rPr>
              <a:t>de informação sobre biodiversidade em </a:t>
            </a:r>
            <a:r>
              <a:rPr lang="pt-PT" sz="2400" dirty="0" smtClean="0">
                <a:solidFill>
                  <a:srgbClr val="0033CC"/>
                </a:solidFill>
                <a:latin typeface="Calibri" panose="020F0502020204030204" pitchFamily="34" charset="0"/>
                <a:ea typeface="Times New Roman" panose="02020603050405020304" pitchFamily="18" charset="0"/>
                <a:cs typeface="Times New Roman" panose="02020603050405020304" pitchFamily="18" charset="0"/>
              </a:rPr>
              <a:t>meio agroflorestal </a:t>
            </a:r>
            <a:r>
              <a:rPr lang="pt-PT" sz="2400" dirty="0">
                <a:solidFill>
                  <a:srgbClr val="0033CC"/>
                </a:solidFill>
                <a:latin typeface="Calibri" panose="020F0502020204030204" pitchFamily="34" charset="0"/>
                <a:ea typeface="Times New Roman" panose="02020603050405020304" pitchFamily="18" charset="0"/>
                <a:cs typeface="Times New Roman" panose="02020603050405020304" pitchFamily="18" charset="0"/>
              </a:rPr>
              <a:t>(aves, carabídeos, plantas vasculares e flora micológica); </a:t>
            </a:r>
            <a:endParaRPr lang="pt-PT" sz="2400" dirty="0" smtClean="0">
              <a:solidFill>
                <a:srgbClr val="0033CC"/>
              </a:solidFill>
              <a:latin typeface="Calibri" panose="020F0502020204030204" pitchFamily="34" charset="0"/>
              <a:ea typeface="Times New Roman" panose="02020603050405020304" pitchFamily="18" charset="0"/>
              <a:cs typeface="Times New Roman" panose="02020603050405020304" pitchFamily="18" charset="0"/>
            </a:endParaRPr>
          </a:p>
          <a:p>
            <a:pPr marL="363538" indent="-363538" algn="just">
              <a:spcAft>
                <a:spcPts val="1200"/>
              </a:spcAft>
            </a:pPr>
            <a:r>
              <a:rPr lang="pt-PT" sz="2400" dirty="0" smtClean="0">
                <a:solidFill>
                  <a:srgbClr val="0033CC"/>
                </a:solidFill>
                <a:latin typeface="Calibri" panose="020F0502020204030204" pitchFamily="34" charset="0"/>
                <a:ea typeface="Times New Roman" panose="02020603050405020304" pitchFamily="18" charset="0"/>
                <a:cs typeface="Times New Roman" panose="02020603050405020304" pitchFamily="18" charset="0"/>
              </a:rPr>
              <a:t>3</a:t>
            </a:r>
            <a:r>
              <a:rPr lang="pt-PT" sz="2400" dirty="0">
                <a:solidFill>
                  <a:srgbClr val="0033CC"/>
                </a:solidFill>
                <a:latin typeface="Calibri" panose="020F0502020204030204" pitchFamily="34" charset="0"/>
                <a:ea typeface="Times New Roman" panose="02020603050405020304" pitchFamily="18" charset="0"/>
                <a:cs typeface="Times New Roman" panose="02020603050405020304" pitchFamily="18" charset="0"/>
              </a:rPr>
              <a:t>. Relacionar a variação </a:t>
            </a:r>
            <a:r>
              <a:rPr lang="pt-PT" sz="2400" dirty="0" smtClean="0">
                <a:solidFill>
                  <a:srgbClr val="0033CC"/>
                </a:solidFill>
                <a:latin typeface="Calibri" panose="020F0502020204030204" pitchFamily="34" charset="0"/>
                <a:ea typeface="Times New Roman" panose="02020603050405020304" pitchFamily="18" charset="0"/>
                <a:cs typeface="Times New Roman" panose="02020603050405020304" pitchFamily="18" charset="0"/>
              </a:rPr>
              <a:t>dos </a:t>
            </a:r>
            <a:r>
              <a:rPr lang="pt-PT" sz="2400" dirty="0">
                <a:solidFill>
                  <a:srgbClr val="0033CC"/>
                </a:solidFill>
                <a:latin typeface="Calibri" panose="020F0502020204030204" pitchFamily="34" charset="0"/>
                <a:ea typeface="Times New Roman" panose="02020603050405020304" pitchFamily="18" charset="0"/>
                <a:cs typeface="Times New Roman" panose="02020603050405020304" pitchFamily="18" charset="0"/>
              </a:rPr>
              <a:t>indicadores de </a:t>
            </a:r>
            <a:r>
              <a:rPr lang="pt-PT" sz="2400" dirty="0" smtClean="0">
                <a:solidFill>
                  <a:srgbClr val="0033CC"/>
                </a:solidFill>
                <a:latin typeface="Calibri" panose="020F0502020204030204" pitchFamily="34" charset="0"/>
                <a:ea typeface="Times New Roman" panose="02020603050405020304" pitchFamily="18" charset="0"/>
                <a:cs typeface="Times New Roman" panose="02020603050405020304" pitchFamily="18" charset="0"/>
              </a:rPr>
              <a:t>biodiversidade com </a:t>
            </a:r>
            <a:r>
              <a:rPr lang="pt-PT" sz="2400" dirty="0">
                <a:solidFill>
                  <a:srgbClr val="0033CC"/>
                </a:solidFill>
                <a:latin typeface="Calibri" panose="020F0502020204030204" pitchFamily="34" charset="0"/>
                <a:ea typeface="Times New Roman" panose="02020603050405020304" pitchFamily="18" charset="0"/>
                <a:cs typeface="Times New Roman" panose="02020603050405020304" pitchFamily="18" charset="0"/>
              </a:rPr>
              <a:t>as características estruturais, técnicas e económicas das unidades de gestão e principais fatores de perturbação dos ecossistemas na região (e. g., incêndios florestais</a:t>
            </a:r>
            <a:r>
              <a:rPr lang="pt-PT" sz="2400" dirty="0" smtClean="0">
                <a:solidFill>
                  <a:srgbClr val="0033CC"/>
                </a:solidFill>
                <a:latin typeface="Calibri" panose="020F0502020204030204" pitchFamily="34" charset="0"/>
                <a:ea typeface="Times New Roman" panose="02020603050405020304" pitchFamily="18" charset="0"/>
                <a:cs typeface="Times New Roman" panose="02020603050405020304" pitchFamily="18" charset="0"/>
              </a:rPr>
              <a:t>);</a:t>
            </a:r>
          </a:p>
          <a:p>
            <a:pPr marL="363538" indent="-363538" algn="just"/>
            <a:r>
              <a:rPr lang="pt-PT" sz="2400" dirty="0" smtClean="0">
                <a:solidFill>
                  <a:srgbClr val="0033CC"/>
                </a:solidFill>
                <a:latin typeface="Calibri" panose="020F0502020204030204" pitchFamily="34" charset="0"/>
                <a:ea typeface="Times New Roman" panose="02020603050405020304" pitchFamily="18" charset="0"/>
                <a:cs typeface="Times New Roman" panose="02020603050405020304" pitchFamily="18" charset="0"/>
              </a:rPr>
              <a:t>4. Propor um sistema de monitorização para o </a:t>
            </a:r>
            <a:r>
              <a:rPr lang="pt-PT" sz="2400" dirty="0">
                <a:solidFill>
                  <a:srgbClr val="0033CC"/>
                </a:solidFill>
                <a:latin typeface="Calibri" panose="020F0502020204030204" pitchFamily="34" charset="0"/>
                <a:ea typeface="Times New Roman" panose="02020603050405020304" pitchFamily="18" charset="0"/>
                <a:cs typeface="Times New Roman" panose="02020603050405020304" pitchFamily="18" charset="0"/>
              </a:rPr>
              <a:t>território da Beira Baixa e Norte </a:t>
            </a:r>
            <a:r>
              <a:rPr lang="pt-PT" sz="2400" dirty="0" smtClean="0">
                <a:solidFill>
                  <a:srgbClr val="0033CC"/>
                </a:solidFill>
                <a:latin typeface="Calibri" panose="020F0502020204030204" pitchFamily="34" charset="0"/>
                <a:ea typeface="Times New Roman" panose="02020603050405020304" pitchFamily="18" charset="0"/>
                <a:cs typeface="Times New Roman" panose="02020603050405020304" pitchFamily="18" charset="0"/>
              </a:rPr>
              <a:t>Alentejano.</a:t>
            </a:r>
          </a:p>
        </p:txBody>
      </p:sp>
      <p:sp>
        <p:nvSpPr>
          <p:cNvPr id="9" name="Retângulo 8"/>
          <p:cNvSpPr/>
          <p:nvPr/>
        </p:nvSpPr>
        <p:spPr>
          <a:xfrm>
            <a:off x="5190565" y="611390"/>
            <a:ext cx="7001435" cy="584775"/>
          </a:xfrm>
          <a:prstGeom prst="rect">
            <a:avLst/>
          </a:prstGeom>
        </p:spPr>
        <p:txBody>
          <a:bodyPr wrap="square">
            <a:spAutoFit/>
          </a:bodyPr>
          <a:lstStyle/>
          <a:p>
            <a:pPr algn="r"/>
            <a:r>
              <a:rPr lang="pt-PT" sz="1600" dirty="0">
                <a:latin typeface="Arial Rounded MT Bold" panose="020F0704030504030204" pitchFamily="34" charset="0"/>
              </a:rPr>
              <a:t>Seminário </a:t>
            </a:r>
            <a:endParaRPr lang="pt-PT" sz="1600" dirty="0" smtClean="0">
              <a:latin typeface="Arial Rounded MT Bold" panose="020F0704030504030204" pitchFamily="34" charset="0"/>
            </a:endParaRPr>
          </a:p>
          <a:p>
            <a:pPr algn="r"/>
            <a:r>
              <a:rPr lang="pt-PT" sz="1600" dirty="0" smtClean="0">
                <a:latin typeface="Arial Rounded MT Bold" panose="020F0704030504030204" pitchFamily="34" charset="0"/>
              </a:rPr>
              <a:t>"</a:t>
            </a:r>
            <a:r>
              <a:rPr lang="pt-PT" sz="1600" dirty="0" err="1">
                <a:latin typeface="Arial Rounded MT Bold" panose="020F0704030504030204" pitchFamily="34" charset="0"/>
              </a:rPr>
              <a:t>VALORIZAr</a:t>
            </a:r>
            <a:r>
              <a:rPr lang="pt-PT" sz="1600" dirty="0">
                <a:latin typeface="Arial Rounded MT Bold" panose="020F0704030504030204" pitchFamily="34" charset="0"/>
              </a:rPr>
              <a:t> Comunidades e Territórios de Baixa Densidade"</a:t>
            </a:r>
          </a:p>
        </p:txBody>
      </p:sp>
    </p:spTree>
    <p:extLst>
      <p:ext uri="{BB962C8B-B14F-4D97-AF65-F5344CB8AC3E}">
        <p14:creationId xmlns:p14="http://schemas.microsoft.com/office/powerpoint/2010/main" val="39069554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8">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8">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guida\Desktop\logotipo_novo_IPP_fundo_branco.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60529" y="109178"/>
            <a:ext cx="2221406" cy="1372829"/>
          </a:xfrm>
          <a:prstGeom prst="rect">
            <a:avLst/>
          </a:prstGeom>
          <a:noFill/>
          <a:extLst>
            <a:ext uri="{909E8E84-426E-40DD-AFC4-6F175D3DCCD1}">
              <a14:hiddenFill xmlns:a14="http://schemas.microsoft.com/office/drawing/2010/main">
                <a:solidFill>
                  <a:srgbClr val="FFFFFF"/>
                </a:solidFill>
              </a14:hiddenFill>
            </a:ext>
          </a:extLst>
        </p:spPr>
      </p:pic>
      <p:sp>
        <p:nvSpPr>
          <p:cNvPr id="7" name="Rectângulo 6"/>
          <p:cNvSpPr/>
          <p:nvPr/>
        </p:nvSpPr>
        <p:spPr>
          <a:xfrm>
            <a:off x="318407" y="1482007"/>
            <a:ext cx="5135336" cy="348342"/>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PT"/>
          </a:p>
        </p:txBody>
      </p:sp>
      <p:pic>
        <p:nvPicPr>
          <p:cNvPr id="10" name="Imagem 9" descr="http://valoriza.ipportalegre.pt/images/VALORIZA-PT.pn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18407" y="93014"/>
            <a:ext cx="2397498" cy="1388993"/>
          </a:xfrm>
          <a:prstGeom prst="rect">
            <a:avLst/>
          </a:prstGeom>
          <a:noFill/>
          <a:ln>
            <a:noFill/>
          </a:ln>
        </p:spPr>
      </p:pic>
      <p:sp>
        <p:nvSpPr>
          <p:cNvPr id="9" name="Retângulo 8"/>
          <p:cNvSpPr/>
          <p:nvPr/>
        </p:nvSpPr>
        <p:spPr>
          <a:xfrm>
            <a:off x="5190565" y="611390"/>
            <a:ext cx="7001435" cy="584775"/>
          </a:xfrm>
          <a:prstGeom prst="rect">
            <a:avLst/>
          </a:prstGeom>
        </p:spPr>
        <p:txBody>
          <a:bodyPr wrap="square">
            <a:spAutoFit/>
          </a:bodyPr>
          <a:lstStyle/>
          <a:p>
            <a:pPr algn="r"/>
            <a:r>
              <a:rPr lang="pt-PT" sz="1600" dirty="0">
                <a:latin typeface="Arial Rounded MT Bold" panose="020F0704030504030204" pitchFamily="34" charset="0"/>
              </a:rPr>
              <a:t>Seminário </a:t>
            </a:r>
            <a:endParaRPr lang="pt-PT" sz="1600" dirty="0" smtClean="0">
              <a:latin typeface="Arial Rounded MT Bold" panose="020F0704030504030204" pitchFamily="34" charset="0"/>
            </a:endParaRPr>
          </a:p>
          <a:p>
            <a:pPr algn="r"/>
            <a:r>
              <a:rPr lang="pt-PT" sz="1600" dirty="0" smtClean="0">
                <a:latin typeface="Arial Rounded MT Bold" panose="020F0704030504030204" pitchFamily="34" charset="0"/>
              </a:rPr>
              <a:t>"</a:t>
            </a:r>
            <a:r>
              <a:rPr lang="pt-PT" sz="1600" dirty="0" err="1">
                <a:latin typeface="Arial Rounded MT Bold" panose="020F0704030504030204" pitchFamily="34" charset="0"/>
              </a:rPr>
              <a:t>VALORIZAr</a:t>
            </a:r>
            <a:r>
              <a:rPr lang="pt-PT" sz="1600" dirty="0">
                <a:latin typeface="Arial Rounded MT Bold" panose="020F0704030504030204" pitchFamily="34" charset="0"/>
              </a:rPr>
              <a:t> Comunidades e Territórios de Baixa Densidade"</a:t>
            </a:r>
          </a:p>
        </p:txBody>
      </p:sp>
      <p:pic>
        <p:nvPicPr>
          <p:cNvPr id="2" name="Imagem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792071" y="1860697"/>
            <a:ext cx="8224131" cy="4812498"/>
          </a:xfrm>
          <a:prstGeom prst="rect">
            <a:avLst/>
          </a:prstGeom>
        </p:spPr>
      </p:pic>
      <p:pic>
        <p:nvPicPr>
          <p:cNvPr id="3" name="Imagem 2"/>
          <p:cNvPicPr>
            <a:picLocks noChangeAspect="1"/>
          </p:cNvPicPr>
          <p:nvPr/>
        </p:nvPicPr>
        <p:blipFill rotWithShape="1">
          <a:blip r:embed="rId5">
            <a:extLst>
              <a:ext uri="{28A0092B-C50C-407E-A947-70E740481C1C}">
                <a14:useLocalDpi xmlns:a14="http://schemas.microsoft.com/office/drawing/2010/main" val="0"/>
              </a:ext>
            </a:extLst>
          </a:blip>
          <a:srcRect l="16707" t="3792" r="6532"/>
          <a:stretch/>
        </p:blipFill>
        <p:spPr>
          <a:xfrm>
            <a:off x="318407" y="1927932"/>
            <a:ext cx="3351389" cy="3692938"/>
          </a:xfrm>
          <a:prstGeom prst="rect">
            <a:avLst/>
          </a:prstGeom>
        </p:spPr>
      </p:pic>
      <p:pic>
        <p:nvPicPr>
          <p:cNvPr id="4" name="Imagem 3"/>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18407" y="5777845"/>
            <a:ext cx="2114550" cy="895350"/>
          </a:xfrm>
          <a:prstGeom prst="rect">
            <a:avLst/>
          </a:prstGeom>
        </p:spPr>
      </p:pic>
    </p:spTree>
    <p:extLst>
      <p:ext uri="{BB962C8B-B14F-4D97-AF65-F5344CB8AC3E}">
        <p14:creationId xmlns:p14="http://schemas.microsoft.com/office/powerpoint/2010/main" val="330724496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guida\Desktop\logotipo_novo_IPP_fundo_branco.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60529" y="109178"/>
            <a:ext cx="2221406" cy="1372829"/>
          </a:xfrm>
          <a:prstGeom prst="rect">
            <a:avLst/>
          </a:prstGeom>
          <a:noFill/>
          <a:extLst>
            <a:ext uri="{909E8E84-426E-40DD-AFC4-6F175D3DCCD1}">
              <a14:hiddenFill xmlns:a14="http://schemas.microsoft.com/office/drawing/2010/main">
                <a:solidFill>
                  <a:srgbClr val="FFFFFF"/>
                </a:solidFill>
              </a14:hiddenFill>
            </a:ext>
          </a:extLst>
        </p:spPr>
      </p:pic>
      <p:sp>
        <p:nvSpPr>
          <p:cNvPr id="7" name="Rectângulo 6"/>
          <p:cNvSpPr/>
          <p:nvPr/>
        </p:nvSpPr>
        <p:spPr>
          <a:xfrm>
            <a:off x="318407" y="1482007"/>
            <a:ext cx="5135336" cy="348342"/>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PT"/>
          </a:p>
        </p:txBody>
      </p:sp>
      <p:pic>
        <p:nvPicPr>
          <p:cNvPr id="10" name="Imagem 9" descr="http://valoriza.ipportalegre.pt/images/VALORIZA-PT.pn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18407" y="93014"/>
            <a:ext cx="2397498" cy="1388993"/>
          </a:xfrm>
          <a:prstGeom prst="rect">
            <a:avLst/>
          </a:prstGeom>
          <a:noFill/>
          <a:ln>
            <a:noFill/>
          </a:ln>
        </p:spPr>
      </p:pic>
      <p:sp>
        <p:nvSpPr>
          <p:cNvPr id="8" name="Retângulo 7"/>
          <p:cNvSpPr/>
          <p:nvPr/>
        </p:nvSpPr>
        <p:spPr>
          <a:xfrm>
            <a:off x="5190565" y="611390"/>
            <a:ext cx="7001435" cy="584775"/>
          </a:xfrm>
          <a:prstGeom prst="rect">
            <a:avLst/>
          </a:prstGeom>
        </p:spPr>
        <p:txBody>
          <a:bodyPr wrap="square">
            <a:spAutoFit/>
          </a:bodyPr>
          <a:lstStyle/>
          <a:p>
            <a:pPr algn="r"/>
            <a:r>
              <a:rPr lang="pt-PT" sz="1600" dirty="0">
                <a:latin typeface="Arial Rounded MT Bold" panose="020F0704030504030204" pitchFamily="34" charset="0"/>
              </a:rPr>
              <a:t>Seminário </a:t>
            </a:r>
            <a:endParaRPr lang="pt-PT" sz="1600" dirty="0" smtClean="0">
              <a:latin typeface="Arial Rounded MT Bold" panose="020F0704030504030204" pitchFamily="34" charset="0"/>
            </a:endParaRPr>
          </a:p>
          <a:p>
            <a:pPr algn="r"/>
            <a:r>
              <a:rPr lang="pt-PT" sz="1600" dirty="0" smtClean="0">
                <a:latin typeface="Arial Rounded MT Bold" panose="020F0704030504030204" pitchFamily="34" charset="0"/>
              </a:rPr>
              <a:t>"</a:t>
            </a:r>
            <a:r>
              <a:rPr lang="pt-PT" sz="1600" dirty="0" err="1">
                <a:latin typeface="Arial Rounded MT Bold" panose="020F0704030504030204" pitchFamily="34" charset="0"/>
              </a:rPr>
              <a:t>VALORIZAr</a:t>
            </a:r>
            <a:r>
              <a:rPr lang="pt-PT" sz="1600" dirty="0">
                <a:latin typeface="Arial Rounded MT Bold" panose="020F0704030504030204" pitchFamily="34" charset="0"/>
              </a:rPr>
              <a:t> Comunidades e Territórios de Baixa Densidade"</a:t>
            </a:r>
          </a:p>
        </p:txBody>
      </p:sp>
      <p:sp>
        <p:nvSpPr>
          <p:cNvPr id="9" name="Retângulo 8"/>
          <p:cNvSpPr/>
          <p:nvPr/>
        </p:nvSpPr>
        <p:spPr>
          <a:xfrm>
            <a:off x="318407" y="1955320"/>
            <a:ext cx="11541899" cy="4262705"/>
          </a:xfrm>
          <a:prstGeom prst="rect">
            <a:avLst/>
          </a:prstGeom>
        </p:spPr>
        <p:txBody>
          <a:bodyPr wrap="square">
            <a:spAutoFit/>
          </a:bodyPr>
          <a:lstStyle/>
          <a:p>
            <a:pPr algn="just">
              <a:spcAft>
                <a:spcPts val="1200"/>
              </a:spcAft>
            </a:pPr>
            <a:r>
              <a:rPr lang="pt-PT" sz="2400" b="1" dirty="0" smtClean="0">
                <a:solidFill>
                  <a:srgbClr val="C00000"/>
                </a:solidFill>
                <a:latin typeface="Calibri" panose="020F0502020204030204" pitchFamily="34" charset="0"/>
                <a:ea typeface="Times New Roman" panose="02020603050405020304" pitchFamily="18" charset="0"/>
                <a:cs typeface="Times New Roman" panose="02020603050405020304" pitchFamily="18" charset="0"/>
              </a:rPr>
              <a:t>Tarefas:</a:t>
            </a:r>
          </a:p>
          <a:p>
            <a:pPr marL="631825" indent="-631825" algn="just">
              <a:spcAft>
                <a:spcPts val="1200"/>
              </a:spcAft>
            </a:pPr>
            <a:r>
              <a:rPr lang="pt-PT" sz="2300" dirty="0">
                <a:solidFill>
                  <a:srgbClr val="0033CC"/>
                </a:solidFill>
                <a:latin typeface="Calibri" panose="020F0502020204030204" pitchFamily="34" charset="0"/>
                <a:ea typeface="Times New Roman" panose="02020603050405020304" pitchFamily="18" charset="0"/>
                <a:cs typeface="Times New Roman" panose="02020603050405020304" pitchFamily="18" charset="0"/>
              </a:rPr>
              <a:t>1.	Edição da informação geográfica (georreferenciação, vectorização, </a:t>
            </a:r>
            <a:r>
              <a:rPr lang="pt-PT" sz="2300" dirty="0" smtClean="0">
                <a:solidFill>
                  <a:srgbClr val="0033CC"/>
                </a:solidFill>
                <a:latin typeface="Calibri" panose="020F0502020204030204" pitchFamily="34" charset="0"/>
                <a:ea typeface="Times New Roman" panose="02020603050405020304" pitchFamily="18" charset="0"/>
                <a:cs typeface="Times New Roman" panose="02020603050405020304" pitchFamily="18" charset="0"/>
              </a:rPr>
              <a:t>classificação). </a:t>
            </a:r>
            <a:r>
              <a:rPr lang="pt-PT" sz="2300" dirty="0">
                <a:solidFill>
                  <a:srgbClr val="0033CC"/>
                </a:solidFill>
                <a:latin typeface="Calibri" panose="020F0502020204030204" pitchFamily="34" charset="0"/>
                <a:ea typeface="Times New Roman" panose="02020603050405020304" pitchFamily="18" charset="0"/>
                <a:cs typeface="Times New Roman" panose="02020603050405020304" pitchFamily="18" charset="0"/>
              </a:rPr>
              <a:t>As fontes de informação base serão: geologia, solos, ocupação do solo, dados climáticos, dados estatísticos, </a:t>
            </a:r>
            <a:r>
              <a:rPr lang="pt-PT" sz="2300" dirty="0" err="1">
                <a:solidFill>
                  <a:srgbClr val="0033CC"/>
                </a:solidFill>
                <a:latin typeface="Calibri" panose="020F0502020204030204" pitchFamily="34" charset="0"/>
                <a:ea typeface="Times New Roman" panose="02020603050405020304" pitchFamily="18" charset="0"/>
                <a:cs typeface="Times New Roman" panose="02020603050405020304" pitchFamily="18" charset="0"/>
              </a:rPr>
              <a:t>ortofotomapas</a:t>
            </a:r>
            <a:r>
              <a:rPr lang="pt-PT" sz="2300" dirty="0">
                <a:solidFill>
                  <a:srgbClr val="0033CC"/>
                </a:solidFill>
                <a:latin typeface="Calibri" panose="020F0502020204030204" pitchFamily="34" charset="0"/>
                <a:ea typeface="Times New Roman" panose="02020603050405020304" pitchFamily="18" charset="0"/>
                <a:cs typeface="Times New Roman" panose="02020603050405020304" pitchFamily="18" charset="0"/>
              </a:rPr>
              <a:t> e estudos territoriais existentes;</a:t>
            </a:r>
          </a:p>
          <a:p>
            <a:pPr marL="631825" indent="-631825" algn="just">
              <a:spcAft>
                <a:spcPts val="1200"/>
              </a:spcAft>
            </a:pPr>
            <a:r>
              <a:rPr lang="pt-PT" sz="2300" dirty="0">
                <a:solidFill>
                  <a:srgbClr val="0033CC"/>
                </a:solidFill>
                <a:latin typeface="Calibri" panose="020F0502020204030204" pitchFamily="34" charset="0"/>
                <a:ea typeface="Times New Roman" panose="02020603050405020304" pitchFamily="18" charset="0"/>
                <a:cs typeface="Times New Roman" panose="02020603050405020304" pitchFamily="18" charset="0"/>
              </a:rPr>
              <a:t>2.	Aplicação de operações de análise e modelação </a:t>
            </a:r>
            <a:r>
              <a:rPr lang="pt-PT" sz="2300" dirty="0" smtClean="0">
                <a:solidFill>
                  <a:srgbClr val="0033CC"/>
                </a:solidFill>
                <a:latin typeface="Calibri" panose="020F0502020204030204" pitchFamily="34" charset="0"/>
                <a:ea typeface="Times New Roman" panose="02020603050405020304" pitchFamily="18" charset="0"/>
                <a:cs typeface="Times New Roman" panose="02020603050405020304" pitchFamily="18" charset="0"/>
              </a:rPr>
              <a:t>espacial </a:t>
            </a:r>
            <a:r>
              <a:rPr lang="pt-PT" sz="2300" dirty="0">
                <a:solidFill>
                  <a:srgbClr val="0033CC"/>
                </a:solidFill>
                <a:latin typeface="Calibri" panose="020F0502020204030204" pitchFamily="34" charset="0"/>
                <a:ea typeface="Times New Roman" panose="02020603050405020304" pitchFamily="18" charset="0"/>
                <a:cs typeface="Times New Roman" panose="02020603050405020304" pitchFamily="18" charset="0"/>
              </a:rPr>
              <a:t>aos dados geográficos com recurso a ferramentas SIG, de modo a obter informação síntese (e. g., cartografia síntese obtida a partir da altimetria: hipsometria, declives, exposições); </a:t>
            </a:r>
          </a:p>
          <a:p>
            <a:pPr marL="631825" indent="-631825" algn="just">
              <a:spcAft>
                <a:spcPts val="1200"/>
              </a:spcAft>
            </a:pPr>
            <a:r>
              <a:rPr lang="pt-PT" sz="2300" dirty="0">
                <a:solidFill>
                  <a:srgbClr val="0033CC"/>
                </a:solidFill>
                <a:latin typeface="Calibri" panose="020F0502020204030204" pitchFamily="34" charset="0"/>
                <a:ea typeface="Times New Roman" panose="02020603050405020304" pitchFamily="18" charset="0"/>
                <a:cs typeface="Times New Roman" panose="02020603050405020304" pitchFamily="18" charset="0"/>
              </a:rPr>
              <a:t>3.	Atualização da cartografia de Ocupação do Solo com base em </a:t>
            </a:r>
            <a:r>
              <a:rPr lang="pt-PT" sz="2300" dirty="0" err="1">
                <a:solidFill>
                  <a:srgbClr val="0033CC"/>
                </a:solidFill>
                <a:latin typeface="Calibri" panose="020F0502020204030204" pitchFamily="34" charset="0"/>
                <a:ea typeface="Times New Roman" panose="02020603050405020304" pitchFamily="18" charset="0"/>
                <a:cs typeface="Times New Roman" panose="02020603050405020304" pitchFamily="18" charset="0"/>
              </a:rPr>
              <a:t>ortofotomapas</a:t>
            </a:r>
            <a:r>
              <a:rPr lang="pt-PT" sz="2300" dirty="0">
                <a:solidFill>
                  <a:srgbClr val="0033CC"/>
                </a:solidFill>
                <a:latin typeface="Calibri" panose="020F0502020204030204" pitchFamily="34" charset="0"/>
                <a:ea typeface="Times New Roman" panose="02020603050405020304" pitchFamily="18" charset="0"/>
                <a:cs typeface="Times New Roman" panose="02020603050405020304" pitchFamily="18" charset="0"/>
              </a:rPr>
              <a:t> recentes com recurso a uma legenda ajustada à escala da </a:t>
            </a:r>
            <a:r>
              <a:rPr lang="pt-PT" sz="2300" dirty="0" smtClean="0">
                <a:solidFill>
                  <a:srgbClr val="0033CC"/>
                </a:solidFill>
                <a:latin typeface="Calibri" panose="020F0502020204030204" pitchFamily="34" charset="0"/>
                <a:ea typeface="Times New Roman" panose="02020603050405020304" pitchFamily="18" charset="0"/>
                <a:cs typeface="Times New Roman" panose="02020603050405020304" pitchFamily="18" charset="0"/>
              </a:rPr>
              <a:t>abordagem;</a:t>
            </a:r>
            <a:endParaRPr lang="pt-PT" sz="2300" dirty="0">
              <a:solidFill>
                <a:srgbClr val="0033CC"/>
              </a:solidFill>
              <a:latin typeface="Calibri" panose="020F0502020204030204" pitchFamily="34" charset="0"/>
              <a:ea typeface="Times New Roman" panose="02020603050405020304" pitchFamily="18" charset="0"/>
              <a:cs typeface="Times New Roman" panose="02020603050405020304" pitchFamily="18" charset="0"/>
            </a:endParaRPr>
          </a:p>
          <a:p>
            <a:pPr marL="631825" indent="-631825" algn="just">
              <a:spcAft>
                <a:spcPts val="1200"/>
              </a:spcAft>
            </a:pPr>
            <a:r>
              <a:rPr lang="pt-PT" sz="2300" dirty="0">
                <a:solidFill>
                  <a:srgbClr val="0033CC"/>
                </a:solidFill>
                <a:latin typeface="Calibri" panose="020F0502020204030204" pitchFamily="34" charset="0"/>
                <a:ea typeface="Times New Roman" panose="02020603050405020304" pitchFamily="18" charset="0"/>
                <a:cs typeface="Times New Roman" panose="02020603050405020304" pitchFamily="18" charset="0"/>
              </a:rPr>
              <a:t>4.	Delimitação e caracterização das unidades homogéneas de </a:t>
            </a:r>
            <a:r>
              <a:rPr lang="pt-PT" sz="2300" dirty="0" smtClean="0">
                <a:solidFill>
                  <a:srgbClr val="0033CC"/>
                </a:solidFill>
                <a:latin typeface="Calibri" panose="020F0502020204030204" pitchFamily="34" charset="0"/>
                <a:ea typeface="Times New Roman" panose="02020603050405020304" pitchFamily="18" charset="0"/>
                <a:cs typeface="Times New Roman" panose="02020603050405020304" pitchFamily="18" charset="0"/>
              </a:rPr>
              <a:t>Paisagem.</a:t>
            </a:r>
            <a:endParaRPr lang="pt-PT" sz="2300" dirty="0">
              <a:solidFill>
                <a:srgbClr val="0033CC"/>
              </a:solidFill>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451538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9">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9">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guida\Desktop\logotipo_novo_IPP_fundo_branco.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60529" y="109178"/>
            <a:ext cx="2221406" cy="1372829"/>
          </a:xfrm>
          <a:prstGeom prst="rect">
            <a:avLst/>
          </a:prstGeom>
          <a:noFill/>
          <a:extLst>
            <a:ext uri="{909E8E84-426E-40DD-AFC4-6F175D3DCCD1}">
              <a14:hiddenFill xmlns:a14="http://schemas.microsoft.com/office/drawing/2010/main">
                <a:solidFill>
                  <a:srgbClr val="FFFFFF"/>
                </a:solidFill>
              </a14:hiddenFill>
            </a:ext>
          </a:extLst>
        </p:spPr>
      </p:pic>
      <p:sp>
        <p:nvSpPr>
          <p:cNvPr id="7" name="Rectângulo 6"/>
          <p:cNvSpPr/>
          <p:nvPr/>
        </p:nvSpPr>
        <p:spPr>
          <a:xfrm>
            <a:off x="318407" y="1482007"/>
            <a:ext cx="5135336" cy="348342"/>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PT"/>
          </a:p>
        </p:txBody>
      </p:sp>
      <p:pic>
        <p:nvPicPr>
          <p:cNvPr id="10" name="Imagem 9" descr="http://valoriza.ipportalegre.pt/images/VALORIZA-PT.pn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18407" y="93014"/>
            <a:ext cx="2397498" cy="1388993"/>
          </a:xfrm>
          <a:prstGeom prst="rect">
            <a:avLst/>
          </a:prstGeom>
          <a:noFill/>
          <a:ln>
            <a:noFill/>
          </a:ln>
        </p:spPr>
      </p:pic>
      <p:sp>
        <p:nvSpPr>
          <p:cNvPr id="8" name="Retângulo 7"/>
          <p:cNvSpPr/>
          <p:nvPr/>
        </p:nvSpPr>
        <p:spPr>
          <a:xfrm>
            <a:off x="5190565" y="611390"/>
            <a:ext cx="7001435" cy="584775"/>
          </a:xfrm>
          <a:prstGeom prst="rect">
            <a:avLst/>
          </a:prstGeom>
        </p:spPr>
        <p:txBody>
          <a:bodyPr wrap="square">
            <a:spAutoFit/>
          </a:bodyPr>
          <a:lstStyle/>
          <a:p>
            <a:pPr algn="r"/>
            <a:r>
              <a:rPr lang="pt-PT" sz="1600" dirty="0">
                <a:latin typeface="Arial Rounded MT Bold" panose="020F0704030504030204" pitchFamily="34" charset="0"/>
              </a:rPr>
              <a:t>Seminário </a:t>
            </a:r>
            <a:endParaRPr lang="pt-PT" sz="1600" dirty="0" smtClean="0">
              <a:latin typeface="Arial Rounded MT Bold" panose="020F0704030504030204" pitchFamily="34" charset="0"/>
            </a:endParaRPr>
          </a:p>
          <a:p>
            <a:pPr algn="r"/>
            <a:r>
              <a:rPr lang="pt-PT" sz="1600" dirty="0" smtClean="0">
                <a:latin typeface="Arial Rounded MT Bold" panose="020F0704030504030204" pitchFamily="34" charset="0"/>
              </a:rPr>
              <a:t>"</a:t>
            </a:r>
            <a:r>
              <a:rPr lang="pt-PT" sz="1600" dirty="0" err="1">
                <a:latin typeface="Arial Rounded MT Bold" panose="020F0704030504030204" pitchFamily="34" charset="0"/>
              </a:rPr>
              <a:t>VALORIZAr</a:t>
            </a:r>
            <a:r>
              <a:rPr lang="pt-PT" sz="1600" dirty="0">
                <a:latin typeface="Arial Rounded MT Bold" panose="020F0704030504030204" pitchFamily="34" charset="0"/>
              </a:rPr>
              <a:t> Comunidades e Territórios de Baixa Densidade"</a:t>
            </a:r>
          </a:p>
        </p:txBody>
      </p:sp>
      <p:sp>
        <p:nvSpPr>
          <p:cNvPr id="9" name="Retângulo 8"/>
          <p:cNvSpPr/>
          <p:nvPr/>
        </p:nvSpPr>
        <p:spPr>
          <a:xfrm>
            <a:off x="318407" y="1955320"/>
            <a:ext cx="11541899" cy="3046988"/>
          </a:xfrm>
          <a:prstGeom prst="rect">
            <a:avLst/>
          </a:prstGeom>
        </p:spPr>
        <p:txBody>
          <a:bodyPr wrap="square">
            <a:spAutoFit/>
          </a:bodyPr>
          <a:lstStyle/>
          <a:p>
            <a:pPr algn="just">
              <a:spcAft>
                <a:spcPts val="1200"/>
              </a:spcAft>
            </a:pPr>
            <a:r>
              <a:rPr lang="pt-PT" sz="2400" b="1" dirty="0" smtClean="0">
                <a:solidFill>
                  <a:srgbClr val="C00000"/>
                </a:solidFill>
                <a:latin typeface="Calibri" panose="020F0502020204030204" pitchFamily="34" charset="0"/>
                <a:ea typeface="Times New Roman" panose="02020603050405020304" pitchFamily="18" charset="0"/>
                <a:cs typeface="Times New Roman" panose="02020603050405020304" pitchFamily="18" charset="0"/>
              </a:rPr>
              <a:t>Tarefas:</a:t>
            </a:r>
          </a:p>
          <a:p>
            <a:pPr marL="631825" indent="-631825" algn="just">
              <a:spcAft>
                <a:spcPts val="1200"/>
              </a:spcAft>
            </a:pPr>
            <a:r>
              <a:rPr lang="pt-PT" sz="2300" dirty="0" smtClean="0">
                <a:solidFill>
                  <a:srgbClr val="0033CC"/>
                </a:solidFill>
                <a:latin typeface="Calibri" panose="020F0502020204030204" pitchFamily="34" charset="0"/>
                <a:ea typeface="Times New Roman" panose="02020603050405020304" pitchFamily="18" charset="0"/>
                <a:cs typeface="Times New Roman" panose="02020603050405020304" pitchFamily="18" charset="0"/>
              </a:rPr>
              <a:t>5.</a:t>
            </a:r>
            <a:r>
              <a:rPr lang="pt-PT" sz="2300" dirty="0">
                <a:solidFill>
                  <a:srgbClr val="0033CC"/>
                </a:solidFill>
                <a:latin typeface="Calibri" panose="020F0502020204030204" pitchFamily="34" charset="0"/>
                <a:ea typeface="Times New Roman" panose="02020603050405020304" pitchFamily="18" charset="0"/>
                <a:cs typeface="Times New Roman" panose="02020603050405020304" pitchFamily="18" charset="0"/>
              </a:rPr>
              <a:t>	</a:t>
            </a:r>
            <a:r>
              <a:rPr lang="pt-PT" sz="2300" dirty="0" smtClean="0">
                <a:solidFill>
                  <a:srgbClr val="0033CC"/>
                </a:solidFill>
                <a:latin typeface="Calibri" panose="020F0502020204030204" pitchFamily="34" charset="0"/>
                <a:ea typeface="Times New Roman" panose="02020603050405020304" pitchFamily="18" charset="0"/>
                <a:cs typeface="Times New Roman" panose="02020603050405020304" pitchFamily="18" charset="0"/>
              </a:rPr>
              <a:t>Identificação dos </a:t>
            </a:r>
            <a:r>
              <a:rPr lang="pt-PT" sz="2300" dirty="0">
                <a:solidFill>
                  <a:srgbClr val="0033CC"/>
                </a:solidFill>
                <a:latin typeface="Calibri" panose="020F0502020204030204" pitchFamily="34" charset="0"/>
                <a:ea typeface="Times New Roman" panose="02020603050405020304" pitchFamily="18" charset="0"/>
                <a:cs typeface="Times New Roman" panose="02020603050405020304" pitchFamily="18" charset="0"/>
              </a:rPr>
              <a:t>diferentes modelos de exploração agrícola e florestal do </a:t>
            </a:r>
            <a:r>
              <a:rPr lang="pt-PT" sz="2300" dirty="0" smtClean="0">
                <a:solidFill>
                  <a:srgbClr val="0033CC"/>
                </a:solidFill>
                <a:latin typeface="Calibri" panose="020F0502020204030204" pitchFamily="34" charset="0"/>
                <a:ea typeface="Times New Roman" panose="02020603050405020304" pitchFamily="18" charset="0"/>
                <a:cs typeface="Times New Roman" panose="02020603050405020304" pitchFamily="18" charset="0"/>
              </a:rPr>
              <a:t>território com base num conjunto </a:t>
            </a:r>
            <a:r>
              <a:rPr lang="pt-PT" sz="2300" dirty="0">
                <a:solidFill>
                  <a:srgbClr val="0033CC"/>
                </a:solidFill>
                <a:latin typeface="Calibri" panose="020F0502020204030204" pitchFamily="34" charset="0"/>
                <a:ea typeface="Times New Roman" panose="02020603050405020304" pitchFamily="18" charset="0"/>
                <a:cs typeface="Times New Roman" panose="02020603050405020304" pitchFamily="18" charset="0"/>
              </a:rPr>
              <a:t>de variáveis </a:t>
            </a:r>
            <a:r>
              <a:rPr lang="pt-PT" sz="2300" dirty="0" smtClean="0">
                <a:solidFill>
                  <a:srgbClr val="0033CC"/>
                </a:solidFill>
                <a:latin typeface="Calibri" panose="020F0502020204030204" pitchFamily="34" charset="0"/>
                <a:ea typeface="Times New Roman" panose="02020603050405020304" pitchFamily="18" charset="0"/>
                <a:cs typeface="Times New Roman" panose="02020603050405020304" pitchFamily="18" charset="0"/>
              </a:rPr>
              <a:t>de natureza técnico-económica (…);</a:t>
            </a:r>
            <a:endParaRPr lang="pt-PT" sz="2300" dirty="0">
              <a:solidFill>
                <a:srgbClr val="0033CC"/>
              </a:solidFill>
              <a:latin typeface="Calibri" panose="020F0502020204030204" pitchFamily="34" charset="0"/>
              <a:ea typeface="Times New Roman" panose="02020603050405020304" pitchFamily="18" charset="0"/>
              <a:cs typeface="Times New Roman" panose="02020603050405020304" pitchFamily="18" charset="0"/>
            </a:endParaRPr>
          </a:p>
          <a:p>
            <a:pPr marL="631825" indent="-631825" algn="just">
              <a:spcAft>
                <a:spcPts val="1200"/>
              </a:spcAft>
              <a:buAutoNum type="arabicPeriod" startAt="6"/>
            </a:pPr>
            <a:r>
              <a:rPr lang="pt-PT" sz="2300" dirty="0" smtClean="0">
                <a:solidFill>
                  <a:srgbClr val="0033CC"/>
                </a:solidFill>
                <a:latin typeface="Calibri" panose="020F0502020204030204" pitchFamily="34" charset="0"/>
                <a:ea typeface="Times New Roman" panose="02020603050405020304" pitchFamily="18" charset="0"/>
                <a:cs typeface="Times New Roman" panose="02020603050405020304" pitchFamily="18" charset="0"/>
              </a:rPr>
              <a:t>Recolha </a:t>
            </a:r>
            <a:r>
              <a:rPr lang="pt-PT" sz="2300" dirty="0">
                <a:solidFill>
                  <a:srgbClr val="0033CC"/>
                </a:solidFill>
                <a:latin typeface="Calibri" panose="020F0502020204030204" pitchFamily="34" charset="0"/>
                <a:ea typeface="Times New Roman" panose="02020603050405020304" pitchFamily="18" charset="0"/>
                <a:cs typeface="Times New Roman" panose="02020603050405020304" pitchFamily="18" charset="0"/>
              </a:rPr>
              <a:t>e tratamento de dados referentes à diversidade florística e faunística existente e análise estatística de modo a relacionar os indicadores referentes às comunidades biológicas com os atributos biofísicos e com os modelos de exploração </a:t>
            </a:r>
            <a:r>
              <a:rPr lang="pt-PT" sz="2300" dirty="0" smtClean="0">
                <a:solidFill>
                  <a:srgbClr val="0033CC"/>
                </a:solidFill>
                <a:latin typeface="Calibri" panose="020F0502020204030204" pitchFamily="34" charset="0"/>
                <a:ea typeface="Times New Roman" panose="02020603050405020304" pitchFamily="18" charset="0"/>
                <a:cs typeface="Times New Roman" panose="02020603050405020304" pitchFamily="18" charset="0"/>
              </a:rPr>
              <a:t>agroflorestal;</a:t>
            </a:r>
          </a:p>
          <a:p>
            <a:pPr marL="631825" indent="-631825" algn="just">
              <a:spcAft>
                <a:spcPts val="1200"/>
              </a:spcAft>
              <a:buAutoNum type="arabicPeriod" startAt="6"/>
            </a:pPr>
            <a:r>
              <a:rPr lang="pt-PT" sz="2300" dirty="0" smtClean="0">
                <a:solidFill>
                  <a:srgbClr val="0033CC"/>
                </a:solidFill>
                <a:latin typeface="Calibri" panose="020F0502020204030204" pitchFamily="34" charset="0"/>
                <a:ea typeface="Times New Roman" panose="02020603050405020304" pitchFamily="18" charset="0"/>
                <a:cs typeface="Times New Roman" panose="02020603050405020304" pitchFamily="18" charset="0"/>
              </a:rPr>
              <a:t>Proposta </a:t>
            </a:r>
            <a:r>
              <a:rPr lang="pt-PT" sz="2300" dirty="0">
                <a:solidFill>
                  <a:srgbClr val="0033CC"/>
                </a:solidFill>
                <a:latin typeface="Calibri" panose="020F0502020204030204" pitchFamily="34" charset="0"/>
                <a:ea typeface="Times New Roman" panose="02020603050405020304" pitchFamily="18" charset="0"/>
                <a:cs typeface="Times New Roman" panose="02020603050405020304" pitchFamily="18" charset="0"/>
              </a:rPr>
              <a:t>de um sistema de monitorização </a:t>
            </a:r>
            <a:r>
              <a:rPr lang="pt-PT" sz="2300" dirty="0" smtClean="0">
                <a:solidFill>
                  <a:srgbClr val="0033CC"/>
                </a:solidFill>
                <a:latin typeface="Calibri" panose="020F0502020204030204" pitchFamily="34" charset="0"/>
                <a:ea typeface="Times New Roman" panose="02020603050405020304" pitchFamily="18" charset="0"/>
                <a:cs typeface="Times New Roman" panose="02020603050405020304" pitchFamily="18" charset="0"/>
              </a:rPr>
              <a:t>regional.</a:t>
            </a:r>
            <a:endParaRPr lang="pt-PT" sz="2300" dirty="0">
              <a:solidFill>
                <a:srgbClr val="0033CC"/>
              </a:solidFill>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635086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9">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guida\Desktop\logotipo_novo_IPP_fundo_branco.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60529" y="109178"/>
            <a:ext cx="2221406" cy="1372829"/>
          </a:xfrm>
          <a:prstGeom prst="rect">
            <a:avLst/>
          </a:prstGeom>
          <a:noFill/>
          <a:extLst>
            <a:ext uri="{909E8E84-426E-40DD-AFC4-6F175D3DCCD1}">
              <a14:hiddenFill xmlns:a14="http://schemas.microsoft.com/office/drawing/2010/main">
                <a:solidFill>
                  <a:srgbClr val="FFFFFF"/>
                </a:solidFill>
              </a14:hiddenFill>
            </a:ext>
          </a:extLst>
        </p:spPr>
      </p:pic>
      <p:sp>
        <p:nvSpPr>
          <p:cNvPr id="7" name="Rectângulo 6"/>
          <p:cNvSpPr/>
          <p:nvPr/>
        </p:nvSpPr>
        <p:spPr>
          <a:xfrm>
            <a:off x="318407" y="1482007"/>
            <a:ext cx="5135336" cy="348342"/>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PT"/>
          </a:p>
        </p:txBody>
      </p:sp>
      <p:pic>
        <p:nvPicPr>
          <p:cNvPr id="10" name="Imagem 9" descr="http://valoriza.ipportalegre.pt/images/VALORIZA-PT.pn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18407" y="93014"/>
            <a:ext cx="2397498" cy="1388993"/>
          </a:xfrm>
          <a:prstGeom prst="rect">
            <a:avLst/>
          </a:prstGeom>
          <a:noFill/>
          <a:ln>
            <a:noFill/>
          </a:ln>
        </p:spPr>
      </p:pic>
      <p:sp>
        <p:nvSpPr>
          <p:cNvPr id="8" name="Retângulo 7"/>
          <p:cNvSpPr/>
          <p:nvPr/>
        </p:nvSpPr>
        <p:spPr>
          <a:xfrm>
            <a:off x="5190565" y="611390"/>
            <a:ext cx="7001435" cy="584775"/>
          </a:xfrm>
          <a:prstGeom prst="rect">
            <a:avLst/>
          </a:prstGeom>
        </p:spPr>
        <p:txBody>
          <a:bodyPr wrap="square">
            <a:spAutoFit/>
          </a:bodyPr>
          <a:lstStyle/>
          <a:p>
            <a:pPr algn="r"/>
            <a:r>
              <a:rPr lang="pt-PT" sz="1600" dirty="0">
                <a:latin typeface="Arial Rounded MT Bold" panose="020F0704030504030204" pitchFamily="34" charset="0"/>
              </a:rPr>
              <a:t>Seminário </a:t>
            </a:r>
            <a:endParaRPr lang="pt-PT" sz="1600" dirty="0" smtClean="0">
              <a:latin typeface="Arial Rounded MT Bold" panose="020F0704030504030204" pitchFamily="34" charset="0"/>
            </a:endParaRPr>
          </a:p>
          <a:p>
            <a:pPr algn="r"/>
            <a:r>
              <a:rPr lang="pt-PT" sz="1600" dirty="0" smtClean="0">
                <a:latin typeface="Arial Rounded MT Bold" panose="020F0704030504030204" pitchFamily="34" charset="0"/>
              </a:rPr>
              <a:t>"</a:t>
            </a:r>
            <a:r>
              <a:rPr lang="pt-PT" sz="1600" dirty="0" err="1">
                <a:latin typeface="Arial Rounded MT Bold" panose="020F0704030504030204" pitchFamily="34" charset="0"/>
              </a:rPr>
              <a:t>VALORIZAr</a:t>
            </a:r>
            <a:r>
              <a:rPr lang="pt-PT" sz="1600" dirty="0">
                <a:latin typeface="Arial Rounded MT Bold" panose="020F0704030504030204" pitchFamily="34" charset="0"/>
              </a:rPr>
              <a:t> Comunidades e Territórios de Baixa Densidade"</a:t>
            </a:r>
          </a:p>
        </p:txBody>
      </p:sp>
      <p:sp>
        <p:nvSpPr>
          <p:cNvPr id="9" name="Retângulo 8"/>
          <p:cNvSpPr/>
          <p:nvPr/>
        </p:nvSpPr>
        <p:spPr>
          <a:xfrm>
            <a:off x="318407" y="1955320"/>
            <a:ext cx="11541899" cy="4462760"/>
          </a:xfrm>
          <a:prstGeom prst="rect">
            <a:avLst/>
          </a:prstGeom>
        </p:spPr>
        <p:txBody>
          <a:bodyPr wrap="square">
            <a:spAutoFit/>
          </a:bodyPr>
          <a:lstStyle/>
          <a:p>
            <a:pPr algn="just">
              <a:spcAft>
                <a:spcPts val="1200"/>
              </a:spcAft>
            </a:pPr>
            <a:r>
              <a:rPr lang="pt-PT" sz="2400" b="1" dirty="0" smtClean="0">
                <a:solidFill>
                  <a:srgbClr val="C00000"/>
                </a:solidFill>
                <a:latin typeface="Calibri" panose="020F0502020204030204" pitchFamily="34" charset="0"/>
                <a:ea typeface="Times New Roman" panose="02020603050405020304" pitchFamily="18" charset="0"/>
                <a:cs typeface="Times New Roman" panose="02020603050405020304" pitchFamily="18" charset="0"/>
              </a:rPr>
              <a:t>Resultados previstos:</a:t>
            </a:r>
          </a:p>
          <a:p>
            <a:pPr marL="631825" indent="-631825" algn="just">
              <a:spcAft>
                <a:spcPts val="1200"/>
              </a:spcAft>
            </a:pPr>
            <a:r>
              <a:rPr lang="pt-PT" sz="2200" dirty="0" smtClean="0">
                <a:solidFill>
                  <a:srgbClr val="0033CC"/>
                </a:solidFill>
                <a:latin typeface="Calibri" panose="020F0502020204030204" pitchFamily="34" charset="0"/>
                <a:ea typeface="Times New Roman" panose="02020603050405020304" pitchFamily="18" charset="0"/>
                <a:cs typeface="Times New Roman" panose="02020603050405020304" pitchFamily="18" charset="0"/>
              </a:rPr>
              <a:t>R1 -  Caracterização biofísica detalhada da região com identificação de tipologias de uso associadas à exploração agrícola e florestal do território;</a:t>
            </a:r>
          </a:p>
          <a:p>
            <a:pPr marL="631825" indent="-631825" algn="just">
              <a:spcAft>
                <a:spcPts val="1200"/>
              </a:spcAft>
            </a:pPr>
            <a:r>
              <a:rPr lang="pt-PT" sz="2200" dirty="0">
                <a:solidFill>
                  <a:srgbClr val="0033CC"/>
                </a:solidFill>
                <a:latin typeface="Calibri" panose="020F0502020204030204" pitchFamily="34" charset="0"/>
                <a:ea typeface="Times New Roman" panose="02020603050405020304" pitchFamily="18" charset="0"/>
                <a:cs typeface="Times New Roman" panose="02020603050405020304" pitchFamily="18" charset="0"/>
              </a:rPr>
              <a:t>R2 - Caracterização </a:t>
            </a:r>
            <a:r>
              <a:rPr lang="pt-PT" sz="2200" dirty="0" err="1">
                <a:solidFill>
                  <a:srgbClr val="0033CC"/>
                </a:solidFill>
                <a:latin typeface="Calibri" panose="020F0502020204030204" pitchFamily="34" charset="0"/>
                <a:ea typeface="Times New Roman" panose="02020603050405020304" pitchFamily="18" charset="0"/>
                <a:cs typeface="Times New Roman" panose="02020603050405020304" pitchFamily="18" charset="0"/>
              </a:rPr>
              <a:t>agro-económica</a:t>
            </a:r>
            <a:r>
              <a:rPr lang="pt-PT" sz="2200" dirty="0">
                <a:solidFill>
                  <a:srgbClr val="0033CC"/>
                </a:solidFill>
                <a:latin typeface="Calibri" panose="020F0502020204030204" pitchFamily="34" charset="0"/>
                <a:ea typeface="Times New Roman" panose="02020603050405020304" pitchFamily="18" charset="0"/>
                <a:cs typeface="Times New Roman" panose="02020603050405020304" pitchFamily="18" charset="0"/>
              </a:rPr>
              <a:t>, através do levantamento de um conjunto de variáveis potencialmente relevantes (i.e., condução dos povoamentos, gestão cinegética, estrutura fundiária, variáveis dendrométricas); </a:t>
            </a:r>
            <a:endParaRPr lang="pt-PT" sz="2200" dirty="0" smtClean="0">
              <a:solidFill>
                <a:srgbClr val="0033CC"/>
              </a:solidFill>
              <a:latin typeface="Calibri" panose="020F0502020204030204" pitchFamily="34" charset="0"/>
              <a:ea typeface="Times New Roman" panose="02020603050405020304" pitchFamily="18" charset="0"/>
              <a:cs typeface="Times New Roman" panose="02020603050405020304" pitchFamily="18" charset="0"/>
            </a:endParaRPr>
          </a:p>
          <a:p>
            <a:pPr marL="631825" indent="-631825" algn="just">
              <a:spcAft>
                <a:spcPts val="1200"/>
              </a:spcAft>
            </a:pPr>
            <a:r>
              <a:rPr lang="pt-PT" sz="2200" dirty="0">
                <a:solidFill>
                  <a:srgbClr val="0033CC"/>
                </a:solidFill>
                <a:latin typeface="Calibri" panose="020F0502020204030204" pitchFamily="34" charset="0"/>
                <a:ea typeface="Times New Roman" panose="02020603050405020304" pitchFamily="18" charset="0"/>
                <a:cs typeface="Times New Roman" panose="02020603050405020304" pitchFamily="18" charset="0"/>
              </a:rPr>
              <a:t>R3 - </a:t>
            </a:r>
            <a:r>
              <a:rPr lang="pt-PT" sz="2200" dirty="0" smtClean="0">
                <a:solidFill>
                  <a:srgbClr val="0033CC"/>
                </a:solidFill>
                <a:latin typeface="Calibri" panose="020F0502020204030204" pitchFamily="34" charset="0"/>
                <a:ea typeface="Times New Roman" panose="02020603050405020304" pitchFamily="18" charset="0"/>
                <a:cs typeface="Times New Roman" panose="02020603050405020304" pitchFamily="18" charset="0"/>
              </a:rPr>
              <a:t>Recolha </a:t>
            </a:r>
            <a:r>
              <a:rPr lang="pt-PT" sz="2200" dirty="0">
                <a:solidFill>
                  <a:srgbClr val="0033CC"/>
                </a:solidFill>
                <a:latin typeface="Calibri" panose="020F0502020204030204" pitchFamily="34" charset="0"/>
                <a:ea typeface="Times New Roman" panose="02020603050405020304" pitchFamily="18" charset="0"/>
                <a:cs typeface="Times New Roman" panose="02020603050405020304" pitchFamily="18" charset="0"/>
              </a:rPr>
              <a:t>de informação relativa aos diferentes grupos biológicos, designadamente: aves, carabídeos, plantas vasculares e flora micológica. Os dados coligidos serão organizados numa base de dados associada a um </a:t>
            </a:r>
            <a:r>
              <a:rPr lang="pt-PT" sz="2200" dirty="0" smtClean="0">
                <a:solidFill>
                  <a:srgbClr val="0033CC"/>
                </a:solidFill>
                <a:latin typeface="Calibri" panose="020F0502020204030204" pitchFamily="34" charset="0"/>
                <a:ea typeface="Times New Roman" panose="02020603050405020304" pitchFamily="18" charset="0"/>
                <a:cs typeface="Times New Roman" panose="02020603050405020304" pitchFamily="18" charset="0"/>
              </a:rPr>
              <a:t>SIG</a:t>
            </a:r>
            <a:r>
              <a:rPr lang="pt-PT" sz="2200" dirty="0">
                <a:solidFill>
                  <a:srgbClr val="0033CC"/>
                </a:solidFill>
                <a:latin typeface="Calibri" panose="020F0502020204030204" pitchFamily="34" charset="0"/>
                <a:ea typeface="Times New Roman" panose="02020603050405020304" pitchFamily="18" charset="0"/>
                <a:cs typeface="Times New Roman" panose="02020603050405020304" pitchFamily="18" charset="0"/>
              </a:rPr>
              <a:t>;</a:t>
            </a:r>
            <a:endParaRPr lang="pt-PT" sz="2200" dirty="0" smtClean="0">
              <a:solidFill>
                <a:srgbClr val="0033CC"/>
              </a:solidFill>
              <a:latin typeface="Calibri" panose="020F0502020204030204" pitchFamily="34" charset="0"/>
              <a:ea typeface="Times New Roman" panose="02020603050405020304" pitchFamily="18" charset="0"/>
              <a:cs typeface="Times New Roman" panose="02020603050405020304" pitchFamily="18" charset="0"/>
            </a:endParaRPr>
          </a:p>
          <a:p>
            <a:pPr marL="631825" indent="-631825" algn="just">
              <a:spcAft>
                <a:spcPts val="1200"/>
              </a:spcAft>
            </a:pPr>
            <a:r>
              <a:rPr lang="pt-PT" sz="2200" dirty="0" smtClean="0">
                <a:solidFill>
                  <a:srgbClr val="0033CC"/>
                </a:solidFill>
                <a:latin typeface="Calibri" panose="020F0502020204030204" pitchFamily="34" charset="0"/>
                <a:ea typeface="Times New Roman" panose="02020603050405020304" pitchFamily="18" charset="0"/>
                <a:cs typeface="Times New Roman" panose="02020603050405020304" pitchFamily="18" charset="0"/>
              </a:rPr>
              <a:t>R4 -  Conhecimento </a:t>
            </a:r>
            <a:r>
              <a:rPr lang="pt-PT" sz="2200" dirty="0">
                <a:solidFill>
                  <a:srgbClr val="0033CC"/>
                </a:solidFill>
                <a:latin typeface="Calibri" panose="020F0502020204030204" pitchFamily="34" charset="0"/>
                <a:ea typeface="Times New Roman" panose="02020603050405020304" pitchFamily="18" charset="0"/>
                <a:cs typeface="Times New Roman" panose="02020603050405020304" pitchFamily="18" charset="0"/>
              </a:rPr>
              <a:t>dos efeitos dos diferentes tipos de exploração agrícola e florestal na diversidade das comunidades </a:t>
            </a:r>
            <a:r>
              <a:rPr lang="pt-PT" sz="2200" dirty="0" smtClean="0">
                <a:solidFill>
                  <a:srgbClr val="0033CC"/>
                </a:solidFill>
                <a:latin typeface="Calibri" panose="020F0502020204030204" pitchFamily="34" charset="0"/>
                <a:ea typeface="Times New Roman" panose="02020603050405020304" pitchFamily="18" charset="0"/>
                <a:cs typeface="Times New Roman" panose="02020603050405020304" pitchFamily="18" charset="0"/>
              </a:rPr>
              <a:t>bióticas.</a:t>
            </a:r>
          </a:p>
        </p:txBody>
      </p:sp>
    </p:spTree>
    <p:extLst>
      <p:ext uri="{BB962C8B-B14F-4D97-AF65-F5344CB8AC3E}">
        <p14:creationId xmlns:p14="http://schemas.microsoft.com/office/powerpoint/2010/main" val="32552896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9">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9">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ema do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ma do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4826</TotalTime>
  <Words>409</Words>
  <Application>Microsoft Office PowerPoint</Application>
  <PresentationFormat>Ecrã Panorâmico</PresentationFormat>
  <Paragraphs>42</Paragraphs>
  <Slides>7</Slides>
  <Notes>0</Notes>
  <HiddenSlides>0</HiddenSlides>
  <MMClips>0</MMClips>
  <ScaleCrop>false</ScaleCrop>
  <HeadingPairs>
    <vt:vector size="6" baseType="variant">
      <vt:variant>
        <vt:lpstr>Tipos de letra usados</vt:lpstr>
      </vt:variant>
      <vt:variant>
        <vt:i4>5</vt:i4>
      </vt:variant>
      <vt:variant>
        <vt:lpstr>Tema</vt:lpstr>
      </vt:variant>
      <vt:variant>
        <vt:i4>1</vt:i4>
      </vt:variant>
      <vt:variant>
        <vt:lpstr>Títulos dos diapositivos</vt:lpstr>
      </vt:variant>
      <vt:variant>
        <vt:i4>7</vt:i4>
      </vt:variant>
    </vt:vector>
  </HeadingPairs>
  <TitlesOfParts>
    <vt:vector size="13" baseType="lpstr">
      <vt:lpstr>Arial</vt:lpstr>
      <vt:lpstr>Arial Rounded MT Bold</vt:lpstr>
      <vt:lpstr>Calibri</vt:lpstr>
      <vt:lpstr>Calibri Light</vt:lpstr>
      <vt:lpstr>Times New Roman</vt:lpstr>
      <vt:lpstr>Tema do Office</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Apresentação do PowerPoint</dc:title>
  <dc:creator>A Romao</dc:creator>
  <cp:lastModifiedBy>Luís Quinta-Nova</cp:lastModifiedBy>
  <cp:revision>440</cp:revision>
  <dcterms:created xsi:type="dcterms:W3CDTF">2016-03-16T18:24:54Z</dcterms:created>
  <dcterms:modified xsi:type="dcterms:W3CDTF">2018-07-15T21:48:56Z</dcterms:modified>
</cp:coreProperties>
</file>