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6" r:id="rId2"/>
    <p:sldId id="291" r:id="rId3"/>
    <p:sldId id="257" r:id="rId4"/>
    <p:sldId id="285" r:id="rId5"/>
    <p:sldId id="258" r:id="rId6"/>
    <p:sldId id="287" r:id="rId7"/>
    <p:sldId id="292" r:id="rId8"/>
    <p:sldId id="261" r:id="rId9"/>
    <p:sldId id="262" r:id="rId10"/>
    <p:sldId id="275" r:id="rId11"/>
    <p:sldId id="263" r:id="rId12"/>
    <p:sldId id="281" r:id="rId13"/>
    <p:sldId id="280" r:id="rId14"/>
    <p:sldId id="288" r:id="rId15"/>
    <p:sldId id="278" r:id="rId16"/>
    <p:sldId id="267" r:id="rId17"/>
    <p:sldId id="268" r:id="rId18"/>
    <p:sldId id="265" r:id="rId19"/>
    <p:sldId id="271" r:id="rId20"/>
    <p:sldId id="296" r:id="rId21"/>
    <p:sldId id="295" r:id="rId22"/>
    <p:sldId id="289" r:id="rId23"/>
    <p:sldId id="274" r:id="rId24"/>
    <p:sldId id="293" r:id="rId25"/>
  </p:sldIdLst>
  <p:sldSz cx="9144000" cy="6858000" type="screen4x3"/>
  <p:notesSz cx="6877050" cy="10002838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07" autoAdjust="0"/>
    <p:restoredTop sz="94660"/>
  </p:normalViewPr>
  <p:slideViewPr>
    <p:cSldViewPr>
      <p:cViewPr varScale="1">
        <p:scale>
          <a:sx n="64" d="100"/>
          <a:sy n="64" d="100"/>
        </p:scale>
        <p:origin x="-133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80055" cy="500142"/>
          </a:xfrm>
          <a:prstGeom prst="rect">
            <a:avLst/>
          </a:prstGeom>
        </p:spPr>
        <p:txBody>
          <a:bodyPr vert="horz" lIns="96440" tIns="48219" rIns="96440" bIns="48219" rtlCol="0"/>
          <a:lstStyle>
            <a:lvl1pPr algn="l">
              <a:defRPr sz="1300"/>
            </a:lvl1pPr>
          </a:lstStyle>
          <a:p>
            <a:r>
              <a:rPr lang="pt-PT" smtClean="0"/>
              <a:t>Influência da composição e estrutura da paisagem nas comunidades de aves nidificantes na Beira Interior Sul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95405" y="1"/>
            <a:ext cx="2980055" cy="500142"/>
          </a:xfrm>
          <a:prstGeom prst="rect">
            <a:avLst/>
          </a:prstGeom>
        </p:spPr>
        <p:txBody>
          <a:bodyPr vert="horz" lIns="96440" tIns="48219" rIns="96440" bIns="48219" rtlCol="0"/>
          <a:lstStyle>
            <a:lvl1pPr algn="r">
              <a:defRPr sz="1300"/>
            </a:lvl1pPr>
          </a:lstStyle>
          <a:p>
            <a:fld id="{78603ED6-316A-49FC-A48F-8EBD975EB672}" type="datetimeFigureOut">
              <a:rPr lang="pt-PT" smtClean="0"/>
              <a:pPr/>
              <a:t>31-05-2013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1" y="9500961"/>
            <a:ext cx="2980055" cy="500142"/>
          </a:xfrm>
          <a:prstGeom prst="rect">
            <a:avLst/>
          </a:prstGeom>
        </p:spPr>
        <p:txBody>
          <a:bodyPr vert="horz" lIns="96440" tIns="48219" rIns="96440" bIns="48219" rtlCol="0" anchor="b"/>
          <a:lstStyle>
            <a:lvl1pPr algn="l">
              <a:defRPr sz="1300"/>
            </a:lvl1pPr>
          </a:lstStyle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95405" y="9500961"/>
            <a:ext cx="2980055" cy="500142"/>
          </a:xfrm>
          <a:prstGeom prst="rect">
            <a:avLst/>
          </a:prstGeom>
        </p:spPr>
        <p:txBody>
          <a:bodyPr vert="horz" lIns="96440" tIns="48219" rIns="96440" bIns="48219" rtlCol="0" anchor="b"/>
          <a:lstStyle>
            <a:lvl1pPr algn="r">
              <a:defRPr sz="1300"/>
            </a:lvl1pPr>
          </a:lstStyle>
          <a:p>
            <a:fld id="{B9D9C195-3180-432D-8535-2134CFA9F0F2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xmlns="" val="2432659882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80055" cy="500142"/>
          </a:xfrm>
          <a:prstGeom prst="rect">
            <a:avLst/>
          </a:prstGeom>
        </p:spPr>
        <p:txBody>
          <a:bodyPr vert="horz" lIns="96440" tIns="48219" rIns="96440" bIns="48219" rtlCol="0"/>
          <a:lstStyle>
            <a:lvl1pPr algn="l">
              <a:defRPr sz="1300"/>
            </a:lvl1pPr>
          </a:lstStyle>
          <a:p>
            <a:r>
              <a:rPr lang="pt-PT" smtClean="0"/>
              <a:t>Influência da composição e estrutura da paisagem nas comunidades de aves nidificantes na Beira Interior Sul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95405" y="1"/>
            <a:ext cx="2980055" cy="500142"/>
          </a:xfrm>
          <a:prstGeom prst="rect">
            <a:avLst/>
          </a:prstGeom>
        </p:spPr>
        <p:txBody>
          <a:bodyPr vert="horz" lIns="96440" tIns="48219" rIns="96440" bIns="48219" rtlCol="0"/>
          <a:lstStyle>
            <a:lvl1pPr algn="r">
              <a:defRPr sz="1300"/>
            </a:lvl1pPr>
          </a:lstStyle>
          <a:p>
            <a:fld id="{652D98B9-E958-48D0-8915-5FDD39BDB21B}" type="datetimeFigureOut">
              <a:rPr lang="pt-PT" smtClean="0"/>
              <a:pPr/>
              <a:t>31-05-2013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4997450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40" tIns="48219" rIns="96440" bIns="48219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7705" y="4751349"/>
            <a:ext cx="5501640" cy="4501277"/>
          </a:xfrm>
          <a:prstGeom prst="rect">
            <a:avLst/>
          </a:prstGeom>
        </p:spPr>
        <p:txBody>
          <a:bodyPr vert="horz" lIns="96440" tIns="48219" rIns="96440" bIns="48219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1" y="9500961"/>
            <a:ext cx="2980055" cy="500142"/>
          </a:xfrm>
          <a:prstGeom prst="rect">
            <a:avLst/>
          </a:prstGeom>
        </p:spPr>
        <p:txBody>
          <a:bodyPr vert="horz" lIns="96440" tIns="48219" rIns="96440" bIns="48219" rtlCol="0" anchor="b"/>
          <a:lstStyle>
            <a:lvl1pPr algn="l">
              <a:defRPr sz="13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95405" y="9500961"/>
            <a:ext cx="2980055" cy="500142"/>
          </a:xfrm>
          <a:prstGeom prst="rect">
            <a:avLst/>
          </a:prstGeom>
        </p:spPr>
        <p:txBody>
          <a:bodyPr vert="horz" lIns="96440" tIns="48219" rIns="96440" bIns="48219" rtlCol="0" anchor="b"/>
          <a:lstStyle>
            <a:lvl1pPr algn="r">
              <a:defRPr sz="1300"/>
            </a:lvl1pPr>
          </a:lstStyle>
          <a:p>
            <a:fld id="{7462387F-ACF3-4757-A422-877ADE161D1D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xmlns="" val="1380294093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62387F-ACF3-4757-A422-877ADE161D1D}" type="slidenum">
              <a:rPr lang="pt-PT" smtClean="0"/>
              <a:pPr/>
              <a:t>1</a:t>
            </a:fld>
            <a:endParaRPr lang="pt-PT"/>
          </a:p>
        </p:txBody>
      </p:sp>
      <p:sp>
        <p:nvSpPr>
          <p:cNvPr id="5" name="Marcador de Posição do Cabeçalho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pt-PT" smtClean="0"/>
              <a:t>Influência da composição e estrutura da paisagem nas comunidades de aves nidificantes na Beira Interior Sul</a:t>
            </a:r>
            <a:endParaRPr lang="pt-P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Cabeçalho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pt-PT" smtClean="0"/>
              <a:t>Influência da composição e estrutura da paisagem nas comunidades de aves nidificantes na Beira Interior Sul</a:t>
            </a:r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462387F-ACF3-4757-A422-877ADE161D1D}" type="slidenum">
              <a:rPr lang="pt-PT" smtClean="0"/>
              <a:pPr/>
              <a:t>23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xmlns="" val="18081912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0BF4F4-145B-4381-B6AA-AF6E9D100DA4}" type="datetime1">
              <a:rPr lang="pt-PT" smtClean="0"/>
              <a:pPr/>
              <a:t>31-05-2013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C88C00-DC7D-4C62-AFFF-C57BA0C89F7E}" type="datetime1">
              <a:rPr lang="pt-PT" smtClean="0"/>
              <a:pPr/>
              <a:t>31-05-2013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04E66-AD29-4D23-806D-0323DA7C10A5}" type="datetime1">
              <a:rPr lang="pt-PT" smtClean="0"/>
              <a:pPr/>
              <a:t>31-05-2013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FFF14-38FE-4288-98DE-A1586597BB55}" type="datetime1">
              <a:rPr lang="pt-PT" smtClean="0"/>
              <a:pPr/>
              <a:t>31-05-2013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53F2D-6D0D-412A-9443-8E89E5052BB7}" type="datetime1">
              <a:rPr lang="pt-PT" smtClean="0"/>
              <a:pPr/>
              <a:t>31-05-2013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327B4-062B-487C-84F7-628F9A8306E2}" type="datetime1">
              <a:rPr lang="pt-PT" smtClean="0"/>
              <a:pPr/>
              <a:t>31-05-2013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F9067-8B3F-4C51-885C-8D13208DA14C}" type="datetime1">
              <a:rPr lang="pt-PT" smtClean="0"/>
              <a:pPr/>
              <a:t>31-05-2013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5A7BE-2487-4ACF-9C70-71622614D6EF}" type="datetime1">
              <a:rPr lang="pt-PT" smtClean="0"/>
              <a:pPr/>
              <a:t>31-05-2013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D01EA-1D07-40D7-BF5E-903B08540E82}" type="datetime1">
              <a:rPr lang="pt-PT" smtClean="0"/>
              <a:pPr/>
              <a:t>31-05-2013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D90A0-A31A-407D-AC2F-C9F896F9E0F7}" type="datetime1">
              <a:rPr lang="pt-PT" smtClean="0"/>
              <a:pPr/>
              <a:t>31-05-2013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1351F-90A9-4639-897B-5D464D1D4903}" type="datetime1">
              <a:rPr lang="pt-PT" smtClean="0"/>
              <a:pPr/>
              <a:t>31-05-2013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73859-3F1E-4DC6-A5FD-8285D901013F}" type="datetime1">
              <a:rPr lang="pt-PT" smtClean="0"/>
              <a:pPr/>
              <a:t>31-05-2013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FA0AA3-C7A3-4502-8A57-F4221FEA5F8D}" type="slidenum">
              <a:rPr lang="pt-PT" smtClean="0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tif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42910" y="2744793"/>
            <a:ext cx="7772400" cy="1470025"/>
          </a:xfrm>
        </p:spPr>
        <p:txBody>
          <a:bodyPr>
            <a:normAutofit fontScale="90000"/>
          </a:bodyPr>
          <a:lstStyle/>
          <a:p>
            <a:pPr algn="just"/>
            <a:r>
              <a:rPr lang="pt-PT" sz="3600" dirty="0" smtClean="0">
                <a:latin typeface="Trebuchet MS" pitchFamily="34" charset="0"/>
              </a:rPr>
              <a:t>Análise da influência estrutura da paisagem e da rugosidade do terreno na composição das comunidades de aves nidificantes na Beira Interior Sul</a:t>
            </a:r>
            <a:endParaRPr lang="pt-PT" sz="3600" dirty="0">
              <a:latin typeface="Trebuchet MS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786050" y="5229200"/>
            <a:ext cx="35719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dirty="0" smtClean="0">
                <a:latin typeface="Arial" pitchFamily="34" charset="0"/>
                <a:cs typeface="Arial" pitchFamily="34" charset="0"/>
              </a:rPr>
              <a:t>José António Tomé</a:t>
            </a:r>
          </a:p>
          <a:p>
            <a:pPr algn="ctr"/>
            <a:r>
              <a:rPr lang="pt-PT" dirty="0" smtClean="0">
                <a:latin typeface="Arial" pitchFamily="34" charset="0"/>
                <a:cs typeface="Arial" pitchFamily="34" charset="0"/>
              </a:rPr>
              <a:t>Luís Quinta-Nova</a:t>
            </a:r>
          </a:p>
          <a:p>
            <a:pPr algn="ctr"/>
            <a:r>
              <a:rPr lang="pt-PT" dirty="0" smtClean="0">
                <a:latin typeface="Arial" pitchFamily="34" charset="0"/>
                <a:cs typeface="Arial" pitchFamily="34" charset="0"/>
              </a:rPr>
              <a:t>Paulo Fernandez</a:t>
            </a:r>
            <a:endParaRPr lang="pt-PT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43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2</a:t>
            </a:fld>
            <a:endParaRPr lang="pt-PT"/>
          </a:p>
        </p:txBody>
      </p:sp>
      <p:sp>
        <p:nvSpPr>
          <p:cNvPr id="5" name="CaixaDeTexto 4"/>
          <p:cNvSpPr txBox="1"/>
          <p:nvPr/>
        </p:nvSpPr>
        <p:spPr>
          <a:xfrm>
            <a:off x="3643306" y="5286388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PT" sz="1600" i="1" dirty="0" err="1" smtClean="0">
                <a:latin typeface="Arial" pitchFamily="34" charset="0"/>
                <a:cs typeface="Arial" pitchFamily="34" charset="0"/>
              </a:rPr>
              <a:t>Sylvia</a:t>
            </a:r>
            <a:r>
              <a:rPr lang="pt-PT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PT" sz="1600" i="1" dirty="0" err="1" smtClean="0">
                <a:latin typeface="Arial" pitchFamily="34" charset="0"/>
                <a:cs typeface="Arial" pitchFamily="34" charset="0"/>
              </a:rPr>
              <a:t>atricapilla</a:t>
            </a:r>
            <a:r>
              <a:rPr lang="pt-PT" i="1" dirty="0" smtClean="0"/>
              <a:t> </a:t>
            </a:r>
            <a:r>
              <a:rPr lang="pt-PT" sz="1600" dirty="0" smtClean="0">
                <a:latin typeface="Arial" pitchFamily="34" charset="0"/>
                <a:cs typeface="Arial" pitchFamily="34" charset="0"/>
              </a:rPr>
              <a:t>– ESA, 2012 </a:t>
            </a:r>
            <a:endParaRPr lang="pt-PT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Marcador de Posição do Rodapé 4"/>
          <p:cNvSpPr txBox="1">
            <a:spLocks/>
          </p:cNvSpPr>
          <p:nvPr/>
        </p:nvSpPr>
        <p:spPr>
          <a:xfrm>
            <a:off x="1500166" y="0"/>
            <a:ext cx="76438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Análise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da i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nfluência da estrutura da paisagem e da rugosidade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do terreno 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nas comunidades de aves nidificantes na BIS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25602" name="Picture 2" descr="http://1.bp.blogspot.com/-Y5MFv-eNXic/UaJ_S6GqlDI/AAAAAAAADbY/scAk2e59QD4/s1600/Toutinegra_de_barrete_preto_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119150"/>
            <a:ext cx="6057900" cy="4038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t-PT" sz="3600" b="1" dirty="0" smtClean="0">
                <a:latin typeface="Trebuchet MS" pitchFamily="34" charset="0"/>
              </a:rPr>
              <a:t>Sumário</a:t>
            </a:r>
            <a:endParaRPr lang="pt-PT" sz="3600" b="1" dirty="0">
              <a:latin typeface="Trebuchet MS" pitchFamily="34" charset="0"/>
            </a:endParaRP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340237"/>
          </a:xfrm>
        </p:spPr>
        <p:txBody>
          <a:bodyPr/>
          <a:lstStyle/>
          <a:p>
            <a:r>
              <a:rPr lang="pt-PT" sz="2400" dirty="0" smtClean="0">
                <a:latin typeface="Arial" pitchFamily="34" charset="0"/>
                <a:cs typeface="Arial" pitchFamily="34" charset="0"/>
              </a:rPr>
              <a:t>Introdução e Objectivos</a:t>
            </a:r>
          </a:p>
          <a:p>
            <a:endParaRPr lang="pt-PT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pt-PT" sz="2400" dirty="0" smtClean="0">
                <a:latin typeface="Arial" pitchFamily="34" charset="0"/>
                <a:cs typeface="Arial" pitchFamily="34" charset="0"/>
              </a:rPr>
              <a:t>Metodologia</a:t>
            </a:r>
          </a:p>
          <a:p>
            <a:endParaRPr lang="pt-PT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pt-PT" sz="2400" dirty="0" smtClean="0">
                <a:latin typeface="Arial" pitchFamily="34" charset="0"/>
                <a:cs typeface="Arial" pitchFamily="34" charset="0"/>
              </a:rPr>
              <a:t>Resultados</a:t>
            </a:r>
          </a:p>
          <a:p>
            <a:endParaRPr lang="pt-PT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pt-PT" sz="2400" dirty="0" smtClean="0">
                <a:latin typeface="Arial" pitchFamily="34" charset="0"/>
                <a:cs typeface="Arial" pitchFamily="34" charset="0"/>
              </a:rPr>
              <a:t>Conclusões</a:t>
            </a: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3</a:t>
            </a:fld>
            <a:endParaRPr lang="pt-PT"/>
          </a:p>
        </p:txBody>
      </p:sp>
      <p:sp>
        <p:nvSpPr>
          <p:cNvPr id="7" name="Marcador de Posição do Rodapé 4"/>
          <p:cNvSpPr txBox="1">
            <a:spLocks/>
          </p:cNvSpPr>
          <p:nvPr/>
        </p:nvSpPr>
        <p:spPr>
          <a:xfrm>
            <a:off x="1500166" y="0"/>
            <a:ext cx="76438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Análise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da i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nfluência da estrutura da paisagem e da rugosidade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do terreno 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nas comunidades de aves nidificantes na BIS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14298"/>
            <a:ext cx="8229600" cy="1143000"/>
          </a:xfrm>
        </p:spPr>
        <p:txBody>
          <a:bodyPr>
            <a:normAutofit/>
          </a:bodyPr>
          <a:lstStyle/>
          <a:p>
            <a:r>
              <a:rPr lang="pt-PT" sz="4000" b="1" dirty="0" smtClean="0">
                <a:latin typeface="Arial" pitchFamily="34" charset="0"/>
                <a:cs typeface="Arial" pitchFamily="34" charset="0"/>
              </a:rPr>
              <a:t>Introdução e Objectivos</a:t>
            </a:r>
            <a:endParaRPr lang="pt-PT" sz="4000" dirty="0"/>
          </a:p>
        </p:txBody>
      </p:sp>
      <p:pic>
        <p:nvPicPr>
          <p:cNvPr id="1026" name="Picture 2" descr="http://3.bp.blogspot.com/-Xm6kIHxEmpE/US6MGSyY35I/AAAAAAAADFw/qOIamKoUMwU/s1600/Pisco_de_peito_ruivo_1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5687" y="1958168"/>
            <a:ext cx="5420957" cy="3613971"/>
          </a:xfrm>
          <a:prstGeom prst="rect">
            <a:avLst/>
          </a:prstGeom>
          <a:noFill/>
        </p:spPr>
      </p:pic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4</a:t>
            </a:fld>
            <a:endParaRPr lang="pt-PT"/>
          </a:p>
        </p:txBody>
      </p:sp>
      <p:sp>
        <p:nvSpPr>
          <p:cNvPr id="5" name="CaixaDeTexto 4"/>
          <p:cNvSpPr txBox="1"/>
          <p:nvPr/>
        </p:nvSpPr>
        <p:spPr>
          <a:xfrm>
            <a:off x="3500430" y="5643578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PT" sz="1600" i="1" dirty="0" err="1" smtClean="0">
                <a:latin typeface="Arial" pitchFamily="34" charset="0"/>
                <a:cs typeface="Arial" pitchFamily="34" charset="0"/>
              </a:rPr>
              <a:t>Erithacus</a:t>
            </a:r>
            <a:r>
              <a:rPr lang="pt-PT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PT" sz="1600" i="1" dirty="0" err="1" smtClean="0">
                <a:latin typeface="Arial" pitchFamily="34" charset="0"/>
                <a:cs typeface="Arial" pitchFamily="34" charset="0"/>
              </a:rPr>
              <a:t>rubecula</a:t>
            </a:r>
            <a:r>
              <a:rPr lang="pt-PT" i="1" dirty="0" smtClean="0"/>
              <a:t> </a:t>
            </a:r>
            <a:r>
              <a:rPr lang="pt-PT" sz="1600" dirty="0" smtClean="0">
                <a:latin typeface="Arial" pitchFamily="34" charset="0"/>
                <a:cs typeface="Arial" pitchFamily="34" charset="0"/>
              </a:rPr>
              <a:t>– ESA, 2013 </a:t>
            </a:r>
            <a:endParaRPr lang="pt-PT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Marcador de Posição do Rodapé 4"/>
          <p:cNvSpPr txBox="1">
            <a:spLocks/>
          </p:cNvSpPr>
          <p:nvPr/>
        </p:nvSpPr>
        <p:spPr>
          <a:xfrm>
            <a:off x="1500166" y="0"/>
            <a:ext cx="76438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Análise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da i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nfluência da estrutura da paisagem e da rugosidade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do terreno 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nas comunidades de aves nidificantes na BIS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PT" sz="1800" dirty="0" smtClean="0">
                <a:latin typeface="Arial" pitchFamily="34" charset="0"/>
                <a:cs typeface="Arial" pitchFamily="34" charset="0"/>
              </a:rPr>
              <a:t>Identificar a relação entre as comunidades de aves nidificantes da sub-região Beira Interior Sul e a estrutura da paisagem deste território.</a:t>
            </a:r>
          </a:p>
          <a:p>
            <a:endParaRPr lang="pt-PT" sz="1800" dirty="0" smtClean="0"/>
          </a:p>
          <a:p>
            <a:pPr algn="just"/>
            <a:r>
              <a:rPr lang="pt-PT" sz="1800" dirty="0" smtClean="0">
                <a:latin typeface="Arial" pitchFamily="34" charset="0"/>
                <a:cs typeface="Arial" pitchFamily="34" charset="0"/>
              </a:rPr>
              <a:t>Verificar a importância da rugosidade do terreno na distribuição destas comunidades. </a:t>
            </a:r>
          </a:p>
          <a:p>
            <a:endParaRPr lang="pt-PT" sz="1800" dirty="0" smtClean="0"/>
          </a:p>
          <a:p>
            <a:pPr algn="just"/>
            <a:r>
              <a:rPr lang="pt-PT" sz="1800" dirty="0" smtClean="0">
                <a:latin typeface="Arial" pitchFamily="34" charset="0"/>
                <a:cs typeface="Arial" pitchFamily="34" charset="0"/>
              </a:rPr>
              <a:t>Identificar um conjunto de indicadores que caracterizem a estrutura espacial da paisagem.</a:t>
            </a:r>
          </a:p>
          <a:p>
            <a:pPr algn="just">
              <a:buNone/>
            </a:pPr>
            <a:r>
              <a:rPr lang="pt-PT" sz="1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None/>
            </a:pPr>
            <a:endParaRPr lang="pt-PT" sz="2000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5</a:t>
            </a:fld>
            <a:endParaRPr lang="pt-PT"/>
          </a:p>
        </p:txBody>
      </p:sp>
      <p:sp>
        <p:nvSpPr>
          <p:cNvPr id="6" name="Marcador de Posição do Rodapé 4"/>
          <p:cNvSpPr txBox="1">
            <a:spLocks/>
          </p:cNvSpPr>
          <p:nvPr/>
        </p:nvSpPr>
        <p:spPr>
          <a:xfrm>
            <a:off x="0" y="0"/>
            <a:ext cx="22145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Introdução e Objectivos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Marcador de Posição do Rodapé 4"/>
          <p:cNvSpPr txBox="1">
            <a:spLocks/>
          </p:cNvSpPr>
          <p:nvPr/>
        </p:nvSpPr>
        <p:spPr>
          <a:xfrm>
            <a:off x="1500166" y="0"/>
            <a:ext cx="76438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Análise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da i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nfluência da estrutura da paisagem e da rugosidade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do terreno 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nas comunidades de aves nidificantes na BIS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143000"/>
          </a:xfrm>
        </p:spPr>
        <p:txBody>
          <a:bodyPr>
            <a:normAutofit/>
          </a:bodyPr>
          <a:lstStyle/>
          <a:p>
            <a:r>
              <a:rPr lang="pt-PT" sz="4000" b="1" dirty="0" smtClean="0">
                <a:latin typeface="Arial" pitchFamily="34" charset="0"/>
                <a:cs typeface="Arial" pitchFamily="34" charset="0"/>
              </a:rPr>
              <a:t>Metodologia</a:t>
            </a:r>
            <a:endParaRPr lang="pt-PT" sz="4000" dirty="0"/>
          </a:p>
        </p:txBody>
      </p:sp>
      <p:pic>
        <p:nvPicPr>
          <p:cNvPr id="44034" name="Picture 2" descr="http://4.bp.blogspot.com/-nj7vYQ0dQKk/UQ17PLTUnMI/AAAAAAAAC6I/1lOg6JrAllM/s1600/Bico_de_lacre_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2945" y="2000240"/>
            <a:ext cx="5423699" cy="3615799"/>
          </a:xfrm>
          <a:prstGeom prst="rect">
            <a:avLst/>
          </a:prstGeom>
          <a:noFill/>
        </p:spPr>
      </p:pic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6</a:t>
            </a:fld>
            <a:endParaRPr lang="pt-PT"/>
          </a:p>
        </p:txBody>
      </p:sp>
      <p:sp>
        <p:nvSpPr>
          <p:cNvPr id="5" name="CaixaDeTexto 4"/>
          <p:cNvSpPr txBox="1"/>
          <p:nvPr/>
        </p:nvSpPr>
        <p:spPr>
          <a:xfrm>
            <a:off x="3571868" y="5631436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PT" sz="1600" i="1" dirty="0" err="1" smtClean="0">
                <a:latin typeface="Arial" pitchFamily="34" charset="0"/>
                <a:cs typeface="Arial" pitchFamily="34" charset="0"/>
              </a:rPr>
              <a:t>Estrilda</a:t>
            </a:r>
            <a:r>
              <a:rPr lang="pt-PT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PT" sz="1600" i="1" dirty="0" err="1" smtClean="0">
                <a:latin typeface="Arial" pitchFamily="34" charset="0"/>
                <a:cs typeface="Arial" pitchFamily="34" charset="0"/>
              </a:rPr>
              <a:t>astrild</a:t>
            </a:r>
            <a:r>
              <a:rPr lang="pt-PT" i="1" dirty="0" smtClean="0"/>
              <a:t> </a:t>
            </a:r>
            <a:r>
              <a:rPr lang="pt-PT" sz="1600" dirty="0" smtClean="0">
                <a:latin typeface="Arial" pitchFamily="34" charset="0"/>
                <a:cs typeface="Arial" pitchFamily="34" charset="0"/>
              </a:rPr>
              <a:t>– ESA, 2012 </a:t>
            </a:r>
            <a:endParaRPr lang="pt-PT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Marcador de Posição do Rodapé 4"/>
          <p:cNvSpPr txBox="1">
            <a:spLocks/>
          </p:cNvSpPr>
          <p:nvPr/>
        </p:nvSpPr>
        <p:spPr>
          <a:xfrm>
            <a:off x="1500166" y="0"/>
            <a:ext cx="76438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Análise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da i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nfluência da estrutura da paisagem e da rugosidade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do terreno 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nas comunidades de aves nidificantes na BIS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/>
          <a:srcRect l="42424" t="38828" r="37373" b="37496"/>
          <a:stretch>
            <a:fillRect/>
          </a:stretch>
        </p:blipFill>
        <p:spPr bwMode="auto">
          <a:xfrm>
            <a:off x="195231" y="2071678"/>
            <a:ext cx="3810029" cy="3571900"/>
          </a:xfrm>
          <a:prstGeom prst="rect">
            <a:avLst/>
          </a:prstGeom>
          <a:noFill/>
          <a:ln w="19050" cap="rnd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8" name="Imagem 7" descr="BIS_concelhos_4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924" t="15338" r="9351" b="24758"/>
          <a:stretch>
            <a:fillRect/>
          </a:stretch>
        </p:blipFill>
        <p:spPr>
          <a:xfrm>
            <a:off x="4572000" y="928670"/>
            <a:ext cx="4172474" cy="5442360"/>
          </a:xfrm>
          <a:prstGeom prst="rect">
            <a:avLst/>
          </a:prstGeom>
        </p:spPr>
      </p:pic>
      <p:cxnSp>
        <p:nvCxnSpPr>
          <p:cNvPr id="9" name="Conexão recta 8"/>
          <p:cNvCxnSpPr/>
          <p:nvPr/>
        </p:nvCxnSpPr>
        <p:spPr>
          <a:xfrm flipV="1">
            <a:off x="1357290" y="1000109"/>
            <a:ext cx="6143667" cy="271464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xão recta 9"/>
          <p:cNvCxnSpPr/>
          <p:nvPr/>
        </p:nvCxnSpPr>
        <p:spPr>
          <a:xfrm>
            <a:off x="1142976" y="4071942"/>
            <a:ext cx="3643338" cy="14287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aixaDeTexto 6"/>
          <p:cNvSpPr txBox="1"/>
          <p:nvPr/>
        </p:nvSpPr>
        <p:spPr>
          <a:xfrm>
            <a:off x="142844" y="642918"/>
            <a:ext cx="4286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dirty="0" smtClean="0">
                <a:latin typeface="Trebuchet MS" pitchFamily="34" charset="0"/>
                <a:cs typeface="Arial" pitchFamily="34" charset="0"/>
              </a:rPr>
              <a:t>Localização da BIS</a:t>
            </a:r>
            <a:endParaRPr lang="pt-PT" sz="2800" dirty="0">
              <a:latin typeface="Trebuchet MS" pitchFamily="34" charset="0"/>
              <a:cs typeface="Arial" pitchFamily="34" charset="0"/>
            </a:endParaRPr>
          </a:p>
        </p:txBody>
      </p:sp>
      <p:sp>
        <p:nvSpPr>
          <p:cNvPr id="11" name="Marcador de Posição do Número do Diapositivo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7</a:t>
            </a:fld>
            <a:endParaRPr lang="pt-PT"/>
          </a:p>
        </p:txBody>
      </p:sp>
      <p:sp>
        <p:nvSpPr>
          <p:cNvPr id="19" name="Marcador de Posição do Rodapé 4"/>
          <p:cNvSpPr txBox="1">
            <a:spLocks/>
          </p:cNvSpPr>
          <p:nvPr/>
        </p:nvSpPr>
        <p:spPr>
          <a:xfrm>
            <a:off x="0" y="0"/>
            <a:ext cx="22145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Metodologia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96458" y="3714753"/>
            <a:ext cx="332270" cy="357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Marcador de Posição do Rodapé 4"/>
          <p:cNvSpPr txBox="1">
            <a:spLocks/>
          </p:cNvSpPr>
          <p:nvPr/>
        </p:nvSpPr>
        <p:spPr>
          <a:xfrm>
            <a:off x="1500166" y="0"/>
            <a:ext cx="76438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Análise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da i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nfluência da estrutura da paisagem e da rugosidade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do terreno 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nas comunidades de aves nidificantes na BIS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Area_Estudo_quadriculas_eliminadas_v4.jpg"/>
          <p:cNvPicPr>
            <a:picLocks noChangeAspect="1"/>
          </p:cNvPicPr>
          <p:nvPr/>
        </p:nvPicPr>
        <p:blipFill>
          <a:blip r:embed="rId2" cstate="print"/>
          <a:srcRect l="10925" t="18357" r="13622" b="12319"/>
          <a:stretch>
            <a:fillRect/>
          </a:stretch>
        </p:blipFill>
        <p:spPr>
          <a:xfrm>
            <a:off x="1285852" y="1285860"/>
            <a:ext cx="7555626" cy="5146645"/>
          </a:xfrm>
          <a:prstGeom prst="rect">
            <a:avLst/>
          </a:prstGeom>
          <a:ln>
            <a:noFill/>
          </a:ln>
        </p:spPr>
      </p:pic>
      <p:sp>
        <p:nvSpPr>
          <p:cNvPr id="6" name="CaixaDeTexto 5"/>
          <p:cNvSpPr txBox="1"/>
          <p:nvPr/>
        </p:nvSpPr>
        <p:spPr>
          <a:xfrm>
            <a:off x="142844" y="642918"/>
            <a:ext cx="70723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dirty="0" smtClean="0">
                <a:latin typeface="Trebuchet MS" pitchFamily="34" charset="0"/>
                <a:cs typeface="Arial" pitchFamily="34" charset="0"/>
              </a:rPr>
              <a:t>Determinação da área de estudo</a:t>
            </a:r>
            <a:endParaRPr lang="pt-PT" sz="2800" dirty="0">
              <a:latin typeface="Trebuchet MS" pitchFamily="34" charset="0"/>
              <a:cs typeface="Arial" pitchFamily="34" charset="0"/>
            </a:endParaRPr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8</a:t>
            </a:fld>
            <a:endParaRPr lang="pt-PT"/>
          </a:p>
        </p:txBody>
      </p:sp>
      <p:sp>
        <p:nvSpPr>
          <p:cNvPr id="8" name="Marcador de Posição do Rodapé 4"/>
          <p:cNvSpPr txBox="1">
            <a:spLocks/>
          </p:cNvSpPr>
          <p:nvPr/>
        </p:nvSpPr>
        <p:spPr>
          <a:xfrm>
            <a:off x="0" y="0"/>
            <a:ext cx="22145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Metodologia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9" name="Marcador de Posição do Rodapé 4"/>
          <p:cNvSpPr txBox="1">
            <a:spLocks/>
          </p:cNvSpPr>
          <p:nvPr/>
        </p:nvSpPr>
        <p:spPr>
          <a:xfrm>
            <a:off x="1500166" y="0"/>
            <a:ext cx="76438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Análise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da i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nfluência da estrutura da paisagem e da rugosidade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do terreno 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nas comunidades de aves nidificantes na BIS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2844" y="285728"/>
            <a:ext cx="8472518" cy="1143000"/>
          </a:xfrm>
        </p:spPr>
        <p:txBody>
          <a:bodyPr>
            <a:noAutofit/>
          </a:bodyPr>
          <a:lstStyle/>
          <a:p>
            <a:pPr algn="l"/>
            <a:r>
              <a:rPr lang="pt-PT" sz="2800" dirty="0" smtClean="0">
                <a:latin typeface="Trebuchet MS" pitchFamily="34" charset="0"/>
              </a:rPr>
              <a:t>Zonas classificadas cobertas pela área de estudo</a:t>
            </a:r>
            <a:endParaRPr lang="pt-PT" sz="2800" dirty="0">
              <a:latin typeface="Trebuchet MS" pitchFamily="34" charset="0"/>
            </a:endParaRPr>
          </a:p>
        </p:txBody>
      </p:sp>
      <p:pic>
        <p:nvPicPr>
          <p:cNvPr id="4" name="Imagem 3" descr="Areas Protegidas BIS_7.jpg"/>
          <p:cNvPicPr>
            <a:picLocks noChangeAspect="1"/>
          </p:cNvPicPr>
          <p:nvPr/>
        </p:nvPicPr>
        <p:blipFill>
          <a:blip r:embed="rId2" cstate="print"/>
          <a:srcRect t="23068" b="18237"/>
          <a:stretch>
            <a:fillRect/>
          </a:stretch>
        </p:blipFill>
        <p:spPr>
          <a:xfrm>
            <a:off x="2054692" y="1280367"/>
            <a:ext cx="5089076" cy="5219530"/>
          </a:xfrm>
          <a:prstGeom prst="rect">
            <a:avLst/>
          </a:prstGeom>
        </p:spPr>
      </p:pic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9</a:t>
            </a:fld>
            <a:endParaRPr lang="pt-PT"/>
          </a:p>
        </p:txBody>
      </p:sp>
      <p:sp>
        <p:nvSpPr>
          <p:cNvPr id="7" name="Marcador de Posição do Rodapé 4"/>
          <p:cNvSpPr txBox="1">
            <a:spLocks/>
          </p:cNvSpPr>
          <p:nvPr/>
        </p:nvSpPr>
        <p:spPr>
          <a:xfrm>
            <a:off x="0" y="0"/>
            <a:ext cx="22145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Metodologia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8" name="Marcador de Posição do Rodapé 4"/>
          <p:cNvSpPr txBox="1">
            <a:spLocks/>
          </p:cNvSpPr>
          <p:nvPr/>
        </p:nvSpPr>
        <p:spPr>
          <a:xfrm>
            <a:off x="1500166" y="0"/>
            <a:ext cx="76438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Análise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da i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nfluência da estrutura da paisagem e da rugosidade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do terreno 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nas comunidades de aves nidificantes na BIS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1000100" y="1428736"/>
          <a:ext cx="6572296" cy="5160304"/>
        </p:xfrm>
        <a:graphic>
          <a:graphicData uri="http://schemas.openxmlformats.org/drawingml/2006/table">
            <a:tbl>
              <a:tblPr/>
              <a:tblGrid>
                <a:gridCol w="722313"/>
                <a:gridCol w="3551373"/>
                <a:gridCol w="1416035"/>
                <a:gridCol w="882575"/>
              </a:tblGrid>
              <a:tr h="4174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Código</a:t>
                      </a:r>
                      <a:r>
                        <a:rPr lang="en-GB" sz="9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de </a:t>
                      </a:r>
                      <a:r>
                        <a:rPr lang="en-GB" sz="900" b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contacto</a:t>
                      </a:r>
                      <a:endParaRPr lang="pt-PT" sz="9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900" b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Descrição</a:t>
                      </a:r>
                      <a:endParaRPr lang="pt-PT" sz="9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9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Classe de evidência de nidificação</a:t>
                      </a:r>
                      <a:endParaRPr lang="pt-PT" sz="9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9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Código de nidificação</a:t>
                      </a:r>
                      <a:endParaRPr lang="pt-PT" sz="9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255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0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Tipo de contacto não especificado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Sem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registo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0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578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Ave observada em possível habitat de nidificação durante a época de reprodução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Possível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0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578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2</a:t>
                      </a:r>
                      <a:endParaRPr lang="pt-PT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Macho a cantar (ou chamamento de nidificante durante a época de nidificação)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Possível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0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700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3</a:t>
                      </a:r>
                      <a:endParaRPr lang="pt-PT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Evidências indirectas (regurgitações recentes, buracos escavados recentemente, ave morta recentemente, </a:t>
                      </a:r>
                      <a:r>
                        <a:rPr lang="pt-PT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etc</a:t>
                      </a:r>
                      <a:r>
                        <a:rPr lang="pt-PT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)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Possível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0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143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4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Casal observado em habitat adequado à nidificação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Provável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0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415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5</a:t>
                      </a:r>
                      <a:endParaRPr lang="pt-PT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Mais de três machos a cantar em simultâneo, em habitat adequado à nidificação. </a:t>
                      </a: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Critério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válido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apenas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depois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de 15 e </a:t>
                      </a: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Abril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.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Provável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0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833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6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Macho em atitude de defesa de território (canto, </a:t>
                      </a:r>
                      <a:r>
                        <a:rPr lang="pt-PT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etc</a:t>
                      </a:r>
                      <a:r>
                        <a:rPr lang="pt-PT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), observado em dois dias diferentes, com pelo menos uma semana de intervalo e no mesmo local.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Provável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0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676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7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Côrte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ou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parada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nupcial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.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Provável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0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578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8</a:t>
                      </a:r>
                      <a:endParaRPr lang="pt-PT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Ave frequentando um local onde provavelmente existe um ninho.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Provável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0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578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9</a:t>
                      </a:r>
                      <a:endParaRPr lang="pt-PT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Comportamento agitado ou apelo ansioso de ave adulta.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Provável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0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578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10</a:t>
                      </a:r>
                      <a:endParaRPr lang="pt-PT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Placa térmica (ou pelada de incubação, só observável com a ave na mão).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Provável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0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264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11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Ave </a:t>
                      </a:r>
                      <a:r>
                        <a:rPr lang="en-GB" sz="800" b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construindo</a:t>
                      </a: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o </a:t>
                      </a:r>
                      <a:r>
                        <a:rPr lang="en-GB" sz="800" b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ninho</a:t>
                      </a: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.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Confirmada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2143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12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Ave desviando a atenção do observador.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Confirmada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2578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13</a:t>
                      </a:r>
                      <a:endParaRPr lang="pt-PT" sz="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Ninho usado recentemente ou cascas de ovos do ano em que está a ser feita a observação.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Confirmada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2578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14</a:t>
                      </a:r>
                      <a:endParaRPr lang="pt-PT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Juvenil que deixou o ninho recentemente (com plumagem incompleta ou só com penugem.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Confirmada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2700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15</a:t>
                      </a:r>
                      <a:endParaRPr lang="pt-PT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Ave adulta a sair de local onde existe ninho (ninhos em sítios altos ou em buracos, de conteúdo de difícil observação), ou a incubar.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Confirmada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2578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16</a:t>
                      </a:r>
                      <a:endParaRPr lang="pt-PT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Ave adulta transportando alimentos ou saco fecal.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Confirmada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1968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17</a:t>
                      </a:r>
                      <a:endParaRPr lang="pt-PT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Ninho</a:t>
                      </a: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com </a:t>
                      </a:r>
                      <a:r>
                        <a:rPr lang="en-GB" sz="800" b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ovos</a:t>
                      </a: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.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Confirmada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2143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18</a:t>
                      </a:r>
                      <a:endParaRPr lang="pt-PT" sz="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Ninho com juvenis (vistos ou ouvidos).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Confirmada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</a:t>
                      </a:r>
                      <a:endParaRPr lang="pt-PT" sz="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044" marR="260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CaixaDeTexto 6"/>
          <p:cNvSpPr txBox="1"/>
          <p:nvPr/>
        </p:nvSpPr>
        <p:spPr>
          <a:xfrm>
            <a:off x="142844" y="642918"/>
            <a:ext cx="87154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 smtClean="0">
                <a:latin typeface="Trebuchet MS" pitchFamily="34" charset="0"/>
                <a:cs typeface="Arial" pitchFamily="34" charset="0"/>
              </a:rPr>
              <a:t>Critérios para a selecção das aves nidificantes a partir dos tipos de contacto</a:t>
            </a:r>
            <a:endParaRPr lang="pt-PT" sz="2000" dirty="0">
              <a:latin typeface="Trebuchet MS" pitchFamily="34" charset="0"/>
              <a:cs typeface="Arial" pitchFamily="34" charset="0"/>
            </a:endParaRPr>
          </a:p>
        </p:txBody>
      </p:sp>
      <p:pic>
        <p:nvPicPr>
          <p:cNvPr id="8" name="Picture 2" descr="http://1.bp.blogspot.com/_K3rWbb9ME8A/STAqUCbWS6I/AAAAAAAABcA/G0k_bIC1q-g/s400/%257BB298FB65-B8CA-4B43-903D-6416BB4CCCC3%257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2000240"/>
            <a:ext cx="2403710" cy="307183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10</a:t>
            </a:fld>
            <a:endParaRPr lang="pt-PT"/>
          </a:p>
        </p:txBody>
      </p:sp>
      <p:sp>
        <p:nvSpPr>
          <p:cNvPr id="10" name="Marcador de Posição do Rodapé 4"/>
          <p:cNvSpPr txBox="1">
            <a:spLocks/>
          </p:cNvSpPr>
          <p:nvPr/>
        </p:nvSpPr>
        <p:spPr>
          <a:xfrm>
            <a:off x="0" y="0"/>
            <a:ext cx="22145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Metodologia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1" name="Marcador de Posição do Rodapé 4"/>
          <p:cNvSpPr txBox="1">
            <a:spLocks/>
          </p:cNvSpPr>
          <p:nvPr/>
        </p:nvSpPr>
        <p:spPr>
          <a:xfrm>
            <a:off x="1500166" y="0"/>
            <a:ext cx="76438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Análise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da i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nfluência da estrutura da paisagem e da rugosidade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do terreno 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nas comunidades de aves nidificantes na BIS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158" y="1643050"/>
            <a:ext cx="3043230" cy="2071702"/>
          </a:xfrm>
        </p:spPr>
        <p:txBody>
          <a:bodyPr>
            <a:normAutofit/>
          </a:bodyPr>
          <a:lstStyle/>
          <a:p>
            <a:r>
              <a:rPr lang="pt-PT" sz="1800" dirty="0" smtClean="0">
                <a:latin typeface="Arial" pitchFamily="34" charset="0"/>
                <a:cs typeface="Arial" pitchFamily="34" charset="0"/>
              </a:rPr>
              <a:t>74 espécies de passeriformes nidificantes na BIS</a:t>
            </a:r>
          </a:p>
          <a:p>
            <a:endParaRPr lang="pt-PT" sz="1800" dirty="0" smtClean="0">
              <a:latin typeface="Arial" pitchFamily="34" charset="0"/>
              <a:cs typeface="Arial" pitchFamily="34" charset="0"/>
            </a:endParaRPr>
          </a:p>
          <a:p>
            <a:r>
              <a:rPr lang="pt-PT" sz="1800" dirty="0" smtClean="0">
                <a:latin typeface="Arial" pitchFamily="34" charset="0"/>
                <a:cs typeface="Arial" pitchFamily="34" charset="0"/>
              </a:rPr>
              <a:t>73 espécies na área de estudo</a:t>
            </a:r>
          </a:p>
          <a:p>
            <a:endParaRPr lang="pt-PT" sz="2400" dirty="0"/>
          </a:p>
        </p:txBody>
      </p:sp>
      <p:pic>
        <p:nvPicPr>
          <p:cNvPr id="1026" name="Picture 2" descr="http://1.bp.blogspot.com/_K3rWbb9ME8A/STAqUCbWS6I/AAAAAAAABcA/G0k_bIC1q-g/s400/%257BB298FB65-B8CA-4B43-903D-6416BB4CCCC3%257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9916" y="4286256"/>
            <a:ext cx="1397506" cy="17859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6" name="Marcador de Posição do Rodapé 4"/>
          <p:cNvSpPr txBox="1">
            <a:spLocks/>
          </p:cNvSpPr>
          <p:nvPr/>
        </p:nvSpPr>
        <p:spPr>
          <a:xfrm>
            <a:off x="2071638" y="0"/>
            <a:ext cx="70723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Influência da composição e estrutura da paisagem nas comunidades de aves nidificantes na Beira Interior Sul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graphicFrame>
        <p:nvGraphicFramePr>
          <p:cNvPr id="12" name="Tabela 11"/>
          <p:cNvGraphicFramePr>
            <a:graphicFrameLocks noGrp="1"/>
          </p:cNvGraphicFramePr>
          <p:nvPr/>
        </p:nvGraphicFramePr>
        <p:xfrm>
          <a:off x="3428993" y="1285860"/>
          <a:ext cx="2428891" cy="5380201"/>
        </p:xfrm>
        <a:graphic>
          <a:graphicData uri="http://schemas.openxmlformats.org/drawingml/2006/table">
            <a:tbl>
              <a:tblPr/>
              <a:tblGrid>
                <a:gridCol w="158847"/>
                <a:gridCol w="555533"/>
                <a:gridCol w="1714511"/>
              </a:tblGrid>
              <a:tr h="2857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pt-PT" sz="5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 err="1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Acrónimo</a:t>
                      </a:r>
                      <a:endParaRPr lang="pt-PT" sz="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Nome </a:t>
                      </a:r>
                      <a:r>
                        <a:rPr lang="en-GB" sz="600" b="1" dirty="0" err="1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da</a:t>
                      </a:r>
                      <a:r>
                        <a:rPr lang="en-GB" sz="600" b="1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GB" sz="600" b="1" dirty="0" err="1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Espécie</a:t>
                      </a:r>
                      <a:endParaRPr lang="pt-PT" sz="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428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AEGCAUD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Aegithalos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caudatus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2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ALAARVE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Alauda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arvensis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3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ANTCAMP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Anthus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campestris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4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CALBRAC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Calandrella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brachydactyla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</a:t>
                      </a: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Leisler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, 1814)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5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CARCANN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Carduelis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cannabina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6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CARCARD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Carduelis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carduelis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7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CARCHLO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Carduelis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chloris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8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CERBRAC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Certhia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brachydactyla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</a:t>
                      </a: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Brehm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, 1820)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9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CERGALA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Cercotrichas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galactotes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</a:t>
                      </a: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Temminck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, 1820)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10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CETCETT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Cettia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cetti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</a:t>
                      </a: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Temminck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, 1820)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11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CINCINC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Cinclus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cinclus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12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CISJUNC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Cisticola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juncidis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(Rafinesque, 1810)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13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COCCOCC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Coccothraustes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coccothraustes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14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CORCORA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Corvus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corax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15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CORCORO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Corvus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corone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16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CORMONE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Corvus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monedula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17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CYACYAN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Cyanopica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cyanus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(Bonaparte, 1850)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18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DELURBI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Delichon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urbicum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19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EMBCALA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Emberiza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calandra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20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EMBCIRL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Emberiza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cirlus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1766)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21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EMBECIA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Emberiza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cia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(Linnaeus, 1766)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22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EMBHORT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Emberiza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hortulana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23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ERIRUBE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Erithacus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rubecula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24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ESTASTR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Estrilda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astrild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25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FRICOEL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Fringilla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coelebs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26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GALCRIS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Galerida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cristata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27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GALTHEK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Galerida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theklae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</a:t>
                      </a: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Brehm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, 1858)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28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GARGLAN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Garrulus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glandarius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29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HIPPOLY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Hippolais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polyglotta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</a:t>
                      </a: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Vieillot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, 1817)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30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HIRDAUR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Hirundo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daurica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1771)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31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HIRRUST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Hirundo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rustica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32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LANMERI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Lanius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meridionalis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</a:t>
                      </a: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Temminck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, 1820)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33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LANSENA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Lanius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senator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34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LULARBO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Lullula arborea</a:t>
                      </a: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35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LUSMEGA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Luscinia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megarhynchos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</a:t>
                      </a: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Brehm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, 1831)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36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MELCALA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Melanocorypha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calandra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1766)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37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MONSAXA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Monticola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saxatilis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1766)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2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38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MONSOLI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Monticola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solitaries 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39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MOTALBA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Motacilla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alba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2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40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MOTCINE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Motacilla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cinerea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</a:t>
                      </a: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Tunstall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, 1771)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347" marR="213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Tabela 12"/>
          <p:cNvGraphicFramePr>
            <a:graphicFrameLocks noGrp="1"/>
          </p:cNvGraphicFramePr>
          <p:nvPr/>
        </p:nvGraphicFramePr>
        <p:xfrm>
          <a:off x="6143636" y="1285860"/>
          <a:ext cx="2428892" cy="5000660"/>
        </p:xfrm>
        <a:graphic>
          <a:graphicData uri="http://schemas.openxmlformats.org/drawingml/2006/table">
            <a:tbl>
              <a:tblPr/>
              <a:tblGrid>
                <a:gridCol w="158847"/>
                <a:gridCol w="555533"/>
                <a:gridCol w="1714512"/>
              </a:tblGrid>
              <a:tr h="2857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pt-PT" sz="7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 err="1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Acrónimo</a:t>
                      </a:r>
                      <a:endParaRPr lang="pt-PT" sz="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b="1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Nome </a:t>
                      </a:r>
                      <a:r>
                        <a:rPr lang="en-GB" sz="600" b="1" dirty="0" err="1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da</a:t>
                      </a:r>
                      <a:r>
                        <a:rPr lang="en-GB" sz="600" b="1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GB" sz="600" b="1" dirty="0" err="1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Espécie</a:t>
                      </a:r>
                      <a:endParaRPr lang="pt-PT" sz="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400" i="0" kern="1200" dirty="0" smtClean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41</a:t>
                      </a:r>
                      <a:endParaRPr lang="pt-PT" sz="400" i="0" kern="1200" dirty="0">
                        <a:solidFill>
                          <a:srgbClr val="000000"/>
                        </a:solidFill>
                        <a:latin typeface="Trebuchet MS"/>
                        <a:ea typeface="Times New Roman"/>
                        <a:cs typeface="Calibri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i="0" kern="1200" dirty="0" smtClean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OENHISP</a:t>
                      </a:r>
                      <a:endParaRPr lang="pt-PT" sz="600" i="0" kern="1200" dirty="0" smtClean="0">
                        <a:solidFill>
                          <a:srgbClr val="000000"/>
                        </a:solidFill>
                        <a:latin typeface="Trebuchet MS"/>
                        <a:ea typeface="Times New Roman"/>
                        <a:cs typeface="Calibri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i="1" kern="1200" dirty="0" err="1" smtClean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Oenanthe</a:t>
                      </a:r>
                      <a:r>
                        <a:rPr lang="en-GB" sz="600" i="1" kern="1200" dirty="0" smtClean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kern="1200" dirty="0" err="1" smtClean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hispanica</a:t>
                      </a:r>
                      <a:r>
                        <a:rPr lang="en-GB" sz="600" i="1" kern="1200" dirty="0" smtClean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600" i="1" kern="1200" dirty="0" smtClean="0">
                        <a:solidFill>
                          <a:srgbClr val="000000"/>
                        </a:solidFill>
                        <a:latin typeface="Trebuchet MS"/>
                        <a:ea typeface="Times New Roman"/>
                        <a:cs typeface="Calibri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42</a:t>
                      </a:r>
                      <a:endParaRPr lang="pt-PT" sz="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OENLEUC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Oenanthe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leucura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</a:t>
                      </a: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Gmelin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, 1789)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43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OENOENA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Oenanthe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oenanthe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44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ORIORIO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Oriolus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oriolus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45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PARATER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Parus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ater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46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PARCAER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Parus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caeruleus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47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PARCRIS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Parus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cristatus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48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PARMAJO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Parus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major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49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PASDOME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Passer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domesticus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50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PASHISP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Passer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hispaniolensis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</a:t>
                      </a: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Temminck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, 1820)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51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PASMONT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Passer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montanus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52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PETPETR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Petronia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petronia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1766)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53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PHOOCHR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Phoenicurus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ochruros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</a:t>
                      </a: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Gmelin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, 1774)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54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PHOPHOE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Phoenicurus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phoenicurus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55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PHYBONE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Phylloscopus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bonelli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</a:t>
                      </a: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Vieillot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, 1819)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56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PICPICA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Pica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pica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57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PRUMODU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Prunella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modularis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58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PTYRUPE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Ptyonoprogne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rupestris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</a:t>
                      </a: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Scopoli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, 1769)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59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REGIGNI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Regulus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ignicapilla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</a:t>
                      </a: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Temminck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, 1820)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60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RIPRIPA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Riparia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riparia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61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SAXTORQ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Saxicola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torquatus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1766)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62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SERSERI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Serinus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serinus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1766)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63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SITEURO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Sitta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europaea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64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STUUNIC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Sturnus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unicolor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</a:t>
                      </a: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Temminck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, 1820)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65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SYLATRI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Sylvia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atricapilla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66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SYLCANT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Sylvia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cantillans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(Pallas, 1764)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67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SYLCOMM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Sylvia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communis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(Latham, 1787)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68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SYLCONS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Sylvia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conspicillata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</a:t>
                      </a: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Temminck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, 1820)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69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SYLMELA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Sylvia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melanocephala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</a:t>
                      </a: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Gmelin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, 1789)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70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SYLUNDA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Sylvia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undata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</a:t>
                      </a:r>
                      <a:r>
                        <a:rPr lang="en-GB" sz="600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Boddaert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, 1783)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71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TROTROG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Troglodytes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troglodytes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72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TURMERU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Turdus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merula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4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73</a:t>
                      </a:r>
                      <a:endParaRPr lang="pt-PT" sz="5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TURVISC</a:t>
                      </a:r>
                      <a:endParaRPr lang="pt-PT" sz="7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Turdus</a:t>
                      </a:r>
                      <a:r>
                        <a:rPr lang="en-GB" sz="600" i="1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GB" sz="600" i="1" dirty="0" err="1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viscivorus</a:t>
                      </a:r>
                      <a:r>
                        <a:rPr lang="en-GB" sz="600" dirty="0">
                          <a:solidFill>
                            <a:srgbClr val="000000"/>
                          </a:solidFill>
                          <a:latin typeface="Trebuchet MS"/>
                          <a:ea typeface="Times New Roman"/>
                          <a:cs typeface="Calibri"/>
                        </a:rPr>
                        <a:t>(Linnaeus, 1758)</a:t>
                      </a:r>
                      <a:endParaRPr lang="pt-PT" sz="7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6419" marR="2641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CaixaDeTexto 6"/>
          <p:cNvSpPr txBox="1"/>
          <p:nvPr/>
        </p:nvSpPr>
        <p:spPr>
          <a:xfrm>
            <a:off x="142844" y="571480"/>
            <a:ext cx="79296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dirty="0" smtClean="0">
                <a:latin typeface="Trebuchet MS" pitchFamily="34" charset="0"/>
              </a:rPr>
              <a:t>Aves seleccionadas</a:t>
            </a:r>
            <a:endParaRPr lang="pt-PT" sz="2800" dirty="0">
              <a:latin typeface="Trebuchet MS" pitchFamily="34" charset="0"/>
            </a:endParaRPr>
          </a:p>
        </p:txBody>
      </p:sp>
      <p:sp>
        <p:nvSpPr>
          <p:cNvPr id="8" name="Marcador de Posição do Número do Diapositivo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11</a:t>
            </a:fld>
            <a:endParaRPr lang="pt-PT"/>
          </a:p>
        </p:txBody>
      </p:sp>
      <p:sp>
        <p:nvSpPr>
          <p:cNvPr id="9" name="Marcador de Posição do Rodapé 4"/>
          <p:cNvSpPr txBox="1">
            <a:spLocks/>
          </p:cNvSpPr>
          <p:nvPr/>
        </p:nvSpPr>
        <p:spPr>
          <a:xfrm>
            <a:off x="0" y="0"/>
            <a:ext cx="22145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Metodologia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928662" y="1928802"/>
            <a:ext cx="7286676" cy="1359032"/>
          </a:xfrm>
        </p:spPr>
        <p:txBody>
          <a:bodyPr>
            <a:normAutofit/>
          </a:bodyPr>
          <a:lstStyle/>
          <a:p>
            <a:r>
              <a:rPr lang="pt-PT" sz="2400" b="1" dirty="0" smtClean="0">
                <a:latin typeface="Trebuchet MS" pitchFamily="34" charset="0"/>
                <a:cs typeface="Calibri" pitchFamily="34" charset="0"/>
              </a:rPr>
              <a:t>Métricas da paisagem e da rugosidade do relevo </a:t>
            </a:r>
            <a:endParaRPr lang="pt-PT" sz="2400" b="1" dirty="0">
              <a:latin typeface="Trebuchet MS" pitchFamily="34" charset="0"/>
              <a:cs typeface="Calibri" pitchFamily="34" charset="0"/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12</a:t>
            </a:fld>
            <a:endParaRPr lang="pt-PT"/>
          </a:p>
        </p:txBody>
      </p:sp>
      <p:sp>
        <p:nvSpPr>
          <p:cNvPr id="6" name="Marcador de Posição do Rodapé 4"/>
          <p:cNvSpPr txBox="1">
            <a:spLocks/>
          </p:cNvSpPr>
          <p:nvPr/>
        </p:nvSpPr>
        <p:spPr>
          <a:xfrm>
            <a:off x="0" y="0"/>
            <a:ext cx="22145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Metodologia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Marcador de Posição do Rodapé 4"/>
          <p:cNvSpPr txBox="1">
            <a:spLocks/>
          </p:cNvSpPr>
          <p:nvPr/>
        </p:nvSpPr>
        <p:spPr>
          <a:xfrm>
            <a:off x="1500166" y="0"/>
            <a:ext cx="76438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Análise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da i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nfluência da estrutura da paisagem e da rugosidade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do terreno 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nas comunidades de aves nidificantes na BIS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57166"/>
            <a:ext cx="3257550" cy="6326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0184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52818" y="4662500"/>
            <a:ext cx="19050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0188" name="Picture 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4786322"/>
            <a:ext cx="2520315" cy="1723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17599" y="6217943"/>
            <a:ext cx="3411855" cy="497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018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8016" y="1071546"/>
            <a:ext cx="1062990" cy="3720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0183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3438" y="1714488"/>
            <a:ext cx="1748790" cy="372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0182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71868" y="428604"/>
            <a:ext cx="1097280" cy="372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6" name="Conexão recta unidireccional 15"/>
          <p:cNvCxnSpPr/>
          <p:nvPr/>
        </p:nvCxnSpPr>
        <p:spPr>
          <a:xfrm rot="10800000">
            <a:off x="4572000" y="4929198"/>
            <a:ext cx="785818" cy="1588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Marcador de Posição do Número do Diapositivo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13</a:t>
            </a:fld>
            <a:endParaRPr lang="pt-PT"/>
          </a:p>
        </p:txBody>
      </p:sp>
      <p:sp>
        <p:nvSpPr>
          <p:cNvPr id="12" name="Marcador de Posição do Rodapé 4"/>
          <p:cNvSpPr txBox="1">
            <a:spLocks/>
          </p:cNvSpPr>
          <p:nvPr/>
        </p:nvSpPr>
        <p:spPr>
          <a:xfrm>
            <a:off x="0" y="0"/>
            <a:ext cx="22145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Metodologia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3" name="Marcador de Posição do Rodapé 4"/>
          <p:cNvSpPr txBox="1">
            <a:spLocks/>
          </p:cNvSpPr>
          <p:nvPr/>
        </p:nvSpPr>
        <p:spPr>
          <a:xfrm>
            <a:off x="1500166" y="0"/>
            <a:ext cx="76438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Análise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da i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nfluência da estrutura da paisagem e da rugosidade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do terreno 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nas comunidades de aves nidificantes na BIS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0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50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14298"/>
            <a:ext cx="8229600" cy="1143000"/>
          </a:xfrm>
        </p:spPr>
        <p:txBody>
          <a:bodyPr>
            <a:normAutofit/>
          </a:bodyPr>
          <a:lstStyle/>
          <a:p>
            <a:r>
              <a:rPr lang="pt-PT" sz="4000" b="1" dirty="0" smtClean="0">
                <a:latin typeface="Arial" pitchFamily="34" charset="0"/>
                <a:cs typeface="Arial" pitchFamily="34" charset="0"/>
              </a:rPr>
              <a:t>Resultados</a:t>
            </a:r>
            <a:endParaRPr lang="pt-PT" sz="4000" dirty="0"/>
          </a:p>
        </p:txBody>
      </p:sp>
      <p:pic>
        <p:nvPicPr>
          <p:cNvPr id="45058" name="Picture 2" descr="http://4.bp.blogspot.com/-RDXTl8u440o/UNChdT28emI/AAAAAAAACrg/iCd51KckMEE/s1600/Chapim_rabilongo_1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2000240"/>
            <a:ext cx="5423699" cy="3615799"/>
          </a:xfrm>
          <a:prstGeom prst="rect">
            <a:avLst/>
          </a:prstGeom>
          <a:noFill/>
        </p:spPr>
      </p:pic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14</a:t>
            </a:fld>
            <a:endParaRPr lang="pt-PT"/>
          </a:p>
        </p:txBody>
      </p:sp>
      <p:sp>
        <p:nvSpPr>
          <p:cNvPr id="5" name="CaixaDeTexto 4"/>
          <p:cNvSpPr txBox="1"/>
          <p:nvPr/>
        </p:nvSpPr>
        <p:spPr>
          <a:xfrm>
            <a:off x="3571868" y="5631436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PT" sz="1600" i="1" dirty="0" err="1" smtClean="0">
                <a:latin typeface="Arial" pitchFamily="34" charset="0"/>
                <a:cs typeface="Arial" pitchFamily="34" charset="0"/>
              </a:rPr>
              <a:t>Aegithalos</a:t>
            </a:r>
            <a:r>
              <a:rPr lang="pt-PT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PT" sz="1600" i="1" dirty="0" err="1" smtClean="0">
                <a:latin typeface="Arial" pitchFamily="34" charset="0"/>
                <a:cs typeface="Arial" pitchFamily="34" charset="0"/>
              </a:rPr>
              <a:t>caudatus</a:t>
            </a:r>
            <a:r>
              <a:rPr lang="pt-PT" i="1" dirty="0" smtClean="0"/>
              <a:t> </a:t>
            </a:r>
            <a:r>
              <a:rPr lang="pt-PT" sz="1600" dirty="0" smtClean="0">
                <a:latin typeface="Arial" pitchFamily="34" charset="0"/>
                <a:cs typeface="Arial" pitchFamily="34" charset="0"/>
              </a:rPr>
              <a:t>– ESA, 2012 </a:t>
            </a:r>
            <a:endParaRPr lang="pt-PT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Marcador de Posição do Rodapé 4"/>
          <p:cNvSpPr txBox="1">
            <a:spLocks/>
          </p:cNvSpPr>
          <p:nvPr/>
        </p:nvSpPr>
        <p:spPr>
          <a:xfrm>
            <a:off x="1500166" y="0"/>
            <a:ext cx="76438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Análise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da i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nfluência da estrutura da paisagem e da rugosidade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do terreno 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nas comunidades de aves nidificantes na BIS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 descr="OcSolo_21clusters_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25160" y="1249119"/>
            <a:ext cx="7618806" cy="5394591"/>
          </a:xfrm>
          <a:prstGeom prst="rect">
            <a:avLst/>
          </a:prstGeom>
          <a:ln>
            <a:noFill/>
          </a:ln>
        </p:spPr>
      </p:pic>
      <p:sp>
        <p:nvSpPr>
          <p:cNvPr id="5" name="CaixaDeTexto 4"/>
          <p:cNvSpPr txBox="1"/>
          <p:nvPr/>
        </p:nvSpPr>
        <p:spPr>
          <a:xfrm>
            <a:off x="142844" y="619764"/>
            <a:ext cx="6429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dirty="0" smtClean="0">
                <a:latin typeface="Trebuchet MS" pitchFamily="34" charset="0"/>
                <a:cs typeface="Arial" pitchFamily="34" charset="0"/>
              </a:rPr>
              <a:t>Ocupação do Solo</a:t>
            </a:r>
            <a:endParaRPr lang="pt-PT" sz="2800" dirty="0">
              <a:latin typeface="Trebuchet MS" pitchFamily="34" charset="0"/>
              <a:cs typeface="Arial" pitchFamily="34" charset="0"/>
            </a:endParaRPr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15</a:t>
            </a:fld>
            <a:endParaRPr lang="pt-PT" dirty="0"/>
          </a:p>
        </p:txBody>
      </p:sp>
      <p:sp>
        <p:nvSpPr>
          <p:cNvPr id="8" name="CaixaDeTexto 7"/>
          <p:cNvSpPr txBox="1"/>
          <p:nvPr/>
        </p:nvSpPr>
        <p:spPr>
          <a:xfrm>
            <a:off x="7143768" y="6040299"/>
            <a:ext cx="928694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t-PT" sz="1000" dirty="0"/>
          </a:p>
        </p:txBody>
      </p:sp>
      <p:sp>
        <p:nvSpPr>
          <p:cNvPr id="9" name="Marcador de Posição do Rodapé 4"/>
          <p:cNvSpPr txBox="1">
            <a:spLocks/>
          </p:cNvSpPr>
          <p:nvPr/>
        </p:nvSpPr>
        <p:spPr>
          <a:xfrm>
            <a:off x="0" y="0"/>
            <a:ext cx="22145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Resultados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0" name="Marcador de Posição do Rodapé 4"/>
          <p:cNvSpPr txBox="1">
            <a:spLocks/>
          </p:cNvSpPr>
          <p:nvPr/>
        </p:nvSpPr>
        <p:spPr>
          <a:xfrm>
            <a:off x="1500166" y="0"/>
            <a:ext cx="76438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Análise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da i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nfluência da estrutura da paisagem e da rugosidade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do terreno 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nas comunidades de aves nidificantes na BIS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 descr="Especies_Nidificantes_3_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798" r="8764" b="2016"/>
          <a:stretch>
            <a:fillRect/>
          </a:stretch>
        </p:blipFill>
        <p:spPr>
          <a:xfrm>
            <a:off x="1285852" y="1140901"/>
            <a:ext cx="7286676" cy="5645685"/>
          </a:xfrm>
          <a:prstGeom prst="rect">
            <a:avLst/>
          </a:prstGeom>
          <a:ln>
            <a:noFill/>
          </a:ln>
        </p:spPr>
      </p:pic>
      <p:sp>
        <p:nvSpPr>
          <p:cNvPr id="5" name="Rectângulo 4"/>
          <p:cNvSpPr/>
          <p:nvPr/>
        </p:nvSpPr>
        <p:spPr>
          <a:xfrm>
            <a:off x="142844" y="642918"/>
            <a:ext cx="77867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dirty="0">
                <a:latin typeface="Trebuchet MS" pitchFamily="34" charset="0"/>
                <a:cs typeface="Arial" pitchFamily="34" charset="0"/>
              </a:rPr>
              <a:t>Número de espécies nidificantes por </a:t>
            </a:r>
            <a:r>
              <a:rPr lang="pt-PT" sz="2800" dirty="0" smtClean="0">
                <a:latin typeface="Trebuchet MS" pitchFamily="34" charset="0"/>
                <a:cs typeface="Arial" pitchFamily="34" charset="0"/>
              </a:rPr>
              <a:t>quadrícula</a:t>
            </a:r>
            <a:endParaRPr lang="pt-PT" sz="2800" dirty="0">
              <a:latin typeface="Trebuchet MS" pitchFamily="34" charset="0"/>
              <a:cs typeface="Arial" pitchFamily="34" charset="0"/>
            </a:endParaRP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16</a:t>
            </a:fld>
            <a:endParaRPr lang="pt-PT"/>
          </a:p>
        </p:txBody>
      </p:sp>
      <p:sp>
        <p:nvSpPr>
          <p:cNvPr id="8" name="Marcador de Posição do Rodapé 4"/>
          <p:cNvSpPr txBox="1">
            <a:spLocks/>
          </p:cNvSpPr>
          <p:nvPr/>
        </p:nvSpPr>
        <p:spPr>
          <a:xfrm>
            <a:off x="0" y="0"/>
            <a:ext cx="22145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Resultados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9" name="Marcador de Posição do Rodapé 4"/>
          <p:cNvSpPr txBox="1">
            <a:spLocks/>
          </p:cNvSpPr>
          <p:nvPr/>
        </p:nvSpPr>
        <p:spPr>
          <a:xfrm>
            <a:off x="1500166" y="0"/>
            <a:ext cx="76438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Análise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da i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nfluência da estrutura da paisagem e da rugosidade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do terreno 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nas comunidades de aves nidificantes na BIS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2844" y="28572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t-PT" sz="2800" dirty="0" smtClean="0">
                <a:latin typeface="Trebuchet MS" pitchFamily="34" charset="0"/>
              </a:rPr>
              <a:t>Riqueza Específica de </a:t>
            </a:r>
            <a:r>
              <a:rPr lang="pt-PT" sz="2800" dirty="0" err="1" smtClean="0">
                <a:latin typeface="Trebuchet MS" pitchFamily="34" charset="0"/>
              </a:rPr>
              <a:t>Margalef</a:t>
            </a:r>
            <a:endParaRPr lang="pt-PT" sz="2800" dirty="0">
              <a:latin typeface="Trebuchet MS" pitchFamily="34" charset="0"/>
            </a:endParaRP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1760557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pt-PT" sz="1800" dirty="0" smtClean="0">
                <a:latin typeface="Arial" pitchFamily="34" charset="0"/>
                <a:cs typeface="Arial" pitchFamily="34" charset="0"/>
              </a:rPr>
              <a:t>Os resultados do cálculo do </a:t>
            </a:r>
            <a:r>
              <a:rPr lang="pt-PT" sz="1800" b="1" dirty="0" smtClean="0">
                <a:latin typeface="Arial" pitchFamily="34" charset="0"/>
                <a:cs typeface="Arial" pitchFamily="34" charset="0"/>
              </a:rPr>
              <a:t>Índice de Riqueza de </a:t>
            </a:r>
            <a:r>
              <a:rPr lang="pt-PT" sz="1800" b="1" i="1" dirty="0" err="1" smtClean="0">
                <a:latin typeface="Arial" pitchFamily="34" charset="0"/>
                <a:cs typeface="Arial" pitchFamily="34" charset="0"/>
              </a:rPr>
              <a:t>Margalef</a:t>
            </a:r>
            <a:r>
              <a:rPr lang="pt-PT" sz="1800" dirty="0" smtClean="0">
                <a:latin typeface="Arial" pitchFamily="34" charset="0"/>
                <a:cs typeface="Arial" pitchFamily="34" charset="0"/>
              </a:rPr>
              <a:t> para cada uma das quadrículas da área de estudo:</a:t>
            </a:r>
          </a:p>
          <a:p>
            <a:pPr algn="just">
              <a:buNone/>
            </a:pPr>
            <a:endParaRPr lang="pt-PT" sz="1600" dirty="0" smtClean="0">
              <a:latin typeface="Arial" pitchFamily="34" charset="0"/>
              <a:cs typeface="Arial" pitchFamily="34" charset="0"/>
            </a:endParaRPr>
          </a:p>
          <a:p>
            <a:pPr lvl="1" algn="just"/>
            <a:r>
              <a:rPr lang="pt-PT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PT" sz="1800" dirty="0" smtClean="0">
                <a:latin typeface="Arial" pitchFamily="34" charset="0"/>
                <a:cs typeface="Arial" pitchFamily="34" charset="0"/>
              </a:rPr>
              <a:t>variaram </a:t>
            </a:r>
            <a:r>
              <a:rPr lang="pt-PT" sz="1800" dirty="0">
                <a:latin typeface="Arial" pitchFamily="34" charset="0"/>
                <a:cs typeface="Arial" pitchFamily="34" charset="0"/>
              </a:rPr>
              <a:t>entre </a:t>
            </a:r>
            <a:r>
              <a:rPr lang="pt-PT" sz="1800" b="1" dirty="0">
                <a:latin typeface="Arial" pitchFamily="34" charset="0"/>
                <a:cs typeface="Arial" pitchFamily="34" charset="0"/>
              </a:rPr>
              <a:t>1,2</a:t>
            </a:r>
            <a:r>
              <a:rPr lang="pt-PT" sz="1800" dirty="0">
                <a:latin typeface="Arial" pitchFamily="34" charset="0"/>
                <a:cs typeface="Arial" pitchFamily="34" charset="0"/>
              </a:rPr>
              <a:t> e </a:t>
            </a:r>
            <a:r>
              <a:rPr lang="pt-PT" sz="1800" b="1" dirty="0" smtClean="0">
                <a:latin typeface="Arial" pitchFamily="34" charset="0"/>
                <a:cs typeface="Arial" pitchFamily="34" charset="0"/>
              </a:rPr>
              <a:t>24,3,</a:t>
            </a:r>
          </a:p>
          <a:p>
            <a:pPr lvl="1" algn="just">
              <a:buNone/>
            </a:pPr>
            <a:endParaRPr lang="pt-PT" sz="1600" dirty="0" smtClean="0">
              <a:latin typeface="Arial" pitchFamily="34" charset="0"/>
              <a:cs typeface="Arial" pitchFamily="34" charset="0"/>
            </a:endParaRPr>
          </a:p>
          <a:p>
            <a:pPr lvl="1" algn="just"/>
            <a:r>
              <a:rPr lang="pt-PT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PT" sz="1800" dirty="0">
                <a:latin typeface="Arial" pitchFamily="34" charset="0"/>
                <a:cs typeface="Arial" pitchFamily="34" charset="0"/>
              </a:rPr>
              <a:t>com uma </a:t>
            </a:r>
            <a:r>
              <a:rPr lang="pt-PT" sz="1800" b="1" dirty="0">
                <a:latin typeface="Arial" pitchFamily="34" charset="0"/>
                <a:cs typeface="Arial" pitchFamily="34" charset="0"/>
              </a:rPr>
              <a:t>média de </a:t>
            </a:r>
            <a:r>
              <a:rPr lang="pt-PT" sz="24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11,7</a:t>
            </a:r>
            <a:r>
              <a:rPr lang="pt-PT" sz="1800" b="1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 lvl="1" algn="just">
              <a:buNone/>
            </a:pPr>
            <a:endParaRPr lang="pt-PT" sz="1600" b="1" dirty="0">
              <a:latin typeface="Arial" pitchFamily="34" charset="0"/>
              <a:cs typeface="Arial" pitchFamily="34" charset="0"/>
            </a:endParaRPr>
          </a:p>
          <a:p>
            <a:pPr lvl="1" algn="just"/>
            <a:r>
              <a:rPr lang="pt-PT" sz="1800" dirty="0" smtClean="0">
                <a:latin typeface="Arial" pitchFamily="34" charset="0"/>
                <a:cs typeface="Arial" pitchFamily="34" charset="0"/>
              </a:rPr>
              <a:t>e </a:t>
            </a:r>
            <a:r>
              <a:rPr lang="pt-PT" sz="1800" dirty="0">
                <a:latin typeface="Arial" pitchFamily="34" charset="0"/>
                <a:cs typeface="Arial" pitchFamily="34" charset="0"/>
              </a:rPr>
              <a:t>um </a:t>
            </a:r>
            <a:r>
              <a:rPr lang="pt-PT" sz="1800" b="1" dirty="0">
                <a:latin typeface="Arial" pitchFamily="34" charset="0"/>
                <a:cs typeface="Arial" pitchFamily="34" charset="0"/>
              </a:rPr>
              <a:t>desvio padrão de </a:t>
            </a:r>
            <a:r>
              <a:rPr lang="pt-PT" sz="1800" b="1" dirty="0" smtClean="0">
                <a:latin typeface="Arial" pitchFamily="34" charset="0"/>
                <a:cs typeface="Arial" pitchFamily="34" charset="0"/>
              </a:rPr>
              <a:t>5,2</a:t>
            </a:r>
            <a:r>
              <a:rPr lang="pt-PT" sz="18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lvl="1" algn="just">
              <a:buNone/>
            </a:pPr>
            <a:endParaRPr lang="pt-PT" sz="2000" dirty="0" smtClean="0">
              <a:latin typeface="Arial" pitchFamily="34" charset="0"/>
              <a:cs typeface="Arial" pitchFamily="34" charset="0"/>
            </a:endParaRPr>
          </a:p>
          <a:p>
            <a:pPr lvl="1" algn="just">
              <a:buNone/>
            </a:pPr>
            <a:endParaRPr lang="pt-PT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PT" sz="1800" dirty="0" smtClean="0">
                <a:latin typeface="Arial" pitchFamily="34" charset="0"/>
                <a:cs typeface="Arial" pitchFamily="34" charset="0"/>
              </a:rPr>
              <a:t>Godinho e </a:t>
            </a:r>
            <a:r>
              <a:rPr lang="pt-PT" sz="1800" dirty="0" err="1" smtClean="0">
                <a:latin typeface="Arial" pitchFamily="34" charset="0"/>
                <a:cs typeface="Arial" pitchFamily="34" charset="0"/>
              </a:rPr>
              <a:t>Rabaça</a:t>
            </a:r>
            <a:r>
              <a:rPr lang="pt-PT" sz="1800" dirty="0" smtClean="0">
                <a:latin typeface="Arial" pitchFamily="34" charset="0"/>
                <a:cs typeface="Arial" pitchFamily="34" charset="0"/>
              </a:rPr>
              <a:t> (2011) obtiveram valores mais elevados para uma área de montado, </a:t>
            </a:r>
            <a:r>
              <a:rPr lang="pt-PT" sz="1800" b="1" dirty="0" smtClean="0">
                <a:latin typeface="Arial" pitchFamily="34" charset="0"/>
                <a:cs typeface="Arial" pitchFamily="34" charset="0"/>
              </a:rPr>
              <a:t>15,70</a:t>
            </a:r>
            <a:r>
              <a:rPr lang="pt-PT" sz="1800" dirty="0" smtClean="0">
                <a:latin typeface="Arial" pitchFamily="34" charset="0"/>
                <a:cs typeface="Arial" pitchFamily="34" charset="0"/>
              </a:rPr>
              <a:t> para a riqueza específica e </a:t>
            </a:r>
            <a:r>
              <a:rPr lang="pt-PT" sz="1800" b="1" dirty="0" smtClean="0">
                <a:latin typeface="Arial" pitchFamily="34" charset="0"/>
                <a:cs typeface="Arial" pitchFamily="34" charset="0"/>
              </a:rPr>
              <a:t>2,96</a:t>
            </a:r>
            <a:r>
              <a:rPr lang="pt-PT" sz="1800" dirty="0" smtClean="0">
                <a:latin typeface="Arial" pitchFamily="34" charset="0"/>
                <a:cs typeface="Arial" pitchFamily="34" charset="0"/>
              </a:rPr>
              <a:t> para o desvio-padrão, num universo de vinte e quatro aves.</a:t>
            </a:r>
            <a:endParaRPr lang="pt-PT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17</a:t>
            </a:fld>
            <a:endParaRPr lang="pt-PT"/>
          </a:p>
        </p:txBody>
      </p:sp>
      <p:sp>
        <p:nvSpPr>
          <p:cNvPr id="7" name="Marcador de Posição do Rodapé 4"/>
          <p:cNvSpPr txBox="1">
            <a:spLocks/>
          </p:cNvSpPr>
          <p:nvPr/>
        </p:nvSpPr>
        <p:spPr>
          <a:xfrm>
            <a:off x="0" y="0"/>
            <a:ext cx="22145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Resultados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8" name="Marcador de Posição do Rodapé 4"/>
          <p:cNvSpPr txBox="1">
            <a:spLocks/>
          </p:cNvSpPr>
          <p:nvPr/>
        </p:nvSpPr>
        <p:spPr>
          <a:xfrm>
            <a:off x="1500166" y="0"/>
            <a:ext cx="76438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Análise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da i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nfluência da estrutura da paisagem e da rugosidade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do terreno 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nas comunidades de aves nidificantes na BIS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2844" y="357174"/>
            <a:ext cx="6329378" cy="1143000"/>
          </a:xfrm>
        </p:spPr>
        <p:txBody>
          <a:bodyPr>
            <a:normAutofit/>
          </a:bodyPr>
          <a:lstStyle/>
          <a:p>
            <a:pPr algn="l"/>
            <a:r>
              <a:rPr lang="pt-PT" sz="2800" dirty="0" smtClean="0">
                <a:latin typeface="Trebuchet MS" pitchFamily="34" charset="0"/>
                <a:cs typeface="Arial" pitchFamily="34" charset="0"/>
              </a:rPr>
              <a:t>Métricas da Paisagem</a:t>
            </a:r>
            <a:endParaRPr lang="pt-PT" sz="2800" dirty="0">
              <a:latin typeface="Trebuchet MS" pitchFamily="34" charset="0"/>
              <a:cs typeface="Arial" pitchFamily="34" charset="0"/>
            </a:endParaRPr>
          </a:p>
        </p:txBody>
      </p:sp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1000101" y="1693926"/>
          <a:ext cx="7143798" cy="4592595"/>
        </p:xfrm>
        <a:graphic>
          <a:graphicData uri="http://schemas.openxmlformats.org/drawingml/2006/table">
            <a:tbl>
              <a:tblPr/>
              <a:tblGrid>
                <a:gridCol w="952944"/>
                <a:gridCol w="1224744"/>
                <a:gridCol w="695878"/>
                <a:gridCol w="1741331"/>
                <a:gridCol w="933294"/>
                <a:gridCol w="1595607"/>
              </a:tblGrid>
              <a:tr h="3711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err="1">
                          <a:latin typeface="Trebuchet MS"/>
                          <a:ea typeface="Times New Roman"/>
                          <a:cs typeface="Times New Roman"/>
                        </a:rPr>
                        <a:t>Categoria</a:t>
                      </a:r>
                      <a:endParaRPr lang="pt-P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err="1" smtClean="0">
                          <a:latin typeface="Trebuchet MS"/>
                          <a:ea typeface="Times New Roman"/>
                          <a:cs typeface="Times New Roman"/>
                        </a:rPr>
                        <a:t>Índice</a:t>
                      </a:r>
                      <a:endParaRPr lang="pt-P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latin typeface="Trebuchet MS"/>
                          <a:ea typeface="Times New Roman"/>
                          <a:cs typeface="Times New Roman"/>
                        </a:rPr>
                        <a:t>Acrónimo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latin typeface="Trebuchet MS"/>
                          <a:ea typeface="Times New Roman"/>
                          <a:cs typeface="Times New Roman"/>
                        </a:rPr>
                        <a:t>Algoritmo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latin typeface="Trebuchet MS"/>
                          <a:ea typeface="Times New Roman"/>
                          <a:cs typeface="Times New Roman"/>
                        </a:rPr>
                        <a:t>Unidades e variação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latin typeface="Trebuchet MS"/>
                          <a:ea typeface="Times New Roman"/>
                          <a:cs typeface="Times New Roman"/>
                        </a:rPr>
                        <a:t>Comentário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811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800">
                          <a:latin typeface="Trebuchet MS"/>
                          <a:ea typeface="Times New Roman"/>
                          <a:cs typeface="Times New Roman"/>
                        </a:rPr>
                        <a:t>Métricas de densidade e tamanho de manchas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 dirty="0" err="1">
                          <a:latin typeface="Trebuchet MS"/>
                          <a:ea typeface="Times New Roman"/>
                          <a:cs typeface="Times New Roman"/>
                        </a:rPr>
                        <a:t>Tamanho</a:t>
                      </a:r>
                      <a:r>
                        <a:rPr lang="en-GB" sz="800" b="1" dirty="0">
                          <a:latin typeface="Trebuchet MS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GB" sz="800" b="1" dirty="0" err="1">
                          <a:latin typeface="Trebuchet MS"/>
                          <a:ea typeface="Times New Roman"/>
                          <a:cs typeface="Times New Roman"/>
                        </a:rPr>
                        <a:t>médio</a:t>
                      </a:r>
                      <a:r>
                        <a:rPr lang="en-GB" sz="800" b="1" dirty="0">
                          <a:latin typeface="Trebuchet MS"/>
                          <a:ea typeface="Times New Roman"/>
                          <a:cs typeface="Times New Roman"/>
                        </a:rPr>
                        <a:t> das </a:t>
                      </a:r>
                      <a:r>
                        <a:rPr lang="en-GB" sz="800" b="1" dirty="0" err="1">
                          <a:latin typeface="Trebuchet MS"/>
                          <a:ea typeface="Times New Roman"/>
                          <a:cs typeface="Times New Roman"/>
                        </a:rPr>
                        <a:t>manchas</a:t>
                      </a:r>
                      <a:endParaRPr lang="pt-PT" sz="10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latin typeface="Trebuchet MS"/>
                          <a:ea typeface="Times New Roman"/>
                          <a:cs typeface="Times New Roman"/>
                        </a:rPr>
                        <a:t>MPS</a:t>
                      </a:r>
                      <a:endParaRPr lang="pt-PT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>
                        <a:latin typeface="Trebuchet MS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latin typeface="Trebuchet MS"/>
                          <a:ea typeface="Times New Roman"/>
                          <a:cs typeface="Times New Roman"/>
                        </a:rPr>
                        <a:t>ha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latin typeface="Trebuchet MS"/>
                          <a:ea typeface="Times New Roman"/>
                          <a:cs typeface="Times New Roman"/>
                        </a:rPr>
                        <a:t>&gt;0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700">
                          <a:latin typeface="Trebuchet MS"/>
                          <a:ea typeface="Times New Roman"/>
                          <a:cs typeface="Times New Roman"/>
                        </a:rPr>
                        <a:t>MPS é a média do tamanho de todas as manchas. Valores baixos indicam maior fragmentação espacial.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41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latin typeface="Trebuchet MS"/>
                          <a:ea typeface="Times New Roman"/>
                          <a:cs typeface="Times New Roman"/>
                        </a:rPr>
                        <a:t>Métricas de forma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800" b="1" dirty="0">
                          <a:latin typeface="Trebuchet MS"/>
                          <a:ea typeface="Times New Roman"/>
                          <a:cs typeface="Times New Roman"/>
                        </a:rPr>
                        <a:t>Índice de forma ponderada pela área das manchas</a:t>
                      </a:r>
                      <a:endParaRPr lang="pt-PT" sz="10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latin typeface="Trebuchet MS"/>
                          <a:ea typeface="Times New Roman"/>
                          <a:cs typeface="Times New Roman"/>
                        </a:rPr>
                        <a:t>AWMSI</a:t>
                      </a:r>
                      <a:endParaRPr lang="pt-PT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>
                        <a:latin typeface="Trebuchet MS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latin typeface="Trebuchet MS"/>
                          <a:ea typeface="Times New Roman"/>
                          <a:cs typeface="Times New Roman"/>
                        </a:rPr>
                        <a:t>Adimensional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latin typeface="Trebuchet MS"/>
                          <a:ea typeface="Times New Roman"/>
                          <a:cs typeface="Times New Roman"/>
                        </a:rPr>
                        <a:t>&gt;=1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700">
                          <a:latin typeface="Trebuchet MS"/>
                          <a:ea typeface="Times New Roman"/>
                          <a:cs typeface="Times New Roman"/>
                        </a:rPr>
                        <a:t>AWMSI é 1 quando todas as manchas são circulares (vector) ou quadradas (raster). O valor aumenta à medida que as manchas ficam mais irregulares.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41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800">
                          <a:latin typeface="Trebuchet MS"/>
                          <a:ea typeface="Times New Roman"/>
                          <a:cs typeface="Times New Roman"/>
                        </a:rPr>
                        <a:t>Métricas de diversidade e de interdispersão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800" b="1" dirty="0">
                          <a:latin typeface="Trebuchet MS"/>
                          <a:ea typeface="Times New Roman"/>
                          <a:cs typeface="Times New Roman"/>
                        </a:rPr>
                        <a:t>Índice de </a:t>
                      </a:r>
                      <a:r>
                        <a:rPr lang="pt-PT" sz="800" b="1" dirty="0" err="1">
                          <a:latin typeface="Trebuchet MS"/>
                          <a:ea typeface="Times New Roman"/>
                          <a:cs typeface="Times New Roman"/>
                        </a:rPr>
                        <a:t>equitabilidade</a:t>
                      </a:r>
                      <a:r>
                        <a:rPr lang="pt-PT" sz="800" b="1" dirty="0">
                          <a:latin typeface="Trebuchet MS"/>
                          <a:ea typeface="Times New Roman"/>
                          <a:cs typeface="Times New Roman"/>
                        </a:rPr>
                        <a:t> de Shannon</a:t>
                      </a:r>
                      <a:endParaRPr lang="pt-PT" sz="10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latin typeface="Trebuchet MS"/>
                          <a:ea typeface="Times New Roman"/>
                          <a:cs typeface="Times New Roman"/>
                        </a:rPr>
                        <a:t>SHEI</a:t>
                      </a:r>
                      <a:endParaRPr lang="pt-PT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>
                        <a:latin typeface="Trebuchet MS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latin typeface="Trebuchet MS"/>
                          <a:ea typeface="Times New Roman"/>
                          <a:cs typeface="Times New Roman"/>
                        </a:rPr>
                        <a:t>Adimensional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latin typeface="Trebuchet MS"/>
                          <a:ea typeface="Times New Roman"/>
                          <a:cs typeface="Times New Roman"/>
                        </a:rPr>
                        <a:t>0=&lt;SHEI&lt;1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700">
                          <a:latin typeface="Trebuchet MS"/>
                          <a:ea typeface="Times New Roman"/>
                          <a:cs typeface="Times New Roman"/>
                        </a:rPr>
                        <a:t>O SHEI é igual a 1 quando as áreas das diferentes classes de manchas são iguais, à medida que as diferenças aumentam o valor diminui.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94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latin typeface="Trebuchet MS"/>
                          <a:ea typeface="Times New Roman"/>
                          <a:cs typeface="Times New Roman"/>
                        </a:rPr>
                        <a:t>Métricas de fronteira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Trebuchet MS"/>
                          <a:ea typeface="Times New Roman"/>
                          <a:cs typeface="Times New Roman"/>
                        </a:rPr>
                        <a:t>Densidade de fronteira</a:t>
                      </a:r>
                      <a:endParaRPr lang="pt-PT" sz="10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latin typeface="Trebuchet MS"/>
                          <a:ea typeface="Times New Roman"/>
                          <a:cs typeface="Times New Roman"/>
                        </a:rPr>
                        <a:t>ED</a:t>
                      </a:r>
                      <a:endParaRPr lang="pt-PT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latin typeface="Trebuchet MS"/>
                          <a:ea typeface="Times New Roman"/>
                          <a:cs typeface="Times New Roman"/>
                        </a:rPr>
                        <a:t>m/ha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latin typeface="Trebuchet MS"/>
                          <a:ea typeface="Times New Roman"/>
                          <a:cs typeface="Times New Roman"/>
                        </a:rPr>
                        <a:t>&gt;=0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700">
                          <a:latin typeface="Trebuchet MS"/>
                          <a:ea typeface="Times New Roman"/>
                          <a:cs typeface="Times New Roman"/>
                        </a:rPr>
                        <a:t>Maiores valores de ED indicam maior influência das fronteiras na paisagem.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1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800">
                          <a:latin typeface="Trebuchet MS"/>
                          <a:ea typeface="Times New Roman"/>
                          <a:cs typeface="Times New Roman"/>
                        </a:rPr>
                        <a:t>Métricas de área de núcleo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800" b="1">
                          <a:latin typeface="Trebuchet MS"/>
                          <a:ea typeface="Times New Roman"/>
                          <a:cs typeface="Times New Roman"/>
                        </a:rPr>
                        <a:t>Coeficiente de variação da área de núcleo da mancha</a:t>
                      </a:r>
                      <a:endParaRPr lang="pt-PT" sz="10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latin typeface="Trebuchet MS"/>
                          <a:ea typeface="Times New Roman"/>
                          <a:cs typeface="Times New Roman"/>
                        </a:rPr>
                        <a:t>CACV1</a:t>
                      </a:r>
                      <a:endParaRPr lang="pt-PT" sz="11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900" dirty="0">
                        <a:latin typeface="Trebuchet MS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1">
                          <a:latin typeface="Trebuchet MS"/>
                          <a:ea typeface="Times New Roman"/>
                          <a:cs typeface="Times New Roman"/>
                        </a:rPr>
                        <a:t>%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latin typeface="Trebuchet MS"/>
                          <a:ea typeface="Times New Roman"/>
                          <a:cs typeface="Times New Roman"/>
                        </a:rPr>
                        <a:t>&gt;=0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700" dirty="0">
                          <a:latin typeface="Trebuchet MS"/>
                          <a:ea typeface="Calibri"/>
                          <a:cs typeface="Times New Roman"/>
                        </a:rPr>
                        <a:t>Representa a variabilidade em tamanho das áreas centrais separadas em relação à área central média </a:t>
                      </a:r>
                      <a:endParaRPr lang="pt-PT" sz="1200" dirty="0">
                        <a:latin typeface="Minion Pro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6248" y="2276469"/>
            <a:ext cx="800100" cy="295275"/>
          </a:xfrm>
          <a:prstGeom prst="rect">
            <a:avLst/>
          </a:prstGeom>
          <a:noFill/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43372" y="3214686"/>
            <a:ext cx="1190625" cy="390525"/>
          </a:xfrm>
          <a:prstGeom prst="rect">
            <a:avLst/>
          </a:prstGeom>
          <a:noFill/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57686" y="4233870"/>
            <a:ext cx="714375" cy="266700"/>
          </a:xfrm>
          <a:prstGeom prst="rect">
            <a:avLst/>
          </a:prstGeom>
          <a:noFill/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57686" y="4981588"/>
            <a:ext cx="828675" cy="304800"/>
          </a:xfrm>
          <a:prstGeom prst="rect">
            <a:avLst/>
          </a:prstGeom>
          <a:noFill/>
        </p:spPr>
      </p:pic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29124" y="5743593"/>
            <a:ext cx="647700" cy="257175"/>
          </a:xfrm>
          <a:prstGeom prst="rect">
            <a:avLst/>
          </a:prstGeom>
          <a:noFill/>
        </p:spPr>
      </p:pic>
      <p:sp>
        <p:nvSpPr>
          <p:cNvPr id="11" name="Marcador de Posição do Número do Diapositivo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18</a:t>
            </a:fld>
            <a:endParaRPr lang="pt-PT"/>
          </a:p>
        </p:txBody>
      </p:sp>
      <p:cxnSp>
        <p:nvCxnSpPr>
          <p:cNvPr id="13" name="Conexão recta 12"/>
          <p:cNvCxnSpPr/>
          <p:nvPr/>
        </p:nvCxnSpPr>
        <p:spPr>
          <a:xfrm flipV="1">
            <a:off x="1000100" y="5500702"/>
            <a:ext cx="7143800" cy="78581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xão recta 14"/>
          <p:cNvCxnSpPr/>
          <p:nvPr/>
        </p:nvCxnSpPr>
        <p:spPr>
          <a:xfrm>
            <a:off x="1000100" y="5500702"/>
            <a:ext cx="7143800" cy="78581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Marcador de Posição do Rodapé 4"/>
          <p:cNvSpPr txBox="1">
            <a:spLocks/>
          </p:cNvSpPr>
          <p:nvPr/>
        </p:nvSpPr>
        <p:spPr>
          <a:xfrm>
            <a:off x="0" y="0"/>
            <a:ext cx="22145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Resultados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6" name="Marcador de Posição do Rodapé 4"/>
          <p:cNvSpPr txBox="1">
            <a:spLocks/>
          </p:cNvSpPr>
          <p:nvPr/>
        </p:nvSpPr>
        <p:spPr>
          <a:xfrm>
            <a:off x="1500166" y="0"/>
            <a:ext cx="76438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Análise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da i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nfluência da estrutura da paisagem e da rugosidade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do terreno 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nas comunidades de aves nidificantes na BIS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1000100" y="1285857"/>
          <a:ext cx="7143800" cy="4143407"/>
        </p:xfrm>
        <a:graphic>
          <a:graphicData uri="http://schemas.openxmlformats.org/drawingml/2006/table">
            <a:tbl>
              <a:tblPr/>
              <a:tblGrid>
                <a:gridCol w="2308140"/>
                <a:gridCol w="869894"/>
                <a:gridCol w="869894"/>
                <a:gridCol w="770791"/>
                <a:gridCol w="775027"/>
                <a:gridCol w="775027"/>
                <a:gridCol w="775027"/>
              </a:tblGrid>
              <a:tr h="1038520">
                <a:tc gridSpan="2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pt-PT" sz="900" dirty="0">
                        <a:latin typeface="Trebuchet MS"/>
                        <a:ea typeface="Times New Roman"/>
                        <a:cs typeface="Times New Roman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PT" sz="900" dirty="0" smtClean="0">
                          <a:latin typeface="Trebuchet MS"/>
                          <a:ea typeface="Times New Roman"/>
                          <a:cs typeface="Times New Roman"/>
                        </a:rPr>
                        <a:t>Coordenadas </a:t>
                      </a:r>
                      <a:r>
                        <a:rPr lang="pt-PT" sz="900" dirty="0">
                          <a:latin typeface="Trebuchet MS"/>
                          <a:ea typeface="Times New Roman"/>
                          <a:cs typeface="Times New Roman"/>
                        </a:rPr>
                        <a:t>do </a:t>
                      </a:r>
                      <a:r>
                        <a:rPr lang="pt-PT" sz="900" dirty="0" err="1" smtClean="0">
                          <a:latin typeface="Trebuchet MS"/>
                          <a:ea typeface="Times New Roman"/>
                          <a:cs typeface="Times New Roman"/>
                        </a:rPr>
                        <a:t>Biplot</a:t>
                      </a:r>
                      <a:endParaRPr lang="pt-PT" sz="900" dirty="0" smtClean="0">
                        <a:latin typeface="Trebuchet MS"/>
                        <a:ea typeface="Times New Roman"/>
                        <a:cs typeface="Times New Roman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endParaRPr lang="pt-PT" sz="900" dirty="0" smtClean="0">
                        <a:latin typeface="Trebuchet MS"/>
                        <a:ea typeface="Times New Roman"/>
                        <a:cs typeface="Times New Roman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endParaRPr lang="pt-P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pt-PT" sz="900" dirty="0">
                          <a:latin typeface="Trebuchet MS"/>
                          <a:ea typeface="Times New Roman"/>
                          <a:cs typeface="Times New Roman"/>
                        </a:rPr>
                        <a:t>Variáveis ambientais</a:t>
                      </a:r>
                      <a:endParaRPr lang="pt-P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latin typeface="Trebuchet MS"/>
                          <a:ea typeface="Times New Roman"/>
                          <a:cs typeface="Times New Roman"/>
                        </a:rPr>
                        <a:t>Eixo</a:t>
                      </a:r>
                      <a:r>
                        <a:rPr lang="en-GB" sz="1100" dirty="0">
                          <a:latin typeface="Trebuchet MS"/>
                          <a:ea typeface="Times New Roman"/>
                          <a:cs typeface="Times New Roman"/>
                        </a:rPr>
                        <a:t> 1</a:t>
                      </a:r>
                      <a:endParaRPr lang="pt-PT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latin typeface="Trebuchet MS"/>
                          <a:ea typeface="Times New Roman"/>
                          <a:cs typeface="Times New Roman"/>
                        </a:rPr>
                        <a:t>Eixo</a:t>
                      </a:r>
                      <a:r>
                        <a:rPr lang="en-GB" sz="1100" dirty="0">
                          <a:latin typeface="Trebuchet MS"/>
                          <a:ea typeface="Times New Roman"/>
                          <a:cs typeface="Times New Roman"/>
                        </a:rPr>
                        <a:t> 2</a:t>
                      </a:r>
                      <a:endParaRPr lang="pt-PT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latin typeface="Trebuchet MS"/>
                          <a:ea typeface="Times New Roman"/>
                          <a:cs typeface="Times New Roman"/>
                        </a:rPr>
                        <a:t>Eixo</a:t>
                      </a:r>
                      <a:r>
                        <a:rPr lang="en-GB" sz="1100" dirty="0">
                          <a:latin typeface="Trebuchet MS"/>
                          <a:ea typeface="Times New Roman"/>
                          <a:cs typeface="Times New Roman"/>
                        </a:rPr>
                        <a:t> 3</a:t>
                      </a:r>
                      <a:endParaRPr lang="pt-PT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latin typeface="Trebuchet MS"/>
                          <a:ea typeface="Times New Roman"/>
                          <a:cs typeface="Times New Roman"/>
                        </a:rPr>
                        <a:t>Eixo</a:t>
                      </a:r>
                      <a:r>
                        <a:rPr lang="en-GB" sz="1100" dirty="0">
                          <a:latin typeface="Trebuchet MS"/>
                          <a:ea typeface="Times New Roman"/>
                          <a:cs typeface="Times New Roman"/>
                        </a:rPr>
                        <a:t> 4</a:t>
                      </a:r>
                      <a:endParaRPr lang="pt-PT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 dirty="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9"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 dirty="0" err="1">
                          <a:latin typeface="Trebuchet MS"/>
                          <a:ea typeface="Times New Roman"/>
                          <a:cs typeface="Times New Roman"/>
                        </a:rPr>
                        <a:t>Métricas</a:t>
                      </a:r>
                      <a:r>
                        <a:rPr lang="en-GB" sz="1400" b="1" dirty="0">
                          <a:latin typeface="Trebuchet MS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GB" sz="1400" b="1" dirty="0" err="1">
                          <a:latin typeface="Trebuchet MS"/>
                          <a:ea typeface="Times New Roman"/>
                          <a:cs typeface="Times New Roman"/>
                        </a:rPr>
                        <a:t>da</a:t>
                      </a:r>
                      <a:r>
                        <a:rPr lang="en-GB" sz="1400" b="1" dirty="0">
                          <a:latin typeface="Trebuchet MS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GB" sz="1400" b="1" dirty="0" err="1">
                          <a:latin typeface="Trebuchet MS"/>
                          <a:ea typeface="Times New Roman"/>
                          <a:cs typeface="Times New Roman"/>
                        </a:rPr>
                        <a:t>Paisagem</a:t>
                      </a:r>
                      <a:endParaRPr lang="pt-PT" sz="16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MPS</a:t>
                      </a:r>
                      <a:endParaRPr lang="pt-PT" sz="12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latin typeface="Trebuchet MS"/>
                          <a:ea typeface="Times New Roman"/>
                          <a:cs typeface="Times New Roman"/>
                        </a:rPr>
                        <a:t>-0,4222</a:t>
                      </a:r>
                      <a:endParaRPr lang="pt-PT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>
                          <a:latin typeface="Trebuchet MS"/>
                          <a:ea typeface="Times New Roman"/>
                          <a:cs typeface="Times New Roman"/>
                        </a:rPr>
                        <a:t>0,1882</a:t>
                      </a:r>
                      <a:endParaRPr lang="pt-PT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>
                          <a:latin typeface="Trebuchet MS"/>
                          <a:ea typeface="Times New Roman"/>
                          <a:cs typeface="Times New Roman"/>
                        </a:rPr>
                        <a:t>-0,6238</a:t>
                      </a:r>
                      <a:endParaRPr lang="pt-PT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>
                          <a:latin typeface="Trebuchet MS"/>
                          <a:ea typeface="Times New Roman"/>
                          <a:cs typeface="Times New Roman"/>
                        </a:rPr>
                        <a:t>0,3255</a:t>
                      </a:r>
                      <a:endParaRPr lang="pt-PT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9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ED</a:t>
                      </a:r>
                      <a:endParaRPr lang="pt-PT" sz="12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latin typeface="Trebuchet MS"/>
                          <a:ea typeface="Times New Roman"/>
                          <a:cs typeface="Times New Roman"/>
                        </a:rPr>
                        <a:t>0,2751</a:t>
                      </a:r>
                      <a:endParaRPr lang="pt-PT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latin typeface="Trebuchet MS"/>
                          <a:ea typeface="Times New Roman"/>
                          <a:cs typeface="Times New Roman"/>
                        </a:rPr>
                        <a:t>-0,1057</a:t>
                      </a:r>
                      <a:endParaRPr lang="pt-PT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>
                          <a:latin typeface="Trebuchet MS"/>
                          <a:ea typeface="Times New Roman"/>
                          <a:cs typeface="Times New Roman"/>
                        </a:rPr>
                        <a:t>0,8233</a:t>
                      </a:r>
                      <a:endParaRPr lang="pt-PT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>
                          <a:latin typeface="Trebuchet MS"/>
                          <a:ea typeface="Times New Roman"/>
                          <a:cs typeface="Times New Roman"/>
                        </a:rPr>
                        <a:t>-0,4254</a:t>
                      </a:r>
                      <a:endParaRPr lang="pt-PT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9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AWMSI</a:t>
                      </a:r>
                      <a:endParaRPr lang="pt-PT" sz="12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b="1" dirty="0">
                          <a:latin typeface="Trebuchet MS"/>
                          <a:ea typeface="Times New Roman"/>
                          <a:cs typeface="Times New Roman"/>
                        </a:rPr>
                        <a:t>0,6219</a:t>
                      </a:r>
                      <a:endParaRPr lang="pt-PT" sz="105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latin typeface="Trebuchet MS"/>
                          <a:ea typeface="Times New Roman"/>
                          <a:cs typeface="Times New Roman"/>
                        </a:rPr>
                        <a:t>-0,1948</a:t>
                      </a:r>
                      <a:endParaRPr lang="pt-PT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>
                          <a:latin typeface="Trebuchet MS"/>
                          <a:ea typeface="Times New Roman"/>
                          <a:cs typeface="Times New Roman"/>
                        </a:rPr>
                        <a:t>0,0292</a:t>
                      </a:r>
                      <a:endParaRPr lang="pt-PT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>
                          <a:latin typeface="Trebuchet MS"/>
                          <a:ea typeface="Times New Roman"/>
                          <a:cs typeface="Times New Roman"/>
                        </a:rPr>
                        <a:t>0,6996</a:t>
                      </a:r>
                      <a:endParaRPr lang="pt-PT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9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SHEI</a:t>
                      </a:r>
                      <a:endParaRPr lang="pt-PT" sz="12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>
                          <a:latin typeface="Trebuchet MS"/>
                          <a:ea typeface="Times New Roman"/>
                          <a:cs typeface="Times New Roman"/>
                        </a:rPr>
                        <a:t>-0,5984</a:t>
                      </a:r>
                      <a:endParaRPr lang="pt-PT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latin typeface="Trebuchet MS"/>
                          <a:ea typeface="Times New Roman"/>
                          <a:cs typeface="Times New Roman"/>
                        </a:rPr>
                        <a:t>0,7234</a:t>
                      </a:r>
                      <a:endParaRPr lang="pt-PT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>
                          <a:latin typeface="Trebuchet MS"/>
                          <a:ea typeface="Times New Roman"/>
                          <a:cs typeface="Times New Roman"/>
                        </a:rPr>
                        <a:t>0,1961</a:t>
                      </a:r>
                      <a:endParaRPr lang="pt-PT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>
                          <a:latin typeface="Trebuchet MS"/>
                          <a:ea typeface="Times New Roman"/>
                          <a:cs typeface="Times New Roman"/>
                        </a:rPr>
                        <a:t>-0,2563</a:t>
                      </a:r>
                      <a:endParaRPr lang="pt-PT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6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400" b="1" dirty="0" err="1">
                          <a:latin typeface="Trebuchet MS"/>
                          <a:ea typeface="Times New Roman"/>
                          <a:cs typeface="Times New Roman"/>
                        </a:rPr>
                        <a:t>Métrica</a:t>
                      </a:r>
                      <a:r>
                        <a:rPr lang="en-GB" sz="1400" b="1" dirty="0">
                          <a:latin typeface="Trebuchet MS"/>
                          <a:ea typeface="Times New Roman"/>
                          <a:cs typeface="Times New Roman"/>
                        </a:rPr>
                        <a:t> do </a:t>
                      </a:r>
                      <a:r>
                        <a:rPr lang="en-GB" sz="1400" b="1" dirty="0" err="1">
                          <a:latin typeface="Trebuchet MS"/>
                          <a:ea typeface="Times New Roman"/>
                          <a:cs typeface="Times New Roman"/>
                        </a:rPr>
                        <a:t>Relevo</a:t>
                      </a:r>
                      <a:endParaRPr lang="pt-PT" sz="16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rgbClr val="FF0000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STD</a:t>
                      </a:r>
                      <a:endParaRPr lang="pt-PT" sz="12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b="1" dirty="0">
                          <a:latin typeface="Trebuchet MS"/>
                          <a:ea typeface="Times New Roman"/>
                          <a:cs typeface="Times New Roman"/>
                        </a:rPr>
                        <a:t>0,8865</a:t>
                      </a:r>
                      <a:endParaRPr lang="pt-PT" sz="105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>
                          <a:latin typeface="Trebuchet MS"/>
                          <a:ea typeface="Times New Roman"/>
                          <a:cs typeface="Times New Roman"/>
                        </a:rPr>
                        <a:t>0,3328</a:t>
                      </a:r>
                      <a:endParaRPr lang="pt-PT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latin typeface="Trebuchet MS"/>
                          <a:ea typeface="Times New Roman"/>
                          <a:cs typeface="Times New Roman"/>
                        </a:rPr>
                        <a:t>-0,1853</a:t>
                      </a:r>
                      <a:endParaRPr lang="pt-PT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>
                          <a:latin typeface="Trebuchet MS"/>
                          <a:ea typeface="Times New Roman"/>
                          <a:cs typeface="Times New Roman"/>
                        </a:rPr>
                        <a:t>0,0573</a:t>
                      </a:r>
                      <a:endParaRPr lang="pt-PT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9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Variância explicada (%)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b="1" dirty="0">
                          <a:latin typeface="Trebuchet MS"/>
                          <a:ea typeface="Times New Roman"/>
                          <a:cs typeface="Times New Roman"/>
                        </a:rPr>
                        <a:t>50,2</a:t>
                      </a:r>
                      <a:endParaRPr lang="pt-PT" sz="105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>
                          <a:latin typeface="Trebuchet MS"/>
                          <a:ea typeface="Times New Roman"/>
                          <a:cs typeface="Times New Roman"/>
                        </a:rPr>
                        <a:t>17,8</a:t>
                      </a:r>
                      <a:endParaRPr lang="pt-PT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latin typeface="Trebuchet MS"/>
                          <a:ea typeface="Times New Roman"/>
                          <a:cs typeface="Times New Roman"/>
                        </a:rPr>
                        <a:t>11,9</a:t>
                      </a:r>
                      <a:endParaRPr lang="pt-PT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>
                          <a:latin typeface="Trebuchet MS"/>
                          <a:ea typeface="Times New Roman"/>
                          <a:cs typeface="Times New Roman"/>
                        </a:rPr>
                        <a:t>10,8</a:t>
                      </a:r>
                      <a:endParaRPr lang="pt-PT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9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Variância acumulada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b="1" dirty="0">
                          <a:latin typeface="Trebuchet MS"/>
                          <a:ea typeface="Times New Roman"/>
                          <a:cs typeface="Times New Roman"/>
                        </a:rPr>
                        <a:t>50,2</a:t>
                      </a:r>
                      <a:endParaRPr lang="pt-PT" sz="105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latin typeface="Trebuchet MS"/>
                          <a:ea typeface="Times New Roman"/>
                          <a:cs typeface="Times New Roman"/>
                        </a:rPr>
                        <a:t>68,0</a:t>
                      </a:r>
                      <a:endParaRPr lang="pt-PT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latin typeface="Trebuchet MS"/>
                          <a:ea typeface="Times New Roman"/>
                          <a:cs typeface="Times New Roman"/>
                        </a:rPr>
                        <a:t>79,9</a:t>
                      </a:r>
                      <a:endParaRPr lang="pt-PT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b="1" dirty="0">
                          <a:latin typeface="Trebuchet MS"/>
                          <a:ea typeface="Times New Roman"/>
                          <a:cs typeface="Times New Roman"/>
                        </a:rPr>
                        <a:t>90,7</a:t>
                      </a:r>
                      <a:endParaRPr lang="pt-PT" sz="105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189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Valores próprios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>
                          <a:latin typeface="Trebuchet MS"/>
                          <a:ea typeface="Times New Roman"/>
                          <a:cs typeface="Times New Roman"/>
                        </a:rPr>
                        <a:t>0,104</a:t>
                      </a:r>
                      <a:endParaRPr lang="pt-PT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>
                          <a:latin typeface="Trebuchet MS"/>
                          <a:ea typeface="Times New Roman"/>
                          <a:cs typeface="Times New Roman"/>
                        </a:rPr>
                        <a:t>0,037</a:t>
                      </a:r>
                      <a:endParaRPr lang="pt-PT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latin typeface="Trebuchet MS"/>
                          <a:ea typeface="Times New Roman"/>
                          <a:cs typeface="Times New Roman"/>
                        </a:rPr>
                        <a:t>0,025</a:t>
                      </a:r>
                      <a:endParaRPr lang="pt-PT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latin typeface="Trebuchet MS"/>
                          <a:ea typeface="Times New Roman"/>
                          <a:cs typeface="Times New Roman"/>
                        </a:rPr>
                        <a:t>0,023</a:t>
                      </a:r>
                      <a:endParaRPr lang="pt-PT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latin typeface="Trebuchet MS"/>
                          <a:ea typeface="Times New Roman"/>
                          <a:cs typeface="Times New Roman"/>
                        </a:rPr>
                        <a:t>1,329</a:t>
                      </a:r>
                      <a:endParaRPr lang="pt-PT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189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PT" sz="900" b="1" dirty="0">
                          <a:solidFill>
                            <a:schemeClr val="tx2"/>
                          </a:solidFill>
                          <a:latin typeface="Trebuchet MS"/>
                          <a:ea typeface="Times New Roman"/>
                          <a:cs typeface="Times New Roman"/>
                        </a:rPr>
                        <a:t>Somatório dos valores próprios canónicos</a:t>
                      </a:r>
                      <a:endParaRPr lang="pt-PT" sz="1000" b="1" dirty="0">
                        <a:solidFill>
                          <a:schemeClr val="tx2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t-PT" sz="100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t-PT" sz="100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t-PT" sz="100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t-PT" sz="1000" dirty="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b="1" dirty="0">
                          <a:latin typeface="Trebuchet MS"/>
                          <a:ea typeface="Times New Roman"/>
                          <a:cs typeface="Times New Roman"/>
                        </a:rPr>
                        <a:t>0,208</a:t>
                      </a:r>
                      <a:endParaRPr lang="pt-PT" sz="105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03189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Correlação espécies – ambiente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>
                          <a:latin typeface="Trebuchet MS"/>
                          <a:ea typeface="Times New Roman"/>
                          <a:cs typeface="Times New Roman"/>
                        </a:rPr>
                        <a:t>0,808</a:t>
                      </a:r>
                      <a:endParaRPr lang="pt-PT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>
                          <a:latin typeface="Trebuchet MS"/>
                          <a:ea typeface="Times New Roman"/>
                          <a:cs typeface="Times New Roman"/>
                        </a:rPr>
                        <a:t>0,706</a:t>
                      </a:r>
                      <a:endParaRPr lang="pt-PT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>
                          <a:latin typeface="Trebuchet MS"/>
                          <a:ea typeface="Times New Roman"/>
                          <a:cs typeface="Times New Roman"/>
                        </a:rPr>
                        <a:t>0,635</a:t>
                      </a:r>
                      <a:endParaRPr lang="pt-PT" sz="105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latin typeface="Trebuchet MS"/>
                          <a:ea typeface="Times New Roman"/>
                          <a:cs typeface="Times New Roman"/>
                        </a:rPr>
                        <a:t>0,699</a:t>
                      </a:r>
                      <a:endParaRPr lang="pt-PT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007516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PT" sz="900" dirty="0">
                          <a:latin typeface="Trebuchet MS"/>
                          <a:ea typeface="Times New Roman"/>
                          <a:cs typeface="Times New Roman"/>
                        </a:rPr>
                        <a:t>Sumário do teste de </a:t>
                      </a:r>
                      <a:r>
                        <a:rPr lang="pt-PT" sz="900" i="1" dirty="0">
                          <a:latin typeface="Trebuchet MS"/>
                          <a:ea typeface="Times New Roman"/>
                          <a:cs typeface="Times New Roman"/>
                        </a:rPr>
                        <a:t>Monte </a:t>
                      </a:r>
                      <a:r>
                        <a:rPr lang="pt-PT" sz="900" i="1" dirty="0" err="1">
                          <a:latin typeface="Trebuchet MS"/>
                          <a:ea typeface="Times New Roman"/>
                          <a:cs typeface="Times New Roman"/>
                        </a:rPr>
                        <a:t>Carlo</a:t>
                      </a:r>
                      <a:endParaRPr lang="pt-P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PT" sz="900" dirty="0">
                          <a:latin typeface="Trebuchet MS"/>
                          <a:ea typeface="Times New Roman"/>
                          <a:cs typeface="Times New Roman"/>
                        </a:rPr>
                        <a:t>Teste de significância do 1º eixo canónico:</a:t>
                      </a:r>
                      <a:endParaRPr lang="pt-P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900" dirty="0">
                          <a:latin typeface="Trebuchet MS"/>
                          <a:ea typeface="Times New Roman"/>
                          <a:cs typeface="Times New Roman"/>
                        </a:rPr>
                        <a:t>F-ratio</a:t>
                      </a:r>
                      <a:endParaRPr lang="pt-P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900" dirty="0">
                          <a:latin typeface="Trebuchet MS"/>
                          <a:ea typeface="Times New Roman"/>
                          <a:cs typeface="Times New Roman"/>
                        </a:rPr>
                        <a:t>P-value</a:t>
                      </a:r>
                      <a:endParaRPr lang="pt-P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 dirty="0">
                        <a:latin typeface="Trebuchet MS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latin typeface="Trebuchet MS"/>
                          <a:ea typeface="Times New Roman"/>
                          <a:cs typeface="Times New Roman"/>
                        </a:rPr>
                        <a:t>3,584</a:t>
                      </a:r>
                      <a:endParaRPr lang="pt-PT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latin typeface="Trebuchet MS"/>
                          <a:ea typeface="Times New Roman"/>
                          <a:cs typeface="Times New Roman"/>
                        </a:rPr>
                        <a:t>0,002</a:t>
                      </a:r>
                      <a:endParaRPr lang="pt-PT" sz="105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 dirty="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 dirty="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 dirty="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7649" name="AutoShape 1"/>
          <p:cNvSpPr>
            <a:spLocks noChangeShapeType="1"/>
          </p:cNvSpPr>
          <p:nvPr/>
        </p:nvSpPr>
        <p:spPr bwMode="auto">
          <a:xfrm>
            <a:off x="1000100" y="1285860"/>
            <a:ext cx="3143272" cy="100013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6" name="Rectângulo 5"/>
          <p:cNvSpPr/>
          <p:nvPr/>
        </p:nvSpPr>
        <p:spPr>
          <a:xfrm>
            <a:off x="928662" y="571480"/>
            <a:ext cx="70009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600" dirty="0" smtClean="0">
                <a:latin typeface="Arial" pitchFamily="34" charset="0"/>
                <a:cs typeface="Arial" pitchFamily="34" charset="0"/>
              </a:rPr>
              <a:t>Resultados das Métricas Espaciais nos quatro primeiros eixos extraídos por ACC</a:t>
            </a:r>
            <a:endParaRPr lang="pt-PT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Marcador de Posição do Número do Diapositivo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19</a:t>
            </a:fld>
            <a:endParaRPr lang="pt-PT" dirty="0"/>
          </a:p>
        </p:txBody>
      </p:sp>
      <p:sp>
        <p:nvSpPr>
          <p:cNvPr id="11" name="Marcador de Posição do Rodapé 4"/>
          <p:cNvSpPr txBox="1">
            <a:spLocks/>
          </p:cNvSpPr>
          <p:nvPr/>
        </p:nvSpPr>
        <p:spPr>
          <a:xfrm>
            <a:off x="0" y="0"/>
            <a:ext cx="22145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Resultados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9" name="Marcador de Posição do Rodapé 4"/>
          <p:cNvSpPr txBox="1">
            <a:spLocks/>
          </p:cNvSpPr>
          <p:nvPr/>
        </p:nvSpPr>
        <p:spPr>
          <a:xfrm>
            <a:off x="1500166" y="0"/>
            <a:ext cx="76438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Análise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da i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nfluência da estrutura da paisagem e da rugosidade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do terreno 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nas comunidades de aves nidificantes na BIS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000100" y="5786454"/>
            <a:ext cx="7143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latin typeface="Arial" pitchFamily="34" charset="0"/>
                <a:cs typeface="Arial" pitchFamily="34" charset="0"/>
              </a:rPr>
              <a:t>A quantidade de variação total explicada é de </a:t>
            </a:r>
            <a:r>
              <a:rPr lang="pt-PT" sz="2000" b="1" dirty="0" smtClean="0">
                <a:latin typeface="Arial" pitchFamily="34" charset="0"/>
                <a:cs typeface="Arial" pitchFamily="34" charset="0"/>
              </a:rPr>
              <a:t>16%</a:t>
            </a:r>
            <a:r>
              <a:rPr lang="pt-PT" dirty="0" smtClean="0">
                <a:latin typeface="Arial" pitchFamily="34" charset="0"/>
                <a:cs typeface="Arial" pitchFamily="34" charset="0"/>
              </a:rPr>
              <a:t>.</a:t>
            </a:r>
            <a:endParaRPr lang="pt-PT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1422"/>
            <a:ext cx="8229600" cy="1143000"/>
          </a:xfrm>
        </p:spPr>
        <p:txBody>
          <a:bodyPr>
            <a:noAutofit/>
          </a:bodyPr>
          <a:lstStyle/>
          <a:p>
            <a:r>
              <a:rPr lang="pt-PT" sz="2400" b="1" dirty="0" smtClean="0">
                <a:solidFill>
                  <a:srgbClr val="FF0000"/>
                </a:solidFill>
              </a:rPr>
              <a:t>Como demonstrar a importância de incluir a </a:t>
            </a:r>
            <a:r>
              <a:rPr lang="pt-PT" sz="2400" b="1" u="sng" dirty="0" smtClean="0">
                <a:solidFill>
                  <a:srgbClr val="FF0000"/>
                </a:solidFill>
              </a:rPr>
              <a:t>STD</a:t>
            </a:r>
            <a:r>
              <a:rPr lang="pt-PT" sz="2400" b="1" dirty="0" smtClean="0">
                <a:solidFill>
                  <a:srgbClr val="FF0000"/>
                </a:solidFill>
              </a:rPr>
              <a:t> no estudo?</a:t>
            </a:r>
            <a:endParaRPr lang="pt-PT" sz="2400" b="1" dirty="0">
              <a:solidFill>
                <a:srgbClr val="FF0000"/>
              </a:solidFill>
            </a:endParaRP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85804" y="1142984"/>
            <a:ext cx="8229600" cy="542915"/>
          </a:xfrm>
        </p:spPr>
        <p:txBody>
          <a:bodyPr/>
          <a:lstStyle/>
          <a:p>
            <a:pPr>
              <a:buNone/>
            </a:pPr>
            <a:r>
              <a:rPr lang="pt-PT" sz="1800" dirty="0" smtClean="0">
                <a:latin typeface="Arial" pitchFamily="34" charset="0"/>
                <a:cs typeface="Arial" pitchFamily="34" charset="0"/>
              </a:rPr>
              <a:t>	Realizar nova ACC, mas </a:t>
            </a:r>
            <a:r>
              <a:rPr lang="pt-PT" sz="1800" u="sng" dirty="0" smtClean="0">
                <a:latin typeface="Arial" pitchFamily="34" charset="0"/>
                <a:cs typeface="Arial" pitchFamily="34" charset="0"/>
              </a:rPr>
              <a:t>sem incluir a STD</a:t>
            </a:r>
            <a:r>
              <a:rPr lang="pt-PT" sz="18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20</a:t>
            </a:fld>
            <a:endParaRPr lang="pt-PT"/>
          </a:p>
        </p:txBody>
      </p:sp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1000098" y="2357431"/>
          <a:ext cx="6786611" cy="3429021"/>
        </p:xfrm>
        <a:graphic>
          <a:graphicData uri="http://schemas.openxmlformats.org/drawingml/2006/table">
            <a:tbl>
              <a:tblPr/>
              <a:tblGrid>
                <a:gridCol w="2192732"/>
                <a:gridCol w="826399"/>
                <a:gridCol w="826399"/>
                <a:gridCol w="732253"/>
                <a:gridCol w="736276"/>
                <a:gridCol w="736276"/>
                <a:gridCol w="736276"/>
              </a:tblGrid>
              <a:tr h="840666">
                <a:tc gridSpan="2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pt-PT" sz="900" dirty="0">
                        <a:latin typeface="Trebuchet MS"/>
                        <a:ea typeface="Times New Roman"/>
                        <a:cs typeface="Times New Roman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PT" sz="1100" dirty="0">
                          <a:latin typeface="Calibri"/>
                          <a:cs typeface="Times New Roman"/>
                        </a:rPr>
                        <a:t/>
                      </a:r>
                      <a:br>
                        <a:rPr lang="pt-PT" sz="1100" dirty="0">
                          <a:latin typeface="Calibri"/>
                          <a:cs typeface="Times New Roman"/>
                        </a:rPr>
                      </a:br>
                      <a:r>
                        <a:rPr lang="pt-PT" sz="900" dirty="0">
                          <a:latin typeface="Trebuchet MS"/>
                          <a:ea typeface="Times New Roman"/>
                          <a:cs typeface="Times New Roman"/>
                        </a:rPr>
                        <a:t>Coordenadas do </a:t>
                      </a:r>
                      <a:r>
                        <a:rPr lang="pt-PT" sz="900" dirty="0" err="1">
                          <a:latin typeface="Trebuchet MS"/>
                          <a:ea typeface="Times New Roman"/>
                          <a:cs typeface="Times New Roman"/>
                        </a:rPr>
                        <a:t>Biplot</a:t>
                      </a:r>
                      <a:endParaRPr lang="pt-P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pt-PT" sz="900" dirty="0">
                          <a:latin typeface="Trebuchet MS"/>
                          <a:ea typeface="Times New Roman"/>
                          <a:cs typeface="Times New Roman"/>
                        </a:rPr>
                        <a:t>Variáveis ambientais</a:t>
                      </a:r>
                      <a:endParaRPr lang="pt-P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Eixo 1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Eixo 2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 err="1">
                          <a:latin typeface="Trebuchet MS"/>
                          <a:ea typeface="Times New Roman"/>
                          <a:cs typeface="Times New Roman"/>
                        </a:rPr>
                        <a:t>Eixo</a:t>
                      </a:r>
                      <a:r>
                        <a:rPr lang="en-GB" sz="900" dirty="0">
                          <a:latin typeface="Trebuchet MS"/>
                          <a:ea typeface="Times New Roman"/>
                          <a:cs typeface="Times New Roman"/>
                        </a:rPr>
                        <a:t> 3</a:t>
                      </a:r>
                      <a:endParaRPr lang="pt-P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Eixo 4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 dirty="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104"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 err="1">
                          <a:latin typeface="Trebuchet MS"/>
                          <a:ea typeface="Times New Roman"/>
                          <a:cs typeface="Times New Roman"/>
                        </a:rPr>
                        <a:t>Métricas</a:t>
                      </a:r>
                      <a:r>
                        <a:rPr lang="en-GB" sz="900" dirty="0">
                          <a:latin typeface="Trebuchet MS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GB" sz="900" dirty="0" err="1">
                          <a:latin typeface="Trebuchet MS"/>
                          <a:ea typeface="Times New Roman"/>
                          <a:cs typeface="Times New Roman"/>
                        </a:rPr>
                        <a:t>da</a:t>
                      </a:r>
                      <a:r>
                        <a:rPr lang="en-GB" sz="900" dirty="0">
                          <a:latin typeface="Trebuchet MS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GB" sz="900" dirty="0" err="1">
                          <a:latin typeface="Trebuchet MS"/>
                          <a:ea typeface="Times New Roman"/>
                          <a:cs typeface="Times New Roman"/>
                        </a:rPr>
                        <a:t>Paisagem</a:t>
                      </a:r>
                      <a:endParaRPr lang="pt-P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MPS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-0,3891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0,0466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-0,4325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0,3777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104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ED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0,2556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-0,0726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0,5911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-0,1773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104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AWMSI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0,5672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-0,1220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-0,2346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0,3477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104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SHEI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-0,5889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-0,3301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0,1742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-0,1368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104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Variância explicada (%)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50,2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21,0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15,8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13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104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Variância acumulada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50,2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71,2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87,0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100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104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Valores próprios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0,076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0,032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0,024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0,020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1,329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104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PT" sz="900">
                          <a:latin typeface="Trebuchet MS"/>
                          <a:ea typeface="Times New Roman"/>
                          <a:cs typeface="Times New Roman"/>
                        </a:rPr>
                        <a:t>Somatório dos valores próprios canónicos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t-PT" sz="90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t-PT" sz="90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t-PT" sz="90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t-PT" sz="90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b="1" dirty="0">
                          <a:latin typeface="Trebuchet MS"/>
                          <a:ea typeface="Times New Roman"/>
                          <a:cs typeface="Times New Roman"/>
                        </a:rPr>
                        <a:t>0,152</a:t>
                      </a:r>
                      <a:endParaRPr lang="pt-PT" sz="10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99104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Correlação espécies – ambiente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0,732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0,667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0,659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>
                          <a:latin typeface="Trebuchet MS"/>
                          <a:ea typeface="Times New Roman"/>
                          <a:cs typeface="Times New Roman"/>
                        </a:rPr>
                        <a:t>0,712</a:t>
                      </a:r>
                      <a:endParaRPr lang="pt-PT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96419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PT" sz="900" dirty="0">
                          <a:latin typeface="Trebuchet MS"/>
                          <a:ea typeface="Times New Roman"/>
                          <a:cs typeface="Times New Roman"/>
                        </a:rPr>
                        <a:t>Sumário do teste de </a:t>
                      </a:r>
                      <a:r>
                        <a:rPr lang="pt-PT" sz="900" i="1" dirty="0">
                          <a:latin typeface="Trebuchet MS"/>
                          <a:ea typeface="Times New Roman"/>
                          <a:cs typeface="Times New Roman"/>
                        </a:rPr>
                        <a:t>Monte </a:t>
                      </a:r>
                      <a:r>
                        <a:rPr lang="pt-PT" sz="900" i="1" dirty="0" err="1">
                          <a:latin typeface="Trebuchet MS"/>
                          <a:ea typeface="Times New Roman"/>
                          <a:cs typeface="Times New Roman"/>
                        </a:rPr>
                        <a:t>Carlo</a:t>
                      </a:r>
                      <a:endParaRPr lang="pt-P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pt-PT" sz="900" dirty="0">
                          <a:latin typeface="Trebuchet MS"/>
                          <a:ea typeface="Times New Roman"/>
                          <a:cs typeface="Times New Roman"/>
                        </a:rPr>
                        <a:t>Teste de significância do 1º eixo canónico:</a:t>
                      </a:r>
                      <a:endParaRPr lang="pt-P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900" dirty="0">
                          <a:latin typeface="Trebuchet MS"/>
                          <a:ea typeface="Times New Roman"/>
                          <a:cs typeface="Times New Roman"/>
                        </a:rPr>
                        <a:t>F-ratio</a:t>
                      </a:r>
                      <a:endParaRPr lang="pt-P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900" dirty="0">
                          <a:latin typeface="Trebuchet MS"/>
                          <a:ea typeface="Times New Roman"/>
                          <a:cs typeface="Times New Roman"/>
                        </a:rPr>
                        <a:t>P-value</a:t>
                      </a:r>
                      <a:endParaRPr lang="pt-P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 dirty="0">
                        <a:latin typeface="Trebuchet MS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latin typeface="Trebuchet MS"/>
                          <a:ea typeface="Times New Roman"/>
                          <a:cs typeface="Times New Roman"/>
                        </a:rPr>
                        <a:t>2,609</a:t>
                      </a:r>
                      <a:endParaRPr lang="pt-P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900" dirty="0">
                          <a:latin typeface="Trebuchet MS"/>
                          <a:ea typeface="Times New Roman"/>
                          <a:cs typeface="Times New Roman"/>
                        </a:rPr>
                        <a:t>0,004</a:t>
                      </a:r>
                      <a:endParaRPr lang="pt-PT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900" dirty="0">
                        <a:latin typeface="Trebuchet MS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049" name="AutoShape 1"/>
          <p:cNvSpPr>
            <a:spLocks noChangeShapeType="1"/>
          </p:cNvSpPr>
          <p:nvPr/>
        </p:nvSpPr>
        <p:spPr bwMode="auto">
          <a:xfrm>
            <a:off x="1000100" y="2357430"/>
            <a:ext cx="3000396" cy="857256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7" name="CaixaDeTexto 6"/>
          <p:cNvSpPr txBox="1"/>
          <p:nvPr/>
        </p:nvSpPr>
        <p:spPr>
          <a:xfrm>
            <a:off x="1000100" y="5857892"/>
            <a:ext cx="7143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latin typeface="Arial" pitchFamily="34" charset="0"/>
                <a:cs typeface="Arial" pitchFamily="34" charset="0"/>
              </a:rPr>
              <a:t>A quantidade de variação total explicada é de 11%, logo menos </a:t>
            </a:r>
            <a:r>
              <a:rPr lang="pt-PT" b="1" dirty="0" smtClean="0">
                <a:latin typeface="Arial" pitchFamily="34" charset="0"/>
                <a:cs typeface="Arial" pitchFamily="34" charset="0"/>
              </a:rPr>
              <a:t>5%</a:t>
            </a:r>
            <a:r>
              <a:rPr lang="pt-PT" dirty="0" smtClean="0">
                <a:latin typeface="Arial" pitchFamily="34" charset="0"/>
                <a:cs typeface="Arial" pitchFamily="34" charset="0"/>
              </a:rPr>
              <a:t> do que quando se inclui a </a:t>
            </a:r>
            <a:r>
              <a:rPr lang="pt-PT" b="1" dirty="0" smtClean="0">
                <a:latin typeface="Arial" pitchFamily="34" charset="0"/>
                <a:cs typeface="Arial" pitchFamily="34" charset="0"/>
              </a:rPr>
              <a:t>STD</a:t>
            </a:r>
            <a:r>
              <a:rPr lang="pt-PT" dirty="0" smtClean="0">
                <a:latin typeface="Arial" pitchFamily="34" charset="0"/>
                <a:cs typeface="Arial" pitchFamily="34" charset="0"/>
              </a:rPr>
              <a:t>.</a:t>
            </a:r>
            <a:endParaRPr lang="pt-PT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ângulo 7"/>
          <p:cNvSpPr/>
          <p:nvPr/>
        </p:nvSpPr>
        <p:spPr>
          <a:xfrm>
            <a:off x="928662" y="1714488"/>
            <a:ext cx="692948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600" dirty="0" smtClean="0">
                <a:latin typeface="Arial" pitchFamily="34" charset="0"/>
                <a:cs typeface="Arial" pitchFamily="34" charset="0"/>
              </a:rPr>
              <a:t>Resultados das Métricas Espaciais nos quatro primeiros eixos extraídos por ACC, sem incluir a STD</a:t>
            </a:r>
            <a:endParaRPr lang="pt-PT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Marcador de Posição do Rodapé 4"/>
          <p:cNvSpPr txBox="1">
            <a:spLocks/>
          </p:cNvSpPr>
          <p:nvPr/>
        </p:nvSpPr>
        <p:spPr>
          <a:xfrm>
            <a:off x="1500166" y="0"/>
            <a:ext cx="76438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Análise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da i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nfluência da estrutura da paisagem e da rugosidade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do terreno 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nas comunidades de aves nidificantes na BIS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0" name="Marcador de Posição do Rodapé 4"/>
          <p:cNvSpPr txBox="1">
            <a:spLocks/>
          </p:cNvSpPr>
          <p:nvPr/>
        </p:nvSpPr>
        <p:spPr>
          <a:xfrm>
            <a:off x="0" y="0"/>
            <a:ext cx="22145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Resultados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049" grpId="0" animBg="1"/>
      <p:bldP spid="7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21</a:t>
            </a:fld>
            <a:endParaRPr lang="pt-PT"/>
          </a:p>
        </p:txBody>
      </p:sp>
      <p:pic>
        <p:nvPicPr>
          <p:cNvPr id="5" name="Imagem 4" descr="TPI_4met_c3_CCA_ SimpleOrdPlot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4414" y="500042"/>
            <a:ext cx="6572296" cy="5689396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1857356" y="6286520"/>
            <a:ext cx="54292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1600" dirty="0" smtClean="0">
                <a:latin typeface="Arial" pitchFamily="34" charset="0"/>
                <a:cs typeface="Arial" pitchFamily="34" charset="0"/>
              </a:rPr>
              <a:t>Diagrama da ACC das Métricas da Paisagem e do Relevo</a:t>
            </a:r>
            <a:endParaRPr lang="pt-PT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Marcador de Posição do Rodapé 4"/>
          <p:cNvSpPr txBox="1">
            <a:spLocks/>
          </p:cNvSpPr>
          <p:nvPr/>
        </p:nvSpPr>
        <p:spPr>
          <a:xfrm>
            <a:off x="0" y="0"/>
            <a:ext cx="22145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Resultados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0" name="Marcador de Posição do Rodapé 4"/>
          <p:cNvSpPr txBox="1">
            <a:spLocks/>
          </p:cNvSpPr>
          <p:nvPr/>
        </p:nvSpPr>
        <p:spPr>
          <a:xfrm>
            <a:off x="1500166" y="0"/>
            <a:ext cx="76438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Análise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da i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nfluência da estrutura da paisagem e da rugosidade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do terreno 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nas comunidades de aves nidificantes na BIS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8" name="Picture 4" descr="http://www.plurivalor-desporto.com/site/images/_products/livro_aves_portug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071546"/>
            <a:ext cx="1857388" cy="25931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143000"/>
          </a:xfrm>
        </p:spPr>
        <p:txBody>
          <a:bodyPr>
            <a:normAutofit/>
          </a:bodyPr>
          <a:lstStyle/>
          <a:p>
            <a:r>
              <a:rPr lang="pt-PT" sz="4000" b="1" dirty="0" smtClean="0">
                <a:latin typeface="Arial" pitchFamily="34" charset="0"/>
                <a:cs typeface="Arial" pitchFamily="34" charset="0"/>
              </a:rPr>
              <a:t>Conclusões</a:t>
            </a:r>
            <a:endParaRPr lang="pt-PT" sz="4000" dirty="0"/>
          </a:p>
        </p:txBody>
      </p:sp>
      <p:pic>
        <p:nvPicPr>
          <p:cNvPr id="46082" name="Picture 2" descr="http://2.bp.blogspot.com/-mD_XS957FNU/ULe6W7_hcII/AAAAAAAACok/BD17FgJqX3w/s1600/Bico_grossudo_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2000240"/>
            <a:ext cx="5423699" cy="3615799"/>
          </a:xfrm>
          <a:prstGeom prst="rect">
            <a:avLst/>
          </a:prstGeom>
          <a:noFill/>
        </p:spPr>
      </p:pic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22</a:t>
            </a:fld>
            <a:endParaRPr lang="pt-PT"/>
          </a:p>
        </p:txBody>
      </p:sp>
      <p:sp>
        <p:nvSpPr>
          <p:cNvPr id="5" name="CaixaDeTexto 4"/>
          <p:cNvSpPr txBox="1"/>
          <p:nvPr/>
        </p:nvSpPr>
        <p:spPr>
          <a:xfrm>
            <a:off x="2928926" y="5643578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PT" sz="1600" i="1" dirty="0" err="1" smtClean="0">
                <a:latin typeface="Arial" pitchFamily="34" charset="0"/>
                <a:cs typeface="Arial" pitchFamily="34" charset="0"/>
              </a:rPr>
              <a:t>Coccothraustes</a:t>
            </a:r>
            <a:r>
              <a:rPr lang="pt-PT" sz="1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PT" sz="1600" i="1" dirty="0" err="1" smtClean="0">
                <a:latin typeface="Arial" pitchFamily="34" charset="0"/>
                <a:cs typeface="Arial" pitchFamily="34" charset="0"/>
              </a:rPr>
              <a:t>coccothraustes</a:t>
            </a:r>
            <a:r>
              <a:rPr lang="pt-PT" i="1" dirty="0" smtClean="0"/>
              <a:t> </a:t>
            </a:r>
            <a:r>
              <a:rPr lang="pt-PT" sz="1600" dirty="0" smtClean="0">
                <a:latin typeface="Arial" pitchFamily="34" charset="0"/>
                <a:cs typeface="Arial" pitchFamily="34" charset="0"/>
              </a:rPr>
              <a:t>–  ESA, 2012 </a:t>
            </a:r>
            <a:endParaRPr lang="pt-PT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Marcador de Posição do Rodapé 4"/>
          <p:cNvSpPr txBox="1">
            <a:spLocks/>
          </p:cNvSpPr>
          <p:nvPr/>
        </p:nvSpPr>
        <p:spPr>
          <a:xfrm>
            <a:off x="1500166" y="0"/>
            <a:ext cx="76438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Análise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da i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nfluência da estrutura da paisagem e da rugosidade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do terreno 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nas comunidades de aves nidificantes na BIS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715040"/>
          </a:xfrm>
        </p:spPr>
        <p:txBody>
          <a:bodyPr>
            <a:normAutofit/>
          </a:bodyPr>
          <a:lstStyle/>
          <a:p>
            <a:pPr algn="just"/>
            <a:r>
              <a:rPr lang="pt-PT" sz="1800" dirty="0" smtClean="0">
                <a:latin typeface="Arial" pitchFamily="34" charset="0"/>
                <a:cs typeface="Arial" pitchFamily="34" charset="0"/>
              </a:rPr>
              <a:t>As </a:t>
            </a:r>
            <a:r>
              <a:rPr lang="pt-PT" sz="1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Métricas da Paisagem </a:t>
            </a:r>
            <a:r>
              <a:rPr lang="pt-PT" sz="1800" dirty="0" smtClean="0">
                <a:latin typeface="Arial" pitchFamily="34" charset="0"/>
                <a:cs typeface="Arial" pitchFamily="34" charset="0"/>
              </a:rPr>
              <a:t>com mais influência na BIS: </a:t>
            </a:r>
          </a:p>
          <a:p>
            <a:pPr lvl="2" algn="just"/>
            <a:r>
              <a:rPr lang="pt-PT" sz="1600" dirty="0">
                <a:latin typeface="Arial" pitchFamily="34" charset="0"/>
                <a:cs typeface="Arial" pitchFamily="34" charset="0"/>
              </a:rPr>
              <a:t>densidade das fronteiras (</a:t>
            </a:r>
            <a:r>
              <a:rPr lang="pt-PT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ED</a:t>
            </a:r>
            <a:r>
              <a:rPr lang="pt-PT" sz="1600" dirty="0">
                <a:latin typeface="Arial" pitchFamily="34" charset="0"/>
                <a:cs typeface="Arial" pitchFamily="34" charset="0"/>
              </a:rPr>
              <a:t>),</a:t>
            </a:r>
          </a:p>
          <a:p>
            <a:pPr lvl="2" algn="just"/>
            <a:r>
              <a:rPr lang="pt-PT" sz="1600" dirty="0">
                <a:latin typeface="Arial" pitchFamily="34" charset="0"/>
                <a:cs typeface="Arial" pitchFamily="34" charset="0"/>
              </a:rPr>
              <a:t>tamanho médio das manchas (</a:t>
            </a:r>
            <a:r>
              <a:rPr lang="pt-PT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MPS</a:t>
            </a:r>
            <a:r>
              <a:rPr lang="pt-PT" sz="1600" dirty="0">
                <a:latin typeface="Arial" pitchFamily="34" charset="0"/>
                <a:cs typeface="Arial" pitchFamily="34" charset="0"/>
              </a:rPr>
              <a:t>),</a:t>
            </a:r>
          </a:p>
          <a:p>
            <a:pPr lvl="2" algn="just"/>
            <a:r>
              <a:rPr lang="pt-PT" sz="1600" dirty="0">
                <a:latin typeface="Arial" pitchFamily="34" charset="0"/>
                <a:cs typeface="Arial" pitchFamily="34" charset="0"/>
              </a:rPr>
              <a:t>índice de forma ponderado pela área das manchas (</a:t>
            </a:r>
            <a:r>
              <a:rPr lang="pt-PT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AWMSI</a:t>
            </a:r>
            <a:r>
              <a:rPr lang="pt-PT" sz="1600" dirty="0">
                <a:latin typeface="Arial" pitchFamily="34" charset="0"/>
                <a:cs typeface="Arial" pitchFamily="34" charset="0"/>
              </a:rPr>
              <a:t>)</a:t>
            </a:r>
          </a:p>
          <a:p>
            <a:pPr lvl="2" algn="just"/>
            <a:r>
              <a:rPr lang="pt-PT" sz="1600" dirty="0">
                <a:latin typeface="Arial" pitchFamily="34" charset="0"/>
                <a:cs typeface="Arial" pitchFamily="34" charset="0"/>
              </a:rPr>
              <a:t>índice de </a:t>
            </a:r>
            <a:r>
              <a:rPr lang="pt-PT" sz="1600" dirty="0" err="1">
                <a:latin typeface="Arial" pitchFamily="34" charset="0"/>
                <a:cs typeface="Arial" pitchFamily="34" charset="0"/>
              </a:rPr>
              <a:t>equitatividade</a:t>
            </a:r>
            <a:r>
              <a:rPr lang="pt-PT" sz="1600" dirty="0">
                <a:latin typeface="Arial" pitchFamily="34" charset="0"/>
                <a:cs typeface="Arial" pitchFamily="34" charset="0"/>
              </a:rPr>
              <a:t> de </a:t>
            </a:r>
            <a:r>
              <a:rPr lang="pt-PT" sz="1600" dirty="0" err="1">
                <a:latin typeface="Arial" pitchFamily="34" charset="0"/>
                <a:cs typeface="Arial" pitchFamily="34" charset="0"/>
              </a:rPr>
              <a:t>Shannon</a:t>
            </a:r>
            <a:r>
              <a:rPr lang="pt-PT" sz="1600" dirty="0">
                <a:latin typeface="Arial" pitchFamily="34" charset="0"/>
                <a:cs typeface="Arial" pitchFamily="34" charset="0"/>
              </a:rPr>
              <a:t> (</a:t>
            </a:r>
            <a:r>
              <a:rPr lang="pt-PT" sz="16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SHEI</a:t>
            </a:r>
            <a:r>
              <a:rPr lang="pt-PT" sz="1600" dirty="0">
                <a:latin typeface="Arial" pitchFamily="34" charset="0"/>
                <a:cs typeface="Arial" pitchFamily="34" charset="0"/>
              </a:rPr>
              <a:t>).</a:t>
            </a:r>
          </a:p>
          <a:p>
            <a:pPr algn="just"/>
            <a:endParaRPr lang="pt-PT" sz="1800" dirty="0" smtClean="0">
              <a:latin typeface="Arial" pitchFamily="34" charset="0"/>
              <a:cs typeface="Arial" pitchFamily="34" charset="0"/>
            </a:endParaRPr>
          </a:p>
          <a:p>
            <a:pPr marL="342900" lvl="1" indent="-342900" algn="just">
              <a:buFont typeface="Arial" pitchFamily="34" charset="0"/>
              <a:buChar char="•"/>
            </a:pPr>
            <a:r>
              <a:rPr lang="pt-PT" sz="1800" b="1" dirty="0" smtClean="0">
                <a:latin typeface="Arial" pitchFamily="34" charset="0"/>
                <a:cs typeface="Arial" pitchFamily="34" charset="0"/>
              </a:rPr>
              <a:t>Métrica de Relevo </a:t>
            </a:r>
            <a:r>
              <a:rPr lang="pt-PT" sz="18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pt-PT" sz="1600" dirty="0" smtClean="0">
                <a:latin typeface="Arial" pitchFamily="34" charset="0"/>
                <a:cs typeface="Arial" pitchFamily="34" charset="0"/>
              </a:rPr>
              <a:t>índice </a:t>
            </a:r>
            <a:r>
              <a:rPr lang="pt-PT" sz="1600" dirty="0">
                <a:latin typeface="Arial" pitchFamily="34" charset="0"/>
                <a:cs typeface="Arial" pitchFamily="34" charset="0"/>
              </a:rPr>
              <a:t>de rugosidade do  terreno (</a:t>
            </a:r>
            <a:r>
              <a:rPr lang="pt-PT" sz="16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STD</a:t>
            </a:r>
            <a:r>
              <a:rPr lang="pt-PT" sz="1600" dirty="0">
                <a:latin typeface="Arial" pitchFamily="34" charset="0"/>
                <a:cs typeface="Arial" pitchFamily="34" charset="0"/>
              </a:rPr>
              <a:t>).</a:t>
            </a:r>
          </a:p>
          <a:p>
            <a:pPr lvl="1" algn="just">
              <a:buNone/>
            </a:pPr>
            <a:endParaRPr lang="pt-PT" sz="14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PT" sz="1800" dirty="0" smtClean="0">
                <a:latin typeface="Arial" pitchFamily="34" charset="0"/>
                <a:cs typeface="Arial" pitchFamily="34" charset="0"/>
              </a:rPr>
              <a:t>Relação significativa da estrutura da paisagem na distribuição das comunidades de passeriformes nidificantes.</a:t>
            </a:r>
          </a:p>
          <a:p>
            <a:pPr lvl="1" algn="just">
              <a:buNone/>
            </a:pPr>
            <a:endParaRPr lang="pt-PT" sz="18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pt-PT" sz="1800" dirty="0" smtClean="0">
                <a:latin typeface="Arial" pitchFamily="34" charset="0"/>
                <a:cs typeface="Arial" pitchFamily="34" charset="0"/>
              </a:rPr>
              <a:t>Menor riqueza específica na zona oeste da área de estudo</a:t>
            </a:r>
          </a:p>
          <a:p>
            <a:pPr algn="just">
              <a:buNone/>
            </a:pPr>
            <a:r>
              <a:rPr lang="pt-PT" sz="1800" dirty="0" smtClean="0">
                <a:latin typeface="Arial" pitchFamily="34" charset="0"/>
                <a:cs typeface="Arial" pitchFamily="34" charset="0"/>
              </a:rPr>
              <a:t>      Maior riqueza específica junto à fronteira</a:t>
            </a:r>
          </a:p>
          <a:p>
            <a:pPr algn="just">
              <a:buNone/>
            </a:pPr>
            <a:endParaRPr lang="pt-PT" sz="1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23</a:t>
            </a:fld>
            <a:endParaRPr lang="pt-PT"/>
          </a:p>
        </p:txBody>
      </p:sp>
      <p:sp>
        <p:nvSpPr>
          <p:cNvPr id="6" name="Marcador de Posição do Rodapé 4"/>
          <p:cNvSpPr txBox="1">
            <a:spLocks/>
          </p:cNvSpPr>
          <p:nvPr/>
        </p:nvSpPr>
        <p:spPr>
          <a:xfrm>
            <a:off x="0" y="0"/>
            <a:ext cx="22145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Conclusões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Marcador de Posição do Rodapé 4"/>
          <p:cNvSpPr txBox="1">
            <a:spLocks/>
          </p:cNvSpPr>
          <p:nvPr/>
        </p:nvSpPr>
        <p:spPr>
          <a:xfrm>
            <a:off x="1500166" y="0"/>
            <a:ext cx="76438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Análise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da i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nfluência da estrutura da paisagem e da rugosidade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do terreno 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nas comunidades de aves nidificantes na BIS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FA0AA3-C7A3-4502-8A57-F4221FEA5F8D}" type="slidenum">
              <a:rPr lang="pt-PT" smtClean="0"/>
              <a:pPr/>
              <a:t>24</a:t>
            </a:fld>
            <a:endParaRPr lang="pt-PT"/>
          </a:p>
        </p:txBody>
      </p:sp>
      <p:pic>
        <p:nvPicPr>
          <p:cNvPr id="5" name="Picture 4" descr="http://www.cimaa.pt/newsletter/gestao/imagens_news/02_logo_fusion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/>
          <a:srcRect l="1070" t="4500" r="-2563" b="-4500"/>
          <a:stretch/>
        </p:blipFill>
        <p:spPr bwMode="auto">
          <a:xfrm>
            <a:off x="2579608" y="2143116"/>
            <a:ext cx="4064094" cy="897517"/>
          </a:xfrm>
          <a:prstGeom prst="rect">
            <a:avLst/>
          </a:prstGeom>
          <a:noFill/>
        </p:spPr>
      </p:pic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143000"/>
          </a:xfrm>
        </p:spPr>
        <p:txBody>
          <a:bodyPr>
            <a:normAutofit/>
          </a:bodyPr>
          <a:lstStyle/>
          <a:p>
            <a:r>
              <a:rPr lang="pt-PT" b="1" dirty="0" smtClean="0">
                <a:latin typeface="Arial" pitchFamily="34" charset="0"/>
                <a:cs typeface="Arial" pitchFamily="34" charset="0"/>
              </a:rPr>
              <a:t>Agradecimentos</a:t>
            </a:r>
            <a:endParaRPr lang="pt-PT" dirty="0"/>
          </a:p>
        </p:txBody>
      </p:sp>
      <p:sp>
        <p:nvSpPr>
          <p:cNvPr id="8" name="Marcador de Posição do Rodapé 4"/>
          <p:cNvSpPr txBox="1">
            <a:spLocks/>
          </p:cNvSpPr>
          <p:nvPr/>
        </p:nvSpPr>
        <p:spPr>
          <a:xfrm>
            <a:off x="1500166" y="0"/>
            <a:ext cx="76438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Análise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da i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nfluência da estrutura da paisagem e da rugosidade</a:t>
            </a:r>
            <a:r>
              <a:rPr kumimoji="0" lang="pt-PT" sz="10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do terreno </a:t>
            </a:r>
            <a:r>
              <a:rPr kumimoji="0" lang="pt-PT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nas comunidades de aves nidificantes na BIS</a:t>
            </a:r>
            <a:endParaRPr kumimoji="0" lang="pt-PT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571736" y="3714752"/>
            <a:ext cx="4000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800" dirty="0" smtClean="0">
                <a:latin typeface="Arial" pitchFamily="34" charset="0"/>
                <a:cs typeface="Arial" pitchFamily="34" charset="0"/>
              </a:rPr>
              <a:t>João </a:t>
            </a:r>
            <a:r>
              <a:rPr lang="pt-PT" sz="2800" dirty="0" err="1" smtClean="0">
                <a:latin typeface="Arial" pitchFamily="34" charset="0"/>
                <a:cs typeface="Arial" pitchFamily="34" charset="0"/>
              </a:rPr>
              <a:t>Romãozinho</a:t>
            </a:r>
            <a:endParaRPr lang="pt-PT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2153</Words>
  <Application>Microsoft Office PowerPoint</Application>
  <PresentationFormat>Apresentação no Ecrã (4:3)</PresentationFormat>
  <Paragraphs>603</Paragraphs>
  <Slides>24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24</vt:i4>
      </vt:variant>
    </vt:vector>
  </HeadingPairs>
  <TitlesOfParts>
    <vt:vector size="25" baseType="lpstr">
      <vt:lpstr>Tema do Office</vt:lpstr>
      <vt:lpstr>Análise da influência estrutura da paisagem e da rugosidade do terreno na composição das comunidades de aves nidificantes na Beira Interior Sul</vt:lpstr>
      <vt:lpstr>Diapositivo 2</vt:lpstr>
      <vt:lpstr>Sumário</vt:lpstr>
      <vt:lpstr>Introdução e Objectivos</vt:lpstr>
      <vt:lpstr>Diapositivo 5</vt:lpstr>
      <vt:lpstr>Metodologia</vt:lpstr>
      <vt:lpstr>Diapositivo 7</vt:lpstr>
      <vt:lpstr>Diapositivo 8</vt:lpstr>
      <vt:lpstr>Zonas classificadas cobertas pela área de estudo</vt:lpstr>
      <vt:lpstr>Diapositivo 10</vt:lpstr>
      <vt:lpstr>Diapositivo 11</vt:lpstr>
      <vt:lpstr>Métricas da paisagem e da rugosidade do relevo </vt:lpstr>
      <vt:lpstr>Diapositivo 13</vt:lpstr>
      <vt:lpstr>Resultados</vt:lpstr>
      <vt:lpstr>Diapositivo 15</vt:lpstr>
      <vt:lpstr>Diapositivo 16</vt:lpstr>
      <vt:lpstr>Riqueza Específica de Margalef</vt:lpstr>
      <vt:lpstr>Métricas da Paisagem</vt:lpstr>
      <vt:lpstr>Diapositivo 19</vt:lpstr>
      <vt:lpstr>Como demonstrar a importância de incluir a STD no estudo?</vt:lpstr>
      <vt:lpstr>Diapositivo 21</vt:lpstr>
      <vt:lpstr>Conclusões</vt:lpstr>
      <vt:lpstr>Diapositivo 23</vt:lpstr>
      <vt:lpstr>Agradecimentos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Influência da composição e estrutura da paisagem nas comunidades de aves nidificantes na Beira Interior Sul</dc:title>
  <dc:creator>Posto</dc:creator>
  <cp:lastModifiedBy>Luis Quinta-Nova</cp:lastModifiedBy>
  <cp:revision>142</cp:revision>
  <dcterms:created xsi:type="dcterms:W3CDTF">2013-01-15T23:52:17Z</dcterms:created>
  <dcterms:modified xsi:type="dcterms:W3CDTF">2013-05-31T18:12:08Z</dcterms:modified>
</cp:coreProperties>
</file>